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59" r:id="rId4"/>
    <p:sldId id="262" r:id="rId5"/>
    <p:sldId id="263" r:id="rId6"/>
    <p:sldId id="265" r:id="rId7"/>
    <p:sldId id="267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26" autoAdjust="0"/>
    <p:restoredTop sz="94660"/>
  </p:normalViewPr>
  <p:slideViewPr>
    <p:cSldViewPr snapToGrid="0">
      <p:cViewPr>
        <p:scale>
          <a:sx n="76" d="100"/>
          <a:sy n="76" d="100"/>
        </p:scale>
        <p:origin x="-504" y="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8749CD-227B-49D0-9903-8DE5A7EC324C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6A6A6A-EA00-4719-A7BF-F861B51C38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450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6A6A6A-EA00-4719-A7BF-F861B51C38C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1030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6A6A6A-EA00-4719-A7BF-F861B51C38C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4867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6A6A6A-EA00-4719-A7BF-F861B51C38C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47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7943-EB73-4C40-B93A-83AFBA521BDC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D2FB-9391-4E12-9B10-ADB09AAE99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8485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7943-EB73-4C40-B93A-83AFBA521BDC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D2FB-9391-4E12-9B10-ADB09AAE99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16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7943-EB73-4C40-B93A-83AFBA521BDC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D2FB-9391-4E12-9B10-ADB09AAE99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392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7943-EB73-4C40-B93A-83AFBA521BDC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D2FB-9391-4E12-9B10-ADB09AAE99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785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7943-EB73-4C40-B93A-83AFBA521BDC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D2FB-9391-4E12-9B10-ADB09AAE99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122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7943-EB73-4C40-B93A-83AFBA521BDC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D2FB-9391-4E12-9B10-ADB09AAE99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894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7943-EB73-4C40-B93A-83AFBA521BDC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D2FB-9391-4E12-9B10-ADB09AAE99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3482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7943-EB73-4C40-B93A-83AFBA521BDC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D2FB-9391-4E12-9B10-ADB09AAE99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68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7943-EB73-4C40-B93A-83AFBA521BDC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D2FB-9391-4E12-9B10-ADB09AAE99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0048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7943-EB73-4C40-B93A-83AFBA521BDC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D2FB-9391-4E12-9B10-ADB09AAE99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8881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97943-EB73-4C40-B93A-83AFBA521BDC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FD2FB-9391-4E12-9B10-ADB09AAE99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152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97943-EB73-4C40-B93A-83AFBA521BDC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3FD2FB-9391-4E12-9B10-ADB09AAE99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698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watch?v=p2x2p4bfn22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watch?v=pi9onpm0j22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watch?v=p6vyazi8522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watch?v=pq5mz4uwc22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watch?v=pe2f2jc8c22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Разноуровневые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задания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Демонстрационный экзамен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139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ФИО участника: Калугина Яна Андреевна 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Класс:2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Школа России,  стр.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Предмет: русский язык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Буквосочетания ЖИ-ШИ, ЧА-ЩА, ЧУ-ЩУ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0596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0934" y="-12526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на «узнавание»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260" y="876822"/>
            <a:ext cx="11140858" cy="5187407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актуализация необходимых знаний по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теме …………….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звучит следующим образом: «Что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изображено на картинках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Заметили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 вы, что в названных словах есть орфограмма ЖИ-ШИ, ЧА-ЩА, ЧУ-ЩУ ? Найдите верную запись каждого слова и сопоставьте их с картинкой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.»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Практический метод: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сопоставление слов и картинок,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Наглядный метод: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иллюстрация картинок;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провдения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фронтально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 в парах;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 ответы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веча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чайка, щука, жираф, кувшин, жемчуг.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Используется 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этапе актуализации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знаний и мотивации.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learningapps.org/watch?v=p2x2p4bfn22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Уровень сложности задания: базовый (1 балл)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Оцениваться задание будет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следующим критериям: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615233"/>
              </p:ext>
            </p:extLst>
          </p:nvPr>
        </p:nvGraphicFramePr>
        <p:xfrm>
          <a:off x="4250500" y="5473872"/>
          <a:ext cx="4534422" cy="11398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90750"/>
                <a:gridCol w="3343672"/>
              </a:tblGrid>
              <a:tr h="569935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400" dirty="0">
                          <a:effectLst/>
                        </a:rPr>
                        <a:t>1 балл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4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Слова сопоставлены верны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69935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400" dirty="0">
                          <a:effectLst/>
                        </a:rPr>
                        <a:t>0 баллов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400" dirty="0">
                          <a:effectLst/>
                        </a:rPr>
                        <a:t>во всех остальных случаях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524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5882" y="-236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на «воспроизведение»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6742" y="785964"/>
            <a:ext cx="12055257" cy="5840303"/>
          </a:xfrm>
        </p:spPr>
        <p:txBody>
          <a:bodyPr>
            <a:normAutofit lnSpcReduction="1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актуализация знаний и воспроизведение по образцу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звучит следующим образом: «Прочитайте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текст. На место пропусков вставьте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нужные буквосочетания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.»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Словесный метод: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текста с вставлением пропусков,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проведения: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малых группах,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фронтально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Предполагаемые ответы учащихся: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Используется на этапе «открытия» нового знания или первичного закрепления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 внешней речи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Уровень сложности задания: базовый (2 балла)</a:t>
            </a:r>
          </a:p>
          <a:p>
            <a:pPr>
              <a:lnSpc>
                <a:spcPct val="10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Оцениваться задание будет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следующим критериям: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https://learningapps.org/watch?v=pi9onpm0j22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144721"/>
              </p:ext>
            </p:extLst>
          </p:nvPr>
        </p:nvGraphicFramePr>
        <p:xfrm>
          <a:off x="7716034" y="4960308"/>
          <a:ext cx="3972290" cy="14654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92041"/>
                <a:gridCol w="2980249"/>
              </a:tblGrid>
              <a:tr h="488467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400" dirty="0">
                          <a:effectLst/>
                        </a:rPr>
                        <a:t>2 балла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400" dirty="0">
                          <a:effectLst/>
                        </a:rPr>
                        <a:t>Дан правильный ответ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88467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400" dirty="0">
                          <a:effectLst/>
                        </a:rPr>
                        <a:t>1 балл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Дан неточный ответ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88467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400" dirty="0">
                          <a:effectLst/>
                        </a:rPr>
                        <a:t>0 баллов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400" dirty="0">
                          <a:effectLst/>
                        </a:rPr>
                        <a:t>во всех остальных случаях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232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356" y="-24865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на «понимание»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734" y="663879"/>
            <a:ext cx="12079265" cy="6288066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осмысленное восприятие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буквосочетаниях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-ши,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-ща, чу-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звучит следующим образом: «Составить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группах правило, используя слова для опоры: не полное  правило, опорные слова; рассказать правило вслух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.»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Словесный метод: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 правила.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 ответы учащихся: 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Запомни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твёрдо: 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ЧА-ЩА                                      </a:t>
            </a:r>
            <a:endParaRPr lang="ru-RU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пишем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букву 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А!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спользуется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этапе «открытия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нового знания или первичного закрепления во внешней речи.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Уровень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сложности задания: повышенный (3 балла)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Тип задания с развернутым ответом.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https://learningapps.org/watch?v=p6vyazi8522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0077440"/>
              </p:ext>
            </p:extLst>
          </p:nvPr>
        </p:nvGraphicFramePr>
        <p:xfrm>
          <a:off x="7902804" y="4885152"/>
          <a:ext cx="4176367" cy="1783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66722"/>
                <a:gridCol w="3509645"/>
              </a:tblGrid>
              <a:tr h="289680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3 балла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Правило</a:t>
                      </a:r>
                      <a:r>
                        <a:rPr lang="ru-RU" sz="1400" baseline="0" dirty="0" smtClean="0">
                          <a:effectLst/>
                        </a:rPr>
                        <a:t> восстановлено верно</a:t>
                      </a:r>
                      <a:r>
                        <a:rPr lang="ru-RU" sz="1400" dirty="0" smtClean="0">
                          <a:effectLst/>
                        </a:rPr>
                        <a:t>, </a:t>
                      </a:r>
                      <a:r>
                        <a:rPr lang="ru-RU" sz="1400" dirty="0">
                          <a:effectLst/>
                        </a:rPr>
                        <a:t>дан развернутый ответ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9680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2 балла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Буквосочетания</a:t>
                      </a:r>
                      <a:r>
                        <a:rPr lang="ru-RU" sz="1400" baseline="0" dirty="0" smtClean="0">
                          <a:effectLst/>
                        </a:rPr>
                        <a:t> </a:t>
                      </a:r>
                      <a:r>
                        <a:rPr lang="ru-RU" sz="1400" dirty="0" smtClean="0">
                          <a:effectLst/>
                        </a:rPr>
                        <a:t>распределены </a:t>
                      </a:r>
                      <a:r>
                        <a:rPr lang="ru-RU" sz="1400" dirty="0">
                          <a:effectLst/>
                        </a:rPr>
                        <a:t>верно, но без объяснений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9680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1 балл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Дан неточный ответ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9680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0 баллов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400" dirty="0">
                          <a:effectLst/>
                        </a:rPr>
                        <a:t>во всех остальных случаях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108537" y="3414523"/>
            <a:ext cx="3694153" cy="12772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Запомни твёрдо: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ЧУ-ЩУ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пишем  через букву У!    </a:t>
            </a:r>
          </a:p>
          <a:p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091814" y="3414523"/>
            <a:ext cx="3798348" cy="11849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Запомни твёрдо: ЖИ-ШИ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пишем через букву И!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045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13778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на «применение» в знакомых условиях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3046" y="911225"/>
            <a:ext cx="11523946" cy="5827778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самостоятельное применение знаний в знакомых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условиях.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звучит следующим образом: «Вставьте пропуски.»</a:t>
            </a:r>
          </a:p>
          <a:p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Ч_гун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Тащ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_,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Рощ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_,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Задач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_,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Маш_на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Пруж_ина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Практический метод: вставка пропусков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зыковой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анализ: индивидуальная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Предполагаемые ответы учащихся: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Чугун, тащу, роща, задача, машина, пружина.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Используется на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этапе самостоятельной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Уровень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сложности задания: повышенный (4 балла)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Оцениваться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задание будет по следующим критериям: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https://learningapps.org/watch?v=pq5mz4uwc22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932963"/>
              </p:ext>
            </p:extLst>
          </p:nvPr>
        </p:nvGraphicFramePr>
        <p:xfrm>
          <a:off x="7878870" y="4876384"/>
          <a:ext cx="3812088" cy="16713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86668"/>
                <a:gridCol w="234946"/>
                <a:gridCol w="390474"/>
              </a:tblGrid>
              <a:tr h="253037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Верно</a:t>
                      </a:r>
                      <a:r>
                        <a:rPr lang="ru-RU" sz="1400" baseline="0" dirty="0" smtClean="0">
                          <a:effectLst/>
                        </a:rPr>
                        <a:t> восстановлены все слова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648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Верно</a:t>
                      </a:r>
                      <a:r>
                        <a:rPr lang="ru-RU" sz="1400" baseline="0" dirty="0" smtClean="0">
                          <a:effectLst/>
                        </a:rPr>
                        <a:t> восстановлены слова с буквосочетаниями </a:t>
                      </a:r>
                      <a:r>
                        <a:rPr lang="ru-RU" sz="1400" baseline="0" dirty="0" err="1" smtClean="0">
                          <a:effectLst/>
                        </a:rPr>
                        <a:t>жи</a:t>
                      </a:r>
                      <a:r>
                        <a:rPr lang="ru-RU" sz="1400" baseline="0" dirty="0" smtClean="0">
                          <a:effectLst/>
                        </a:rPr>
                        <a:t>-ши, </a:t>
                      </a:r>
                      <a:r>
                        <a:rPr lang="ru-RU" sz="1400" baseline="0" dirty="0" err="1" smtClean="0">
                          <a:effectLst/>
                        </a:rPr>
                        <a:t>ча</a:t>
                      </a:r>
                      <a:r>
                        <a:rPr lang="ru-RU" sz="1400" baseline="0" dirty="0" smtClean="0">
                          <a:effectLst/>
                        </a:rPr>
                        <a:t>-ща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3037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Верно</a:t>
                      </a:r>
                      <a:r>
                        <a:rPr lang="ru-RU" sz="14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восстановлены слова с буквосочетаниями чу-</a:t>
                      </a:r>
                      <a:r>
                        <a:rPr lang="ru-RU" sz="1400" baseline="0" dirty="0" err="1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щу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3037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Орфографических ошибок не допущено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400" dirty="0">
                          <a:effectLst/>
                        </a:rPr>
                        <a:t>1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64429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на «применение» знаний 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новых условиях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7452" y="1124167"/>
            <a:ext cx="10515600" cy="5514628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умение применять знания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 творческом уровне о буквосочетаниях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-ши,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-ща, чу-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звучит следующим образом: «Разработайте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филворд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 следующими словами.»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Практический метод: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филворда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грамматическим заданием. Работа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парах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оценивание по критериям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Предполагаемые ответы учащихся: 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Чугун, роща, щука, жираф, жемчуг, кувшин, жизнь, чучело, щавель, часть, чан, животное, шина, шинель, щуриться.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Используется 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этапе «включения в систему знаний».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Уровень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сложности задания: высокий (5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баллов)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Оцениваться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задание будет по следующим </a:t>
            </a:r>
            <a:r>
              <a:rPr lang="ru-RU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критериям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https://learningapps.org/watch?v=pe2f2jc8c22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5327840"/>
              </p:ext>
            </p:extLst>
          </p:nvPr>
        </p:nvGraphicFramePr>
        <p:xfrm>
          <a:off x="8179496" y="4765548"/>
          <a:ext cx="3883068" cy="20924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50696"/>
                <a:gridCol w="440963"/>
                <a:gridCol w="591409"/>
              </a:tblGrid>
              <a:tr h="183901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400" dirty="0">
                          <a:effectLst/>
                        </a:rPr>
                        <a:t>Задание выполнено в группе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5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105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Соблюдены основные требования к </a:t>
                      </a:r>
                      <a:r>
                        <a:rPr lang="ru-RU" sz="1400" dirty="0" smtClean="0">
                          <a:effectLst/>
                        </a:rPr>
                        <a:t>составлению</a:t>
                      </a:r>
                      <a:r>
                        <a:rPr lang="ru-RU" sz="1400" baseline="0" dirty="0" smtClean="0">
                          <a:effectLst/>
                        </a:rPr>
                        <a:t> </a:t>
                      </a:r>
                      <a:r>
                        <a:rPr lang="ru-RU" sz="1400" baseline="0" dirty="0" err="1" smtClean="0">
                          <a:effectLst/>
                        </a:rPr>
                        <a:t>филворда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7382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400" dirty="0">
                          <a:effectLst/>
                        </a:rPr>
                        <a:t>Указано </a:t>
                      </a:r>
                      <a:r>
                        <a:rPr lang="ru-RU" sz="1400" baseline="0" dirty="0" smtClean="0">
                          <a:effectLst/>
                        </a:rPr>
                        <a:t> 10 слов с буквосочетаниями</a:t>
                      </a:r>
                    </a:p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400" baseline="0" dirty="0" err="1" smtClean="0">
                          <a:effectLst/>
                        </a:rPr>
                        <a:t>Жи</a:t>
                      </a:r>
                      <a:r>
                        <a:rPr lang="ru-RU" sz="1400" baseline="0" dirty="0" smtClean="0">
                          <a:effectLst/>
                        </a:rPr>
                        <a:t>-ши, </a:t>
                      </a:r>
                      <a:r>
                        <a:rPr lang="ru-RU" sz="1400" baseline="0" dirty="0" err="1" smtClean="0">
                          <a:effectLst/>
                        </a:rPr>
                        <a:t>ча</a:t>
                      </a:r>
                      <a:r>
                        <a:rPr lang="ru-RU" sz="1400" baseline="0" dirty="0" smtClean="0">
                          <a:effectLst/>
                        </a:rPr>
                        <a:t>-ща 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7802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400" dirty="0">
                          <a:effectLst/>
                        </a:rPr>
                        <a:t>Указано </a:t>
                      </a:r>
                      <a:r>
                        <a:rPr lang="ru-RU" sz="1400" dirty="0" smtClean="0">
                          <a:effectLst/>
                        </a:rPr>
                        <a:t>5</a:t>
                      </a:r>
                      <a:r>
                        <a:rPr lang="ru-RU" sz="1400" baseline="0" dirty="0" smtClean="0">
                          <a:effectLst/>
                        </a:rPr>
                        <a:t> слов с буквосочетаниями чу-</a:t>
                      </a:r>
                      <a:r>
                        <a:rPr lang="ru-RU" sz="1400" baseline="0" dirty="0" err="1" smtClean="0">
                          <a:effectLst/>
                        </a:rPr>
                        <a:t>щу</a:t>
                      </a:r>
                      <a:r>
                        <a:rPr lang="ru-RU" sz="1400" baseline="0" dirty="0" smtClean="0">
                          <a:effectLst/>
                        </a:rPr>
                        <a:t> 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90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Работа оформлена творчески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400" dirty="0">
                          <a:effectLst/>
                        </a:rPr>
                        <a:t>1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0373093" y="1881333"/>
            <a:ext cx="639919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067321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803</TotalTime>
  <Words>671</Words>
  <Application>Microsoft Office PowerPoint</Application>
  <PresentationFormat>Произвольный</PresentationFormat>
  <Paragraphs>121</Paragraphs>
  <Slides>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Разноуровневые задания</vt:lpstr>
      <vt:lpstr>Представление</vt:lpstr>
      <vt:lpstr>Задание на «узнавание» </vt:lpstr>
      <vt:lpstr>Задание на «воспроизведение»</vt:lpstr>
      <vt:lpstr>Задание на «понимание»</vt:lpstr>
      <vt:lpstr>Задание на «применение» в знакомых условиях</vt:lpstr>
      <vt:lpstr>Задание на «применение» знаний  в новых условиях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Алгоритм ответа по разноуровневым заданиям</dc:title>
  <dc:creator>w2w32w3@outlook.com</dc:creator>
  <cp:lastModifiedBy>User</cp:lastModifiedBy>
  <cp:revision>52</cp:revision>
  <dcterms:created xsi:type="dcterms:W3CDTF">2022-03-09T03:27:20Z</dcterms:created>
  <dcterms:modified xsi:type="dcterms:W3CDTF">2022-03-30T16:14:31Z</dcterms:modified>
</cp:coreProperties>
</file>