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72" r:id="rId2"/>
    <p:sldId id="271" r:id="rId3"/>
    <p:sldId id="269" r:id="rId4"/>
    <p:sldId id="302" r:id="rId5"/>
    <p:sldId id="303" r:id="rId6"/>
    <p:sldId id="305" r:id="rId7"/>
    <p:sldId id="304" r:id="rId8"/>
    <p:sldId id="306" r:id="rId9"/>
    <p:sldId id="307" r:id="rId10"/>
    <p:sldId id="257" r:id="rId11"/>
    <p:sldId id="275" r:id="rId12"/>
    <p:sldId id="274" r:id="rId13"/>
    <p:sldId id="277" r:id="rId14"/>
    <p:sldId id="278" r:id="rId15"/>
    <p:sldId id="284" r:id="rId16"/>
    <p:sldId id="259" r:id="rId17"/>
    <p:sldId id="260" r:id="rId18"/>
    <p:sldId id="262" r:id="rId19"/>
    <p:sldId id="287" r:id="rId20"/>
    <p:sldId id="286" r:id="rId21"/>
    <p:sldId id="281" r:id="rId22"/>
    <p:sldId id="290" r:id="rId23"/>
    <p:sldId id="264" r:id="rId24"/>
    <p:sldId id="294" r:id="rId25"/>
    <p:sldId id="292" r:id="rId26"/>
    <p:sldId id="291" r:id="rId27"/>
    <p:sldId id="309" r:id="rId28"/>
    <p:sldId id="30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media" Target="file:///E:\&#1086;&#1090;&#1082;&#1088;&#1099;&#1090;&#1099;&#1081;%20&#1091;&#1088;&#1086;&#1082;\08%20(132)%20Ex.%201,%20p.%20100.mp3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6;&#1090;&#1082;&#1088;&#1099;&#1090;&#1099;&#1081;%20&#1091;&#1088;&#1086;&#1082;\08%20(132)%20Ex.%201,%20p.%20100.mp3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\Desktop\&#1086;&#1090;&#1082;&#1088;&#1099;&#1090;&#1099;&#1081;%20&#1091;&#1088;&#1086;&#1082;\09%20(133)%20Ex.%202a,%20p.%20100.mp3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7508/train/305175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T9Hn3IXLUE" TargetMode="External"/><Relationship Id="rId2" Type="http://schemas.openxmlformats.org/officeDocument/2006/relationships/slideLayout" Target="../slideLayouts/slideLayout5.xml"/><Relationship Id="rId1" Type="http://schemas.openxmlformats.org/officeDocument/2006/relationships/video" Target="file:///G:\&#1086;&#1090;&#1082;&#1088;&#1099;&#1090;&#1099;&#1081;%20&#1091;&#1088;&#1086;&#1082;\&#1041;&#1091;&#1073;&#1072;%20-%20&#1059;&#1088;&#1086;&#1082;%20&#1072;&#1085;&#1075;&#1083;&#1080;&#1081;&#1089;&#1082;&#1086;&#1075;&#1086;%20-%20Head,%20Shoulders,%20Knees%20and%20Toes%20-%20&#1052;&#1091;&#1083;&#1100;&#1090;&#1092;&#1080;&#1083;&#1100;&#1084;%20&#1076;&#1083;&#1103;%20&#1076;&#1077;&#1090;&#1077;&#1081;%20(2).mp4" TargetMode="Externa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7508/train/305182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7509/train/229864/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7509/train/229864/" TargetMode="External"/><Relationship Id="rId2" Type="http://schemas.openxmlformats.org/officeDocument/2006/relationships/hyperlink" Target="https://urok.1sept.ru/articles/68228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esh.edu.ru/subject/lesson/7508/train/305176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ru/resource/1211828/some-any-how-much-how-many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audio" Target="../media/audio4.wav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audio" Target="../media/audio5.wav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audio" Target="../media/audio3.wav"/><Relationship Id="rId4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audio" Target="../media/audio7.wav"/><Relationship Id="rId4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audio" Target="../media/audio8.wav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audio" Target="../media/audio9.wav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6912768" cy="194421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Урок английского языка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в 5 «Б» классе по теме : 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It’s my birthday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4568552" cy="156172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Тип урока: систематизация, обобщение и совершенствование навыков и умений.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660232" y="3789040"/>
            <a:ext cx="2016225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английского языка:</a:t>
            </a:r>
          </a:p>
          <a:p>
            <a:r>
              <a:rPr lang="ru-RU" dirty="0" err="1" smtClean="0"/>
              <a:t>Севидова</a:t>
            </a:r>
            <a:r>
              <a:rPr lang="ru-RU" dirty="0" smtClean="0"/>
              <a:t> Н.Н.</a:t>
            </a:r>
          </a:p>
          <a:p>
            <a:r>
              <a:rPr lang="ru-RU" dirty="0" smtClean="0"/>
              <a:t>МБОУ СОШ 90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03232" cy="1012974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Try to guess the topic of our lesson</a:t>
            </a:r>
            <a:endParaRPr lang="ru-RU" b="1" dirty="0"/>
          </a:p>
        </p:txBody>
      </p:sp>
      <p:pic>
        <p:nvPicPr>
          <p:cNvPr id="4" name="08 (132) Ex. 1, p. 100.mp3">
            <a:hlinkClick r:id="" action="ppaction://media"/>
          </p:cNvPr>
          <p:cNvPicPr>
            <a:picLocks noGrp="1" noChangeAspect="1"/>
          </p:cNvPicPr>
          <p:nvPr>
            <p:ph idx="1"/>
            <a:audi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971600" y="270892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2204864"/>
            <a:ext cx="3506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Close your eyes and listen to music </a:t>
            </a:r>
            <a:endParaRPr lang="ru-RU" dirty="0"/>
          </a:p>
        </p:txBody>
      </p:sp>
      <p:pic>
        <p:nvPicPr>
          <p:cNvPr id="9218" name="Picture 2" descr="https://thumbs.dreamstime.com/b/%D0%B4%D0%B5%D0%B2%D1%83%D1%88%D0%BA%D0%B0-%D1%80%D0%B5%D0%B1%D0%B5%D0%BD%D0%BA-%D1%8D%D0%BD%D0%B5%D1%80%D0%B3%D0%B8%D0%B8-%D1%81-%D0%BD%D0%B0%D1%83%D1%88%D0%BD%D0%B8%D0%BA%D0%B0%D0%BC%D0%B8-%D1%81%D0%BB%D1%83%D1%88%D0%B0%D1%8F-%D0%BC%D1%83%D0%B7%D1%8B%D0%BA%D1%83-%D0%B7%D0%B0%D0%BA%D1%80%D1%8B%D1%82%D1%8B%D0%BC%D0%B8-%D0%B3%D0%BB%D0%B0%D0%B7%D0%B0%D0%BC%D0%B8-1318257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636912"/>
            <a:ext cx="5634234" cy="3982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</a:t>
            </a:r>
            <a:r>
              <a:rPr lang="en-US" smtClean="0"/>
              <a:t>my birthday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897558">
            <a:off x="1187624" y="5085184"/>
            <a:ext cx="7499176" cy="1040979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Do you like your birthday?</a:t>
            </a:r>
          </a:p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When is your birthday?( My birthday is in May, September)</a:t>
            </a:r>
          </a:p>
          <a:p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314" name="Picture 2" descr="https://vorle.ru/media/shop/goods/1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529258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The purpose of the lesson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003232" cy="44973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Поставим цели на урок. Чему вы хотели бы научиться( пока не умеете)? Что хотели бы (узнать, уметь, использовать )?</a:t>
            </a:r>
          </a:p>
          <a:p>
            <a:r>
              <a:rPr lang="ru-RU" i="1" dirty="0" smtClean="0"/>
              <a:t> Мы узнаем(знать)   …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To will know</a:t>
            </a: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i="1" dirty="0" smtClean="0"/>
              <a:t>Мы выучим(учить)… </a:t>
            </a:r>
            <a:r>
              <a:rPr lang="en-US" b="1" i="1" dirty="0" smtClean="0"/>
              <a:t>We will learn </a:t>
            </a:r>
            <a:endParaRPr lang="ru-RU" b="1" i="1" dirty="0" smtClean="0"/>
          </a:p>
          <a:p>
            <a:r>
              <a:rPr lang="ru-RU" i="1" dirty="0" smtClean="0"/>
              <a:t>Мы научимся…(Научиться…)</a:t>
            </a:r>
            <a:r>
              <a:rPr lang="en-US" b="1" i="1" dirty="0" smtClean="0"/>
              <a:t>we will </a:t>
            </a:r>
            <a:r>
              <a:rPr lang="en-US" b="1" i="1" dirty="0" smtClean="0"/>
              <a:t>learn</a:t>
            </a:r>
            <a:endParaRPr lang="ru-RU" b="1" i="1" dirty="0" smtClean="0"/>
          </a:p>
          <a:p>
            <a:pPr>
              <a:buNone/>
            </a:pPr>
            <a:r>
              <a:rPr lang="en-US" i="1" dirty="0" smtClean="0"/>
              <a:t>( about celebrations in some countries, new words, ask questions, make </a:t>
            </a:r>
            <a:r>
              <a:rPr lang="en-US" i="1" dirty="0" smtClean="0"/>
              <a:t>dialogues</a:t>
            </a:r>
            <a:r>
              <a:rPr lang="ru-RU" i="1" dirty="0" smtClean="0"/>
              <a:t>)</a:t>
            </a:r>
            <a:endParaRPr lang="en-US" i="1" dirty="0" smtClean="0"/>
          </a:p>
          <a:p>
            <a:endParaRPr lang="ru-RU" b="1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200800" cy="994122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348880"/>
            <a:ext cx="8075240" cy="377728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 работать с новыми словами( запомнить их и использовать в речи)</a:t>
            </a:r>
          </a:p>
          <a:p>
            <a:r>
              <a:rPr lang="ru-RU" dirty="0" smtClean="0"/>
              <a:t> читать и понимать основное содержание текста</a:t>
            </a:r>
            <a:endParaRPr lang="ru-RU" i="1" dirty="0" smtClean="0"/>
          </a:p>
          <a:p>
            <a:r>
              <a:rPr lang="ru-RU" i="1" dirty="0" smtClean="0"/>
              <a:t> вести диалог по теме</a:t>
            </a:r>
            <a:endParaRPr lang="en-US" i="1" dirty="0" smtClean="0"/>
          </a:p>
          <a:p>
            <a:r>
              <a:rPr lang="ru-RU" i="1" dirty="0" smtClean="0"/>
              <a:t>повторять лексику и изучать новую</a:t>
            </a:r>
            <a:endParaRPr lang="en-US" i="1" dirty="0" smtClean="0"/>
          </a:p>
          <a:p>
            <a:r>
              <a:rPr lang="ru-RU" dirty="0" smtClean="0"/>
              <a:t> выполнять упражнения по теме </a:t>
            </a:r>
          </a:p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1" y="1124744"/>
            <a:ext cx="856895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Чтобы достичь поставленной цели, какие задачи мы будем решать, как мы будем идти к цели 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План действий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1.Повторить слова по теме</a:t>
            </a:r>
          </a:p>
          <a:p>
            <a:r>
              <a:rPr lang="ru-RU" dirty="0" smtClean="0"/>
              <a:t>2.Выполнить упражнения</a:t>
            </a:r>
          </a:p>
          <a:p>
            <a:r>
              <a:rPr lang="ru-RU" dirty="0" smtClean="0"/>
              <a:t>3.Познакомиться с празднованием в других странах</a:t>
            </a:r>
          </a:p>
          <a:p>
            <a:r>
              <a:rPr lang="ru-RU" dirty="0" smtClean="0"/>
              <a:t>4.Учиться вести диалог</a:t>
            </a:r>
          </a:p>
          <a:p>
            <a:r>
              <a:rPr lang="ru-RU" dirty="0" smtClean="0"/>
              <a:t>5.Учиться рассказывать о своем дне рождения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332656"/>
            <a:ext cx="3394720" cy="576064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New words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7787208" cy="4785395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Treat</a:t>
            </a:r>
            <a:r>
              <a:rPr lang="en-US" dirty="0" smtClean="0"/>
              <a:t> [</a:t>
            </a:r>
            <a:r>
              <a:rPr lang="en-US" dirty="0" err="1" smtClean="0"/>
              <a:t>triːt</a:t>
            </a:r>
            <a:r>
              <a:rPr lang="en-US" dirty="0" smtClean="0"/>
              <a:t>]  </a:t>
            </a:r>
          </a:p>
          <a:p>
            <a:r>
              <a:rPr lang="en-US" b="1" dirty="0" smtClean="0"/>
              <a:t>Gift</a:t>
            </a:r>
            <a:r>
              <a:rPr lang="en-US" dirty="0" smtClean="0"/>
              <a:t> [</a:t>
            </a:r>
            <a:r>
              <a:rPr lang="en-US" dirty="0" err="1" smtClean="0"/>
              <a:t>gɪft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b="1" dirty="0" smtClean="0"/>
              <a:t>Crisps</a:t>
            </a:r>
            <a:r>
              <a:rPr lang="en-US" dirty="0" smtClean="0"/>
              <a:t> [</a:t>
            </a:r>
            <a:r>
              <a:rPr lang="en-US" dirty="0" err="1" smtClean="0"/>
              <a:t>krɪsp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</a:p>
          <a:p>
            <a:r>
              <a:rPr lang="en-US" b="1" dirty="0" smtClean="0"/>
              <a:t>full of </a:t>
            </a:r>
            <a:r>
              <a:rPr lang="en-US" dirty="0" smtClean="0"/>
              <a:t>| </a:t>
            </a:r>
            <a:r>
              <a:rPr lang="en-US" dirty="0" err="1" smtClean="0"/>
              <a:t>fʊl</a:t>
            </a:r>
            <a:r>
              <a:rPr lang="en-US" dirty="0" smtClean="0"/>
              <a:t> </a:t>
            </a:r>
            <a:r>
              <a:rPr lang="en-US" dirty="0" err="1" smtClean="0"/>
              <a:t>ɒv</a:t>
            </a:r>
            <a:r>
              <a:rPr lang="en-US" dirty="0" smtClean="0"/>
              <a:t> | </a:t>
            </a:r>
          </a:p>
          <a:p>
            <a:r>
              <a:rPr lang="en-US" b="1" dirty="0" smtClean="0"/>
              <a:t>China</a:t>
            </a:r>
            <a:r>
              <a:rPr lang="en-US" dirty="0" smtClean="0"/>
              <a:t> [ˈ</a:t>
            </a:r>
            <a:r>
              <a:rPr lang="en-US" dirty="0" err="1" smtClean="0"/>
              <a:t>ʧaɪnə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b="1" dirty="0" err="1" smtClean="0"/>
              <a:t>Chinease</a:t>
            </a:r>
            <a:r>
              <a:rPr lang="en-US" dirty="0" smtClean="0"/>
              <a:t> [</a:t>
            </a:r>
            <a:r>
              <a:rPr lang="en-US" dirty="0" err="1" smtClean="0"/>
              <a:t>ʧaɪˈniːz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</a:p>
          <a:p>
            <a:r>
              <a:rPr lang="en-US" b="1" dirty="0" smtClean="0"/>
              <a:t>Special </a:t>
            </a:r>
            <a:r>
              <a:rPr lang="en-US" dirty="0" smtClean="0"/>
              <a:t>[ˈ</a:t>
            </a:r>
            <a:r>
              <a:rPr lang="en-US" dirty="0" err="1" smtClean="0"/>
              <a:t>speʃəl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b="1" dirty="0" smtClean="0"/>
              <a:t>Noodles</a:t>
            </a:r>
            <a:r>
              <a:rPr lang="en-US" dirty="0" smtClean="0"/>
              <a:t> [</a:t>
            </a:r>
            <a:r>
              <a:rPr lang="en-US" dirty="0" err="1" smtClean="0"/>
              <a:t>nuːdlz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b="1" dirty="0" smtClean="0"/>
              <a:t>Mean </a:t>
            </a:r>
            <a:r>
              <a:rPr lang="en-US" dirty="0" smtClean="0"/>
              <a:t>[</a:t>
            </a:r>
            <a:r>
              <a:rPr lang="en-US" dirty="0" err="1" smtClean="0"/>
              <a:t>miːn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b="1" dirty="0" smtClean="0"/>
              <a:t>Something</a:t>
            </a:r>
            <a:r>
              <a:rPr lang="en-US" dirty="0" smtClean="0"/>
              <a:t> [ˈ</a:t>
            </a:r>
            <a:r>
              <a:rPr lang="en-US" dirty="0" err="1" smtClean="0"/>
              <a:t>sʌm</a:t>
            </a:r>
            <a:r>
              <a:rPr lang="el-GR" dirty="0" smtClean="0"/>
              <a:t>θ</a:t>
            </a:r>
            <a:r>
              <a:rPr lang="en-US" dirty="0" err="1" smtClean="0"/>
              <a:t>ɪŋ</a:t>
            </a:r>
            <a:r>
              <a:rPr lang="en-US" dirty="0" smtClean="0"/>
              <a:t>]                                               </a:t>
            </a:r>
          </a:p>
          <a:p>
            <a:r>
              <a:rPr lang="en-US" b="1" dirty="0" smtClean="0"/>
              <a:t>Good luck </a:t>
            </a:r>
            <a:r>
              <a:rPr lang="en-US" dirty="0" smtClean="0"/>
              <a:t>[</a:t>
            </a:r>
            <a:r>
              <a:rPr lang="en-US" dirty="0" err="1" smtClean="0"/>
              <a:t>gʊd</a:t>
            </a:r>
            <a:r>
              <a:rPr lang="en-US" dirty="0" smtClean="0"/>
              <a:t> </a:t>
            </a:r>
            <a:r>
              <a:rPr lang="en-US" dirty="0" err="1" smtClean="0"/>
              <a:t>lʌk</a:t>
            </a:r>
            <a:r>
              <a:rPr lang="en-US" dirty="0" smtClean="0"/>
              <a:t>] </a:t>
            </a:r>
            <a:endParaRPr lang="ru-RU" dirty="0" smtClean="0"/>
          </a:p>
          <a:p>
            <a:r>
              <a:rPr lang="en-US" b="1" dirty="0" smtClean="0"/>
              <a:t>envelope</a:t>
            </a:r>
            <a:r>
              <a:rPr lang="en-US" dirty="0" smtClean="0"/>
              <a:t>    [ˈ</a:t>
            </a:r>
            <a:r>
              <a:rPr lang="en-US" dirty="0" err="1" smtClean="0"/>
              <a:t>envələʊp</a:t>
            </a:r>
            <a:r>
              <a:rPr lang="en-US" dirty="0" smtClean="0"/>
              <a:t>]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b="1" dirty="0" smtClean="0"/>
              <a:t>sausages</a:t>
            </a:r>
            <a:r>
              <a:rPr lang="en-US" dirty="0" smtClean="0"/>
              <a:t> [ˈ</a:t>
            </a:r>
            <a:r>
              <a:rPr lang="en-US" dirty="0" err="1" smtClean="0"/>
              <a:t>sɒsɪʤ</a:t>
            </a:r>
            <a:r>
              <a:rPr lang="en-US" dirty="0" smtClean="0"/>
              <a:t>]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Let’s work with our books 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09 (133) Ex. 2a, p. 10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96336" y="544522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6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wants to do an </a:t>
            </a:r>
            <a:r>
              <a:rPr lang="en-US" dirty="0" err="1" smtClean="0"/>
              <a:t>exsersise</a:t>
            </a:r>
            <a:r>
              <a:rPr lang="en-US" dirty="0" smtClean="0"/>
              <a:t> yourself?( without any help)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hlinkClick r:id="rId2"/>
              </a:rPr>
              <a:t>https://resh.edu.ru/subject/lesson/7508/train/305175/</a:t>
            </a:r>
            <a:endParaRPr lang="ru-RU" u="sng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imagesource.com/blog/wp-content/uploads/2012/01/David-Cleveland-Cake-IS098Q6Q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85728"/>
            <a:ext cx="1945659" cy="129062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2" name="Picture 6" descr="http://www.hercampus.com/sites/default/files/2014/12/05/iStock_000018117668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786322"/>
            <a:ext cx="2000232" cy="1542968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4" name="Picture 8" descr="http://media-cache-ak0.pinimg.com/236x/14/de/a0/14dea0fe86ea761c44c9ac0674f80ff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85728"/>
            <a:ext cx="2247900" cy="149542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http://ordiate.com/wp-content/uploads/2013/03/Musical_chair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571744"/>
            <a:ext cx="2174862" cy="1631147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http://nutritionbynancy.com/wp-content/uploads/2014/12/soba-noodl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82" y="2285992"/>
            <a:ext cx="1430604" cy="214786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8" name="Picture 12" descr="http://www.zastavki.com/pictures/1920x1080/2009/Holidays___Easter_Red_easter_eggs_015680_2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285728"/>
            <a:ext cx="2574987" cy="144843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Группа 19"/>
          <p:cNvGrpSpPr/>
          <p:nvPr/>
        </p:nvGrpSpPr>
        <p:grpSpPr>
          <a:xfrm>
            <a:off x="3643306" y="5214950"/>
            <a:ext cx="1976539" cy="1481134"/>
            <a:chOff x="3500430" y="5000636"/>
            <a:chExt cx="1976539" cy="1481134"/>
          </a:xfrm>
        </p:grpSpPr>
        <p:pic>
          <p:nvPicPr>
            <p:cNvPr id="14350" name="Picture 14" descr="http://1.bp.blogspot.com/-eyEhWMHdzpo/TlxsJHtcjlI/AAAAAAAABng/3653RDSpLbE/s1600/DSC01655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00430" y="5000636"/>
              <a:ext cx="1976539" cy="1481134"/>
            </a:xfrm>
            <a:prstGeom prst="rect">
              <a:avLst/>
            </a:prstGeom>
            <a:ln>
              <a:solidFill>
                <a:schemeClr val="accent4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352" name="Picture 16" descr="http://partycity1.scene7.com/is/image/PartyCity/_ml_p2p_pc_badge_normal2?$_ml_p2p_pc_thumb_nonav_normal2$&amp;$product=PartyCity/455055_full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43372" y="5064136"/>
              <a:ext cx="642942" cy="285753"/>
            </a:xfrm>
            <a:prstGeom prst="rect">
              <a:avLst/>
            </a:prstGeom>
            <a:ln>
              <a:solidFill>
                <a:schemeClr val="accent4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9" name="Picture 16" descr="http://partycity1.scene7.com/is/image/PartyCity/_ml_p2p_pc_badge_normal2?$_ml_p2p_pc_thumb_nonav_normal2$&amp;$product=PartyCity/455055_full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868" y="5064137"/>
              <a:ext cx="642942" cy="285752"/>
            </a:xfrm>
            <a:prstGeom prst="rect">
              <a:avLst/>
            </a:prstGeom>
            <a:ln>
              <a:solidFill>
                <a:schemeClr val="accent4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4354" name="Picture 18" descr="http://previews.123rf.com/images/john6863373/john68633731309/john6863373130900106/22344497-thai-money-in-red-envelope-on-white-background-Chinese-New-Year--Stock-Phot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72264" y="5000636"/>
            <a:ext cx="2214578" cy="1470139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Box 23"/>
          <p:cNvSpPr txBox="1"/>
          <p:nvPr/>
        </p:nvSpPr>
        <p:spPr>
          <a:xfrm>
            <a:off x="2714612" y="1928802"/>
            <a:ext cx="3970767" cy="2862322"/>
          </a:xfrm>
          <a:prstGeom prst="rect">
            <a:avLst/>
          </a:prstGeom>
          <a:noFill/>
          <a:ln>
            <a:solidFill>
              <a:srgbClr val="CC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i="1" u="sng" dirty="0" smtClean="0">
                <a:solidFill>
                  <a:schemeClr val="accent2">
                    <a:lumMod val="75000"/>
                  </a:schemeClr>
                </a:solidFill>
              </a:rPr>
              <a:t>Ex. 2, p. 100  Understanding vocabulary</a:t>
            </a:r>
          </a:p>
          <a:p>
            <a:r>
              <a:rPr lang="en-US" b="1" i="1" dirty="0" smtClean="0">
                <a:solidFill>
                  <a:schemeClr val="tx2">
                    <a:lumMod val="75000"/>
                  </a:schemeClr>
                </a:solidFill>
              </a:rPr>
              <a:t>Match the following to the pictures :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eat long noodles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bring a small gift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decorate the house with red paper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get money in red envelopes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play party games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eat red eggs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decorate the house with balloons</a:t>
            </a:r>
          </a:p>
          <a:p>
            <a:pPr marL="342900" indent="-342900">
              <a:buFont typeface="+mj-lt"/>
              <a:buAutoNum type="alphaLcParenR"/>
            </a:pPr>
            <a:r>
              <a:rPr lang="en-US" dirty="0" smtClean="0"/>
              <a:t>make a birthday cake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285720" y="142852"/>
            <a:ext cx="428628" cy="35719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ru-RU" b="1" dirty="0"/>
          </a:p>
        </p:txBody>
      </p:sp>
      <p:sp>
        <p:nvSpPr>
          <p:cNvPr id="26" name="Овал 25"/>
          <p:cNvSpPr/>
          <p:nvPr/>
        </p:nvSpPr>
        <p:spPr>
          <a:xfrm>
            <a:off x="3571868" y="142852"/>
            <a:ext cx="428628" cy="35719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ru-RU" b="1" dirty="0"/>
          </a:p>
        </p:txBody>
      </p:sp>
      <p:sp>
        <p:nvSpPr>
          <p:cNvPr id="27" name="Овал 26"/>
          <p:cNvSpPr/>
          <p:nvPr/>
        </p:nvSpPr>
        <p:spPr>
          <a:xfrm>
            <a:off x="6286512" y="214290"/>
            <a:ext cx="428628" cy="35719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ru-RU" b="1" dirty="0"/>
          </a:p>
        </p:txBody>
      </p:sp>
      <p:sp>
        <p:nvSpPr>
          <p:cNvPr id="28" name="Овал 27"/>
          <p:cNvSpPr/>
          <p:nvPr/>
        </p:nvSpPr>
        <p:spPr>
          <a:xfrm>
            <a:off x="7072330" y="2071678"/>
            <a:ext cx="428628" cy="35719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4</a:t>
            </a:r>
            <a:endParaRPr lang="ru-RU" b="1" dirty="0"/>
          </a:p>
        </p:txBody>
      </p:sp>
      <p:sp>
        <p:nvSpPr>
          <p:cNvPr id="29" name="Овал 28"/>
          <p:cNvSpPr/>
          <p:nvPr/>
        </p:nvSpPr>
        <p:spPr>
          <a:xfrm>
            <a:off x="6429388" y="4857760"/>
            <a:ext cx="428628" cy="35719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ru-RU" b="1" dirty="0"/>
          </a:p>
        </p:txBody>
      </p:sp>
      <p:sp>
        <p:nvSpPr>
          <p:cNvPr id="30" name="Овал 29"/>
          <p:cNvSpPr/>
          <p:nvPr/>
        </p:nvSpPr>
        <p:spPr>
          <a:xfrm>
            <a:off x="3357554" y="5072074"/>
            <a:ext cx="428628" cy="35719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6</a:t>
            </a:r>
            <a:endParaRPr lang="ru-RU" b="1" dirty="0"/>
          </a:p>
        </p:txBody>
      </p:sp>
      <p:sp>
        <p:nvSpPr>
          <p:cNvPr id="31" name="Овал 30"/>
          <p:cNvSpPr/>
          <p:nvPr/>
        </p:nvSpPr>
        <p:spPr>
          <a:xfrm>
            <a:off x="142844" y="4643446"/>
            <a:ext cx="428628" cy="35719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7</a:t>
            </a:r>
            <a:endParaRPr lang="ru-RU" b="1" dirty="0"/>
          </a:p>
        </p:txBody>
      </p:sp>
      <p:sp>
        <p:nvSpPr>
          <p:cNvPr id="32" name="Овал 31"/>
          <p:cNvSpPr/>
          <p:nvPr/>
        </p:nvSpPr>
        <p:spPr>
          <a:xfrm>
            <a:off x="142844" y="2500306"/>
            <a:ext cx="428628" cy="35719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8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214290"/>
            <a:ext cx="1785950" cy="639762"/>
          </a:xfrm>
          <a:prstGeom prst="flowChartTerminato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Britain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643702" y="214290"/>
            <a:ext cx="1714512" cy="639762"/>
          </a:xfrm>
          <a:prstGeom prst="flowChartTermina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China</a:t>
            </a:r>
            <a:endParaRPr lang="ru-RU" dirty="0"/>
          </a:p>
        </p:txBody>
      </p:sp>
      <p:pic>
        <p:nvPicPr>
          <p:cNvPr id="14340" name="Picture 4" descr="http://www.imagesource.com/blog/wp-content/uploads/2012/01/David-Cleveland-Cake-IS098Q6Q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357298"/>
            <a:ext cx="1945659" cy="129062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2" name="Picture 6" descr="http://www.hercampus.com/sites/default/files/2014/12/05/iStock_000018117668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43314"/>
            <a:ext cx="2000232" cy="1542968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4" name="Picture 8" descr="http://media-cache-ak0.pinimg.com/236x/14/de/a0/14dea0fe86ea761c44c9ac0674f80ff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214422"/>
            <a:ext cx="2247900" cy="149542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http://ordiate.com/wp-content/uploads/2013/03/Musical_chair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2928934"/>
            <a:ext cx="2174862" cy="1631147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http://nutritionbynancy.com/wp-content/uploads/2014/12/soba-noodl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58" y="3500438"/>
            <a:ext cx="1430604" cy="214786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8" name="Picture 12" descr="http://www.zastavki.com/pictures/1920x1080/2009/Holidays___Easter_Red_easter_eggs_015680_2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1428736"/>
            <a:ext cx="2574987" cy="144843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Группа 19"/>
          <p:cNvGrpSpPr/>
          <p:nvPr/>
        </p:nvGrpSpPr>
        <p:grpSpPr>
          <a:xfrm>
            <a:off x="3000364" y="5143512"/>
            <a:ext cx="1976539" cy="1481134"/>
            <a:chOff x="3500430" y="5000636"/>
            <a:chExt cx="1976539" cy="1481134"/>
          </a:xfrm>
        </p:grpSpPr>
        <p:pic>
          <p:nvPicPr>
            <p:cNvPr id="14350" name="Picture 14" descr="http://1.bp.blogspot.com/-eyEhWMHdzpo/TlxsJHtcjlI/AAAAAAAABng/3653RDSpLbE/s1600/DSC01655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500430" y="5000636"/>
              <a:ext cx="1976539" cy="1481134"/>
            </a:xfrm>
            <a:prstGeom prst="rect">
              <a:avLst/>
            </a:prstGeom>
            <a:ln>
              <a:solidFill>
                <a:schemeClr val="accent4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352" name="Picture 16" descr="http://partycity1.scene7.com/is/image/PartyCity/_ml_p2p_pc_badge_normal2?$_ml_p2p_pc_thumb_nonav_normal2$&amp;$product=PartyCity/455055_full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43372" y="5064136"/>
              <a:ext cx="642942" cy="285753"/>
            </a:xfrm>
            <a:prstGeom prst="rect">
              <a:avLst/>
            </a:prstGeom>
            <a:ln>
              <a:solidFill>
                <a:schemeClr val="accent4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9" name="Picture 16" descr="http://partycity1.scene7.com/is/image/PartyCity/_ml_p2p_pc_badge_normal2?$_ml_p2p_pc_thumb_nonav_normal2$&amp;$product=PartyCity/455055_full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71868" y="5064137"/>
              <a:ext cx="642942" cy="285752"/>
            </a:xfrm>
            <a:prstGeom prst="rect">
              <a:avLst/>
            </a:prstGeom>
            <a:ln>
              <a:solidFill>
                <a:schemeClr val="accent4">
                  <a:lumMod val="75000"/>
                </a:scheme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4354" name="Picture 18" descr="http://previews.123rf.com/images/john6863373/john68633731309/john6863373130900106/22344497-thai-money-in-red-envelope-on-white-background-Chinese-New-Year--Stock-Photo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0628" y="3571876"/>
            <a:ext cx="2214578" cy="1470139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Овал 14"/>
          <p:cNvSpPr/>
          <p:nvPr/>
        </p:nvSpPr>
        <p:spPr>
          <a:xfrm>
            <a:off x="0" y="1357298"/>
            <a:ext cx="428628" cy="35719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ru-RU" b="1" dirty="0"/>
          </a:p>
        </p:txBody>
      </p:sp>
      <p:sp>
        <p:nvSpPr>
          <p:cNvPr id="16" name="Овал 15"/>
          <p:cNvSpPr/>
          <p:nvPr/>
        </p:nvSpPr>
        <p:spPr>
          <a:xfrm>
            <a:off x="3643306" y="1214422"/>
            <a:ext cx="428628" cy="35719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</a:t>
            </a:r>
            <a:endParaRPr lang="ru-RU" b="1" dirty="0"/>
          </a:p>
        </p:txBody>
      </p:sp>
      <p:sp>
        <p:nvSpPr>
          <p:cNvPr id="17" name="Овал 16"/>
          <p:cNvSpPr/>
          <p:nvPr/>
        </p:nvSpPr>
        <p:spPr>
          <a:xfrm>
            <a:off x="6000760" y="1142984"/>
            <a:ext cx="428628" cy="35719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</a:t>
            </a:r>
            <a:endParaRPr lang="ru-RU" b="1" dirty="0"/>
          </a:p>
        </p:txBody>
      </p:sp>
      <p:sp>
        <p:nvSpPr>
          <p:cNvPr id="18" name="Овал 17"/>
          <p:cNvSpPr/>
          <p:nvPr/>
        </p:nvSpPr>
        <p:spPr>
          <a:xfrm>
            <a:off x="142844" y="3500438"/>
            <a:ext cx="428628" cy="35719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4</a:t>
            </a:r>
            <a:endParaRPr lang="ru-RU" b="1" dirty="0"/>
          </a:p>
        </p:txBody>
      </p:sp>
      <p:sp>
        <p:nvSpPr>
          <p:cNvPr id="20" name="Овал 19"/>
          <p:cNvSpPr/>
          <p:nvPr/>
        </p:nvSpPr>
        <p:spPr>
          <a:xfrm>
            <a:off x="2500298" y="2857496"/>
            <a:ext cx="428628" cy="35719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5</a:t>
            </a:r>
            <a:endParaRPr lang="ru-RU" b="1" dirty="0"/>
          </a:p>
        </p:txBody>
      </p:sp>
      <p:sp>
        <p:nvSpPr>
          <p:cNvPr id="21" name="Овал 20"/>
          <p:cNvSpPr/>
          <p:nvPr/>
        </p:nvSpPr>
        <p:spPr>
          <a:xfrm>
            <a:off x="4929190" y="3429000"/>
            <a:ext cx="428628" cy="35719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6</a:t>
            </a:r>
            <a:endParaRPr lang="ru-RU" b="1" dirty="0"/>
          </a:p>
        </p:txBody>
      </p:sp>
      <p:sp>
        <p:nvSpPr>
          <p:cNvPr id="22" name="Овал 21"/>
          <p:cNvSpPr/>
          <p:nvPr/>
        </p:nvSpPr>
        <p:spPr>
          <a:xfrm>
            <a:off x="7358082" y="3357562"/>
            <a:ext cx="428628" cy="35719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7</a:t>
            </a:r>
            <a:endParaRPr lang="ru-RU" b="1" dirty="0"/>
          </a:p>
        </p:txBody>
      </p:sp>
      <p:sp>
        <p:nvSpPr>
          <p:cNvPr id="23" name="Овал 22"/>
          <p:cNvSpPr/>
          <p:nvPr/>
        </p:nvSpPr>
        <p:spPr>
          <a:xfrm>
            <a:off x="2786050" y="5000636"/>
            <a:ext cx="428628" cy="35719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8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643174" y="214290"/>
            <a:ext cx="3499035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Ex. 2, p. 100.  Read the text.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/>
              <a:t>Match the pictures to the country.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780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Let’s do some </a:t>
            </a:r>
            <a:r>
              <a:rPr lang="en-US" dirty="0" err="1" smtClean="0"/>
              <a:t>exersises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620688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3"/>
              </a:rPr>
              <a:t>https://www.youtube.com/watch?v=kT9Hn3IXLUE</a:t>
            </a:r>
            <a:endParaRPr lang="ru-RU" u="sng" dirty="0" smtClean="0"/>
          </a:p>
          <a:p>
            <a:endParaRPr lang="ru-RU" dirty="0"/>
          </a:p>
        </p:txBody>
      </p:sp>
      <p:pic>
        <p:nvPicPr>
          <p:cNvPr id="9" name="Буба - Урок английского - Head, Shoulders, Knees and Toes - Мультфильм для детей (2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1342773"/>
            <a:ext cx="8136904" cy="5515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6838528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 Этап</a:t>
            </a:r>
            <a:br>
              <a:rPr lang="ru-RU" dirty="0" smtClean="0"/>
            </a:br>
            <a:r>
              <a:rPr lang="ru-RU" dirty="0" smtClean="0"/>
              <a:t>Мотивационный </a:t>
            </a:r>
            <a:endParaRPr lang="ru-RU" dirty="0"/>
          </a:p>
        </p:txBody>
      </p:sp>
      <p:pic>
        <p:nvPicPr>
          <p:cNvPr id="4" name="Рисунок 3" descr="https://ds05.infourok.ru/uploads/ex/01ca/00125149-2769f569/2/img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7840166" cy="494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resh.edu.ru/uploads/lesson_extract/7508/20200625165613/OEBPS/objects/t_engl_5_43_8/5d6f651a916c29881880b1b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936" y="1844824"/>
            <a:ext cx="8416536" cy="50131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79712" y="8367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hlinkClick r:id="rId3"/>
              </a:rPr>
              <a:t>Урок 43. </a:t>
            </a:r>
            <a:r>
              <a:rPr lang="ru-RU" dirty="0" err="1" smtClean="0">
                <a:hlinkClick r:id="rId3"/>
              </a:rPr>
              <a:t>it’s</a:t>
            </a:r>
            <a:r>
              <a:rPr lang="ru-RU" dirty="0" smtClean="0">
                <a:hlinkClick r:id="rId3"/>
              </a:rPr>
              <a:t> </a:t>
            </a:r>
            <a:r>
              <a:rPr lang="ru-RU" dirty="0" err="1" smtClean="0">
                <a:hlinkClick r:id="rId3"/>
              </a:rPr>
              <a:t>my</a:t>
            </a:r>
            <a:r>
              <a:rPr lang="ru-RU" dirty="0" smtClean="0">
                <a:hlinkClick r:id="rId3"/>
              </a:rPr>
              <a:t> </a:t>
            </a:r>
            <a:r>
              <a:rPr lang="ru-RU" dirty="0" err="1" smtClean="0">
                <a:hlinkClick r:id="rId3"/>
              </a:rPr>
              <a:t>birthday</a:t>
            </a:r>
            <a:r>
              <a:rPr lang="ru-RU" dirty="0" smtClean="0">
                <a:hlinkClick r:id="rId3"/>
              </a:rPr>
              <a:t>! - Английский язык - 5 класс - Российская электронная школа (</a:t>
            </a:r>
            <a:r>
              <a:rPr lang="ru-RU" dirty="0" err="1" smtClean="0">
                <a:hlinkClick r:id="rId3"/>
              </a:rPr>
              <a:t>resh.edu.ru</a:t>
            </a:r>
            <a:r>
              <a:rPr lang="ru-RU" dirty="0" smtClean="0">
                <a:hlinkClick r:id="rId3"/>
              </a:rPr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make your dialogues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7985" y="1556792"/>
            <a:ext cx="4258816" cy="456937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birthday  party</a:t>
            </a:r>
          </a:p>
          <a:p>
            <a:pPr>
              <a:buNone/>
            </a:pPr>
            <a:r>
              <a:rPr lang="en-US" dirty="0" smtClean="0"/>
              <a:t>birthday  celebration</a:t>
            </a:r>
          </a:p>
          <a:p>
            <a:pPr>
              <a:buNone/>
            </a:pPr>
            <a:r>
              <a:rPr lang="en-US" dirty="0" smtClean="0"/>
              <a:t>some ice-cream</a:t>
            </a:r>
          </a:p>
          <a:p>
            <a:pPr>
              <a:buNone/>
            </a:pPr>
            <a:r>
              <a:rPr lang="en-US" dirty="0" smtClean="0"/>
              <a:t>a birthday cake</a:t>
            </a:r>
          </a:p>
          <a:p>
            <a:pPr>
              <a:buNone/>
            </a:pPr>
            <a:r>
              <a:rPr lang="en-US" dirty="0" smtClean="0"/>
              <a:t>some orange juice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Do  you like …?</a:t>
            </a:r>
          </a:p>
          <a:p>
            <a:pPr>
              <a:buNone/>
            </a:pPr>
            <a:r>
              <a:rPr lang="en-US" dirty="0" smtClean="0"/>
              <a:t>What would you like  to eat?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628" y="1484784"/>
            <a:ext cx="421218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Аудирование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2924944"/>
            <a:ext cx="25922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Урок 42. </a:t>
            </a:r>
            <a:r>
              <a:rPr lang="ru-RU" dirty="0" err="1" smtClean="0">
                <a:hlinkClick r:id="rId2"/>
              </a:rPr>
              <a:t>master</a:t>
            </a:r>
            <a:r>
              <a:rPr lang="ru-RU" dirty="0" smtClean="0">
                <a:hlinkClick r:id="rId2"/>
              </a:rPr>
              <a:t> </a:t>
            </a:r>
            <a:r>
              <a:rPr lang="ru-RU" dirty="0" err="1" smtClean="0">
                <a:hlinkClick r:id="rId2"/>
              </a:rPr>
              <a:t>chef</a:t>
            </a:r>
            <a:r>
              <a:rPr lang="ru-RU" dirty="0" smtClean="0">
                <a:hlinkClick r:id="rId2"/>
              </a:rPr>
              <a:t> - Английский язык - 5 класс - Российская электронная школа (</a:t>
            </a:r>
            <a:r>
              <a:rPr lang="ru-RU" dirty="0" err="1" smtClean="0">
                <a:hlinkClick r:id="rId2"/>
              </a:rPr>
              <a:t>resh.edu.ru</a:t>
            </a:r>
            <a:r>
              <a:rPr lang="ru-RU" dirty="0" smtClean="0">
                <a:hlinkClick r:id="rId2"/>
              </a:rPr>
              <a:t>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340768"/>
            <a:ext cx="48965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Listening</a:t>
            </a:r>
          </a:p>
          <a:p>
            <a:pPr fontAlgn="ctr"/>
            <a:r>
              <a:rPr lang="en-US" dirty="0" smtClean="0"/>
              <a:t>Listen and fill in the missing words 1-5.</a:t>
            </a:r>
          </a:p>
          <a:p>
            <a:pPr fontAlgn="ctr"/>
            <a:r>
              <a:rPr lang="en-US" dirty="0" smtClean="0"/>
              <a:t>00:00/00:36</a:t>
            </a:r>
          </a:p>
          <a:p>
            <a:r>
              <a:rPr lang="en-US" dirty="0" smtClean="0"/>
              <a:t>Birthday Party Plan</a:t>
            </a:r>
          </a:p>
          <a:p>
            <a:r>
              <a:rPr lang="en-US" dirty="0" smtClean="0"/>
              <a:t>Date: Friday 22nd January</a:t>
            </a:r>
          </a:p>
          <a:p>
            <a:r>
              <a:rPr lang="en-US" dirty="0" smtClean="0"/>
              <a:t>Time: </a:t>
            </a:r>
          </a:p>
          <a:p>
            <a:r>
              <a:rPr lang="en-US" dirty="0" smtClean="0"/>
              <a:t>Number of people: </a:t>
            </a:r>
          </a:p>
          <a:p>
            <a:r>
              <a:rPr lang="en-US" dirty="0" smtClean="0"/>
              <a:t>Food/Drinks:</a:t>
            </a:r>
          </a:p>
          <a:p>
            <a:r>
              <a:rPr lang="en-US" dirty="0" smtClean="0"/>
              <a:t>3 large pizzas</a:t>
            </a:r>
          </a:p>
          <a:p>
            <a:r>
              <a:rPr lang="en-US" dirty="0" smtClean="0"/>
              <a:t>10 burgers</a:t>
            </a:r>
          </a:p>
          <a:p>
            <a:r>
              <a:rPr lang="en-US" dirty="0" smtClean="0"/>
              <a:t>1 packet of chocolate </a:t>
            </a:r>
          </a:p>
          <a:p>
            <a:r>
              <a:rPr lang="en-US" dirty="0" smtClean="0"/>
              <a:t> two  of lemonade</a:t>
            </a:r>
          </a:p>
          <a:p>
            <a:r>
              <a:rPr lang="en-US" dirty="0" smtClean="0"/>
              <a:t> Activities: party  ,</a:t>
            </a:r>
          </a:p>
          <a:p>
            <a:r>
              <a:rPr lang="en-US" dirty="0" smtClean="0"/>
              <a:t> dancing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33CC"/>
                </a:solidFill>
              </a:rPr>
              <a:t>My birthday party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85992"/>
            <a:ext cx="8229600" cy="4071966"/>
          </a:xfrm>
        </p:spPr>
        <p:txBody>
          <a:bodyPr/>
          <a:lstStyle/>
          <a:p>
            <a:r>
              <a:rPr lang="en-US" dirty="0" smtClean="0"/>
              <a:t>I usually have a birthday party at home/ in a café/ …</a:t>
            </a:r>
          </a:p>
          <a:p>
            <a:r>
              <a:rPr lang="en-US" dirty="0" smtClean="0"/>
              <a:t>I invite…</a:t>
            </a:r>
          </a:p>
          <a:p>
            <a:r>
              <a:rPr lang="en-US" dirty="0" smtClean="0"/>
              <a:t>We eat…</a:t>
            </a:r>
          </a:p>
          <a:p>
            <a:r>
              <a:rPr lang="en-US" dirty="0" smtClean="0"/>
              <a:t>We… (activities)</a:t>
            </a:r>
          </a:p>
          <a:p>
            <a:r>
              <a:rPr lang="en-US" dirty="0" smtClean="0"/>
              <a:t>….</a:t>
            </a:r>
          </a:p>
          <a:p>
            <a:r>
              <a:rPr lang="en-US" dirty="0" smtClean="0"/>
              <a:t>…..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785794"/>
            <a:ext cx="5857916" cy="129266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C00000"/>
                </a:solidFill>
                <a:latin typeface="Algerian" pitchFamily="82" charset="0"/>
              </a:rPr>
              <a:t>Writing.</a:t>
            </a:r>
            <a:r>
              <a:rPr lang="en-US" b="1" dirty="0" smtClean="0"/>
              <a:t>   Write a short story about your birthday.</a:t>
            </a:r>
          </a:p>
          <a:p>
            <a:pPr algn="ctr"/>
            <a:r>
              <a:rPr lang="en-US" b="1" dirty="0" smtClean="0"/>
              <a:t> Write about: </a:t>
            </a:r>
            <a:r>
              <a:rPr lang="en-US" b="1" dirty="0" smtClean="0">
                <a:solidFill>
                  <a:srgbClr val="0033CC"/>
                </a:solidFill>
              </a:rPr>
              <a:t>food, decorations, activities, guests, gifts</a:t>
            </a:r>
          </a:p>
          <a:p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Use the plan: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Достигнуты ли цели, которые мы ставили в начале урока?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 Мы узнаем(знать)   …</a:t>
            </a:r>
            <a:r>
              <a:rPr lang="en-US" b="1" i="1" dirty="0">
                <a:solidFill>
                  <a:schemeClr val="accent3">
                    <a:lumMod val="75000"/>
                  </a:schemeClr>
                </a:solidFill>
              </a:rPr>
              <a:t>To will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know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i="1" dirty="0" smtClean="0"/>
              <a:t>( </a:t>
            </a:r>
            <a:r>
              <a:rPr lang="en-US" b="1" i="1" dirty="0" smtClean="0"/>
              <a:t>about celebrations in other countries)</a:t>
            </a:r>
            <a:endParaRPr lang="ru-RU" b="1" i="1" dirty="0"/>
          </a:p>
          <a:p>
            <a:r>
              <a:rPr lang="ru-RU" i="1" dirty="0"/>
              <a:t>Мы выучим(учить)… </a:t>
            </a:r>
            <a:r>
              <a:rPr lang="en-US" b="1" i="1" dirty="0">
                <a:solidFill>
                  <a:schemeClr val="accent3">
                    <a:lumMod val="75000"/>
                  </a:schemeClr>
                </a:solidFill>
              </a:rPr>
              <a:t>We will learn </a:t>
            </a:r>
            <a:r>
              <a:rPr lang="ru-RU" b="1" i="1" dirty="0" smtClean="0"/>
              <a:t>( </a:t>
            </a:r>
            <a:r>
              <a:rPr lang="en-US" b="1" i="1" dirty="0" smtClean="0"/>
              <a:t>new words)</a:t>
            </a:r>
            <a:endParaRPr lang="ru-RU" b="1" i="1" dirty="0"/>
          </a:p>
          <a:p>
            <a:r>
              <a:rPr lang="ru-RU" i="1" dirty="0"/>
              <a:t>Мы научимся…(Научиться…)</a:t>
            </a:r>
            <a:r>
              <a:rPr lang="en-US" b="1" i="1" dirty="0">
                <a:solidFill>
                  <a:schemeClr val="accent3">
                    <a:lumMod val="75000"/>
                  </a:schemeClr>
                </a:solidFill>
              </a:rPr>
              <a:t>we will </a:t>
            </a: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</a:rPr>
              <a:t>learn </a:t>
            </a:r>
            <a:r>
              <a:rPr lang="en-US" b="1" i="1" dirty="0" smtClean="0"/>
              <a:t>(make dialogues)</a:t>
            </a:r>
            <a:endParaRPr lang="ru-RU" b="1" i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4900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How were you during the lesson?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3923928" cy="507342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1. In the lesson I was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2</a:t>
            </a:r>
            <a:r>
              <a:rPr lang="en-US" dirty="0" smtClean="0"/>
              <a:t>. The lesson was … for me.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en-US" dirty="0" smtClean="0"/>
              <a:t>.It was difficult to …</a:t>
            </a:r>
            <a:endParaRPr lang="ru-RU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ru-RU" dirty="0" smtClean="0"/>
              <a:t>4</a:t>
            </a:r>
            <a:r>
              <a:rPr lang="en-US" dirty="0" smtClean="0"/>
              <a:t>. I was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r>
              <a:rPr lang="ru-RU" dirty="0"/>
              <a:t>5</a:t>
            </a:r>
            <a:r>
              <a:rPr lang="en-US" dirty="0" smtClean="0"/>
              <a:t>.Now I can</a:t>
            </a:r>
            <a:endParaRPr lang="ru-RU" dirty="0" smtClean="0"/>
          </a:p>
          <a:p>
            <a:r>
              <a:rPr lang="ru-RU" dirty="0"/>
              <a:t>6</a:t>
            </a:r>
            <a:r>
              <a:rPr lang="en-US" dirty="0" smtClean="0"/>
              <a:t>.Now I have known </a:t>
            </a:r>
            <a:endParaRPr lang="ru-RU" dirty="0" smtClean="0"/>
          </a:p>
          <a:p>
            <a:r>
              <a:rPr lang="ru-RU" dirty="0"/>
              <a:t>7</a:t>
            </a:r>
            <a:r>
              <a:rPr lang="en-US" dirty="0" smtClean="0"/>
              <a:t>.I have learnt 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51588924"/>
              </p:ext>
            </p:extLst>
          </p:nvPr>
        </p:nvGraphicFramePr>
        <p:xfrm>
          <a:off x="4067944" y="908720"/>
          <a:ext cx="4608512" cy="5518546"/>
        </p:xfrm>
        <a:graphic>
          <a:graphicData uri="http://schemas.openxmlformats.org/drawingml/2006/table">
            <a:tbl>
              <a:tblPr/>
              <a:tblGrid>
                <a:gridCol w="46085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518546"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/ passive/ not tired / tired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useful / not useful   /easy / difficult/interesting / not interesting/boring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read/translate/answer the questions/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happy/sad/interested in lesson/surprised/angry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tell you about…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some facts about…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lot of new information</a:t>
                      </a: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s.znanio.ru/d5af0e/54/9f/35a60bbced8711b8dc24420e5a478d437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9929" y="1600200"/>
            <a:ext cx="60241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2.infourok.ru/uploads/ex/0ed3/00068afa-6052d794/img3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32656"/>
            <a:ext cx="7632848" cy="575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https://urok.1sept.ru/articles/682289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Урок 42. </a:t>
            </a:r>
            <a:r>
              <a:rPr lang="ru-RU" dirty="0" err="1" smtClean="0">
                <a:hlinkClick r:id="rId3"/>
              </a:rPr>
              <a:t>master</a:t>
            </a:r>
            <a:r>
              <a:rPr lang="ru-RU" dirty="0" smtClean="0">
                <a:hlinkClick r:id="rId3"/>
              </a:rPr>
              <a:t> </a:t>
            </a:r>
            <a:r>
              <a:rPr lang="ru-RU" dirty="0" err="1" smtClean="0">
                <a:hlinkClick r:id="rId3"/>
              </a:rPr>
              <a:t>chef</a:t>
            </a:r>
            <a:r>
              <a:rPr lang="ru-RU" dirty="0" smtClean="0">
                <a:hlinkClick r:id="rId3"/>
              </a:rPr>
              <a:t> - Английский язык - 5 класс - Российская электронная школа (</a:t>
            </a:r>
            <a:r>
              <a:rPr lang="ru-RU" dirty="0" err="1" smtClean="0">
                <a:hlinkClick r:id="rId3"/>
              </a:rPr>
              <a:t>resh.edu.ru</a:t>
            </a:r>
            <a:r>
              <a:rPr lang="ru-RU" dirty="0" smtClean="0">
                <a:hlinkClick r:id="rId3"/>
              </a:rPr>
              <a:t>)</a:t>
            </a:r>
            <a:endParaRPr lang="ru-RU" dirty="0" smtClean="0"/>
          </a:p>
          <a:p>
            <a:r>
              <a:rPr lang="en-US" u="sng" dirty="0" smtClean="0">
                <a:hlinkClick r:id="rId2"/>
              </a:rPr>
              <a:t>https://urok.1sept.ru/articles/682289</a:t>
            </a:r>
            <a:endParaRPr lang="ru-RU" u="sng" dirty="0" smtClean="0"/>
          </a:p>
          <a:p>
            <a:r>
              <a:rPr lang="ru-RU" dirty="0" smtClean="0">
                <a:hlinkClick r:id="rId4"/>
              </a:rPr>
              <a:t>Урок 43. </a:t>
            </a:r>
            <a:r>
              <a:rPr lang="ru-RU" dirty="0" err="1" smtClean="0">
                <a:hlinkClick r:id="rId4"/>
              </a:rPr>
              <a:t>it’s</a:t>
            </a:r>
            <a:r>
              <a:rPr lang="ru-RU" dirty="0" smtClean="0">
                <a:hlinkClick r:id="rId4"/>
              </a:rPr>
              <a:t> </a:t>
            </a:r>
            <a:r>
              <a:rPr lang="ru-RU" dirty="0" err="1" smtClean="0">
                <a:hlinkClick r:id="rId4"/>
              </a:rPr>
              <a:t>my</a:t>
            </a:r>
            <a:r>
              <a:rPr lang="ru-RU" dirty="0" smtClean="0">
                <a:hlinkClick r:id="rId4"/>
              </a:rPr>
              <a:t> </a:t>
            </a:r>
            <a:r>
              <a:rPr lang="ru-RU" dirty="0" err="1" smtClean="0">
                <a:hlinkClick r:id="rId4"/>
              </a:rPr>
              <a:t>birthday</a:t>
            </a:r>
            <a:r>
              <a:rPr lang="ru-RU" dirty="0" smtClean="0">
                <a:hlinkClick r:id="rId4"/>
              </a:rPr>
              <a:t>! - Английский язык - 5 класс - Российская электронная школа (</a:t>
            </a:r>
            <a:r>
              <a:rPr lang="ru-RU" dirty="0" err="1" smtClean="0">
                <a:hlinkClick r:id="rId4"/>
              </a:rPr>
              <a:t>resh.edu.ru</a:t>
            </a:r>
            <a:r>
              <a:rPr lang="ru-RU" dirty="0" smtClean="0">
                <a:hlinkClick r:id="rId4"/>
              </a:rPr>
              <a:t>)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76864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 этап: </a:t>
            </a:r>
            <a:r>
              <a:rPr lang="ru-RU" sz="2200" dirty="0" smtClean="0"/>
              <a:t>Проверка домашнего задания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Check up your homework</a:t>
            </a:r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068960"/>
            <a:ext cx="2619000" cy="240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543176"/>
            <a:ext cx="5112568" cy="396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11560" y="1700809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4"/>
              </a:rPr>
              <a:t>https://wordwall.net/ru/resource/1211828/some-any-how-much-how-many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85938" y="2428875"/>
            <a:ext cx="4214812" cy="2428875"/>
          </a:xfrm>
        </p:spPr>
        <p:txBody>
          <a:bodyPr/>
          <a:lstStyle/>
          <a:p>
            <a:pPr eaLnBrk="1" hangingPunct="1"/>
            <a:r>
              <a:rPr lang="pt-PT" sz="4800" smtClean="0">
                <a:solidFill>
                  <a:schemeClr val="tx1"/>
                </a:solidFill>
              </a:rPr>
              <a:t>_______friends have you got?</a:t>
            </a:r>
          </a:p>
        </p:txBody>
      </p:sp>
      <p:sp>
        <p:nvSpPr>
          <p:cNvPr id="4" name="Rectângulo arredondado 3"/>
          <p:cNvSpPr/>
          <p:nvPr/>
        </p:nvSpPr>
        <p:spPr>
          <a:xfrm>
            <a:off x="6215063" y="1428750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5" name="Rectângulo arredondado 4"/>
          <p:cNvSpPr/>
          <p:nvPr/>
        </p:nvSpPr>
        <p:spPr>
          <a:xfrm>
            <a:off x="6215063" y="235743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6" name="Rectângulo arredondado 5"/>
          <p:cNvSpPr/>
          <p:nvPr/>
        </p:nvSpPr>
        <p:spPr>
          <a:xfrm>
            <a:off x="6215063" y="321468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7" name="Rectângulo arredondado 6"/>
          <p:cNvSpPr/>
          <p:nvPr/>
        </p:nvSpPr>
        <p:spPr>
          <a:xfrm>
            <a:off x="6215063" y="4143375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8" name="Título 1"/>
          <p:cNvSpPr txBox="1">
            <a:spLocks/>
          </p:cNvSpPr>
          <p:nvPr/>
        </p:nvSpPr>
        <p:spPr bwMode="auto">
          <a:xfrm>
            <a:off x="6286512" y="1428736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 bwMode="auto">
          <a:xfrm>
            <a:off x="6429388" y="2357430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any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 bwMode="auto">
          <a:xfrm>
            <a:off x="6143636" y="3214686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much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6143636" y="4143380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many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857388"/>
          </a:xfrm>
        </p:spPr>
        <p:txBody>
          <a:bodyPr/>
          <a:lstStyle/>
          <a:p>
            <a:pPr eaLnBrk="1" hangingPunct="1">
              <a:defRPr/>
            </a:pPr>
            <a:r>
              <a:rPr lang="pt-PT" sz="4800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Some , </a:t>
            </a:r>
            <a:r>
              <a:rPr lang="pt-PT" sz="48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Any</a:t>
            </a:r>
            <a:r>
              <a:rPr lang="pt-PT" sz="4800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, </a:t>
            </a:r>
            <a:r>
              <a:rPr lang="pt-PT" sz="48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How</a:t>
            </a:r>
            <a:r>
              <a:rPr lang="pt-PT" sz="4800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 </a:t>
            </a:r>
            <a:r>
              <a:rPr lang="pt-PT" sz="48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much</a:t>
            </a:r>
            <a:r>
              <a:rPr lang="pt-PT" sz="4800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 </a:t>
            </a:r>
            <a:r>
              <a:rPr lang="pt-PT" sz="48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or</a:t>
            </a:r>
            <a:r>
              <a:rPr lang="pt-PT" sz="4800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 </a:t>
            </a:r>
            <a:r>
              <a:rPr lang="pt-PT" sz="48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How</a:t>
            </a:r>
            <a:r>
              <a:rPr lang="pt-PT" sz="4800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 </a:t>
            </a:r>
            <a:r>
              <a:rPr lang="pt-PT" sz="4800" dirty="0" err="1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many</a:t>
            </a:r>
            <a:r>
              <a:rPr lang="pt-PT" sz="4800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?</a:t>
            </a:r>
            <a:endParaRPr lang="pt-PT" sz="48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3084" name="Picture 4" descr="http://computationallegalstudies.com/wp-content/uploads/2009/07/snake-on-tree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001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ão de acção: fim 14">
            <a:hlinkClick r:id="" action="ppaction://hlinkshowjump?jump=nextslide" highlightClick="1"/>
          </p:cNvPr>
          <p:cNvSpPr/>
          <p:nvPr/>
        </p:nvSpPr>
        <p:spPr>
          <a:xfrm>
            <a:off x="7572375" y="5857875"/>
            <a:ext cx="642938" cy="428625"/>
          </a:xfrm>
          <a:prstGeom prst="actionButtonEnd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6" name="Botão de acção: início 15">
            <a:hlinkClick r:id="" action="ppaction://hlinkshowjump?jump=firstslide" highlightClick="1"/>
          </p:cNvPr>
          <p:cNvSpPr/>
          <p:nvPr/>
        </p:nvSpPr>
        <p:spPr>
          <a:xfrm>
            <a:off x="5929313" y="5929313"/>
            <a:ext cx="642937" cy="428625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pic>
        <p:nvPicPr>
          <p:cNvPr id="3087" name="Picture 5" descr="C:\Documents and Settings\vanda\Os meus documentos\As minhas imagens\clipttons\CP0034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5715000"/>
            <a:ext cx="10715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Oval 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10</a:t>
            </a:r>
          </a:p>
        </p:txBody>
      </p:sp>
      <p:sp>
        <p:nvSpPr>
          <p:cNvPr id="23" name="Oval 4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9</a:t>
            </a:r>
          </a:p>
        </p:txBody>
      </p:sp>
      <p:sp>
        <p:nvSpPr>
          <p:cNvPr id="24" name="Oval 5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8</a:t>
            </a:r>
          </a:p>
        </p:txBody>
      </p:sp>
      <p:sp>
        <p:nvSpPr>
          <p:cNvPr id="25" name="Oval 6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7</a:t>
            </a:r>
          </a:p>
        </p:txBody>
      </p:sp>
      <p:sp>
        <p:nvSpPr>
          <p:cNvPr id="26" name="Oval 7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6</a:t>
            </a:r>
          </a:p>
        </p:txBody>
      </p:sp>
      <p:sp>
        <p:nvSpPr>
          <p:cNvPr id="27" name="Oval 8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5</a:t>
            </a:r>
          </a:p>
        </p:txBody>
      </p:sp>
      <p:sp>
        <p:nvSpPr>
          <p:cNvPr id="28" name="Oval 9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4</a:t>
            </a:r>
          </a:p>
        </p:txBody>
      </p:sp>
      <p:sp>
        <p:nvSpPr>
          <p:cNvPr id="29" name="Oval 10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3</a:t>
            </a:r>
          </a:p>
        </p:txBody>
      </p:sp>
      <p:sp>
        <p:nvSpPr>
          <p:cNvPr id="30" name="Oval 11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2</a:t>
            </a:r>
          </a:p>
        </p:txBody>
      </p:sp>
      <p:sp>
        <p:nvSpPr>
          <p:cNvPr id="31" name="Oval 1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</a:t>
            </a:r>
          </a:p>
        </p:txBody>
      </p:sp>
      <p:sp>
        <p:nvSpPr>
          <p:cNvPr id="32" name="Oval 13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dirty="0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xtToSpeech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6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8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6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1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022E-16 L -0.54462 -0.26134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-1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extToSpeech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subTitle" idx="1"/>
          </p:nvPr>
        </p:nvSpPr>
        <p:spPr>
          <a:xfrm>
            <a:off x="1785938" y="2428875"/>
            <a:ext cx="4214812" cy="2428875"/>
          </a:xfrm>
        </p:spPr>
        <p:txBody>
          <a:bodyPr/>
          <a:lstStyle/>
          <a:p>
            <a:pPr eaLnBrk="1" hangingPunct="1"/>
            <a:r>
              <a:rPr lang="en-US" sz="4800" smtClean="0">
                <a:solidFill>
                  <a:schemeClr val="tx1"/>
                </a:solidFill>
              </a:rPr>
              <a:t>Is there _____ milk in the fridge?</a:t>
            </a:r>
          </a:p>
        </p:txBody>
      </p:sp>
      <p:sp>
        <p:nvSpPr>
          <p:cNvPr id="5" name="Rectângulo arredondado 4"/>
          <p:cNvSpPr/>
          <p:nvPr/>
        </p:nvSpPr>
        <p:spPr>
          <a:xfrm>
            <a:off x="6215063" y="1428750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6" name="Rectângulo arredondado 5"/>
          <p:cNvSpPr/>
          <p:nvPr/>
        </p:nvSpPr>
        <p:spPr>
          <a:xfrm>
            <a:off x="6215063" y="235743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7" name="Rectângulo arredondado 6"/>
          <p:cNvSpPr/>
          <p:nvPr/>
        </p:nvSpPr>
        <p:spPr>
          <a:xfrm>
            <a:off x="6215063" y="321468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8" name="Rectângulo arredondado 7"/>
          <p:cNvSpPr/>
          <p:nvPr/>
        </p:nvSpPr>
        <p:spPr>
          <a:xfrm>
            <a:off x="6215063" y="4143375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9" name="Título 1"/>
          <p:cNvSpPr txBox="1">
            <a:spLocks/>
          </p:cNvSpPr>
          <p:nvPr/>
        </p:nvSpPr>
        <p:spPr bwMode="auto">
          <a:xfrm>
            <a:off x="6286512" y="1428736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 bwMode="auto">
          <a:xfrm>
            <a:off x="6429388" y="2357430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any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6143636" y="3214686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 much</a:t>
            </a:r>
          </a:p>
        </p:txBody>
      </p:sp>
      <p:sp>
        <p:nvSpPr>
          <p:cNvPr id="12" name="Título 1"/>
          <p:cNvSpPr txBox="1">
            <a:spLocks/>
          </p:cNvSpPr>
          <p:nvPr/>
        </p:nvSpPr>
        <p:spPr bwMode="auto">
          <a:xfrm>
            <a:off x="6143636" y="4143380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 many</a:t>
            </a:r>
          </a:p>
        </p:txBody>
      </p:sp>
      <p:sp>
        <p:nvSpPr>
          <p:cNvPr id="13" name="Título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857388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</a:rPr>
              <a:t>Some , Any, How much or How many?</a:t>
            </a:r>
            <a:endParaRPr lang="en-US" sz="48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4108" name="Picture 4" descr="http://computationallegalstudies.com/wp-content/uploads/2009/07/snake-on-tree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001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ão de acção: fim 14">
            <a:hlinkClick r:id="" action="ppaction://hlinkshowjump?jump=nextslide" highlightClick="1"/>
          </p:cNvPr>
          <p:cNvSpPr/>
          <p:nvPr/>
        </p:nvSpPr>
        <p:spPr>
          <a:xfrm>
            <a:off x="7572375" y="5857875"/>
            <a:ext cx="642938" cy="428625"/>
          </a:xfrm>
          <a:prstGeom prst="actionButtonEnd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6" name="Botão de acção: início 15">
            <a:hlinkClick r:id="" action="ppaction://hlinkshowjump?jump=firstslide" highlightClick="1"/>
          </p:cNvPr>
          <p:cNvSpPr/>
          <p:nvPr/>
        </p:nvSpPr>
        <p:spPr>
          <a:xfrm>
            <a:off x="5929313" y="5929313"/>
            <a:ext cx="642937" cy="428625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pic>
        <p:nvPicPr>
          <p:cNvPr id="4111" name="Picture 5" descr="C:\Documents and Settings\vanda\Os meus documentos\As minhas imagens\clipttons\CP0034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5715000"/>
            <a:ext cx="10715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10</a:t>
            </a: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9</a:t>
            </a: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8</a:t>
            </a:r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7</a:t>
            </a:r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6</a:t>
            </a:r>
          </a:p>
        </p:txBody>
      </p: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5</a:t>
            </a:r>
          </a:p>
        </p:txBody>
      </p:sp>
      <p:sp>
        <p:nvSpPr>
          <p:cNvPr id="24" name="Oval 9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4</a:t>
            </a: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3</a:t>
            </a: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2</a:t>
            </a:r>
          </a:p>
        </p:txBody>
      </p: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</a:t>
            </a:r>
          </a:p>
        </p:txBody>
      </p:sp>
      <p:sp>
        <p:nvSpPr>
          <p:cNvPr id="28" name="Oval 13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dirty="0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xtToSpeech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-0.29671 -0.00092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extToSpeech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 bwMode="auto">
          <a:xfrm>
            <a:off x="1785938" y="2428875"/>
            <a:ext cx="4214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pt-PT" sz="4800">
                <a:latin typeface="FlamencoD" pitchFamily="82" charset="0"/>
              </a:rPr>
              <a:t>There are _____ books on my desk. </a:t>
            </a:r>
          </a:p>
        </p:txBody>
      </p:sp>
      <p:sp>
        <p:nvSpPr>
          <p:cNvPr id="5" name="Rectângulo arredondado 4"/>
          <p:cNvSpPr/>
          <p:nvPr/>
        </p:nvSpPr>
        <p:spPr>
          <a:xfrm>
            <a:off x="6215063" y="1428750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6" name="Rectângulo arredondado 5"/>
          <p:cNvSpPr/>
          <p:nvPr/>
        </p:nvSpPr>
        <p:spPr>
          <a:xfrm>
            <a:off x="6215063" y="235743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7" name="Rectângulo arredondado 6"/>
          <p:cNvSpPr/>
          <p:nvPr/>
        </p:nvSpPr>
        <p:spPr>
          <a:xfrm>
            <a:off x="6215063" y="321468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8" name="Rectângulo arredondado 7"/>
          <p:cNvSpPr/>
          <p:nvPr/>
        </p:nvSpPr>
        <p:spPr>
          <a:xfrm>
            <a:off x="6215063" y="4143375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9" name="Título 1"/>
          <p:cNvSpPr txBox="1">
            <a:spLocks/>
          </p:cNvSpPr>
          <p:nvPr/>
        </p:nvSpPr>
        <p:spPr bwMode="auto">
          <a:xfrm>
            <a:off x="6286512" y="1428736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 bwMode="auto">
          <a:xfrm>
            <a:off x="6429388" y="2357430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any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6143636" y="3214686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much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 bwMode="auto">
          <a:xfrm>
            <a:off x="6143636" y="4143380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many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 bwMode="auto">
          <a:xfrm>
            <a:off x="857224" y="0"/>
            <a:ext cx="77724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 ,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Any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,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much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or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many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11276" name="Picture 4" descr="http://computationallegalstudies.com/wp-content/uploads/2009/07/snake-on-tree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001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ão de acção: fim 14">
            <a:hlinkClick r:id="" action="ppaction://hlinkshowjump?jump=nextslide" highlightClick="1"/>
          </p:cNvPr>
          <p:cNvSpPr/>
          <p:nvPr/>
        </p:nvSpPr>
        <p:spPr>
          <a:xfrm>
            <a:off x="7572375" y="5857875"/>
            <a:ext cx="642938" cy="428625"/>
          </a:xfrm>
          <a:prstGeom prst="actionButtonEnd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6" name="Botão de acção: início 15">
            <a:hlinkClick r:id="" action="ppaction://hlinkshowjump?jump=firstslide" highlightClick="1"/>
          </p:cNvPr>
          <p:cNvSpPr/>
          <p:nvPr/>
        </p:nvSpPr>
        <p:spPr>
          <a:xfrm>
            <a:off x="5929313" y="5929313"/>
            <a:ext cx="642937" cy="428625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pic>
        <p:nvPicPr>
          <p:cNvPr id="11279" name="Picture 5" descr="C:\Documents and Settings\vanda\Os meus documentos\As minhas imagens\clipttons\CP0034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5715000"/>
            <a:ext cx="10715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10</a:t>
            </a: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9</a:t>
            </a: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8</a:t>
            </a:r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7</a:t>
            </a:r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6</a:t>
            </a:r>
          </a:p>
        </p:txBody>
      </p: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5</a:t>
            </a:r>
          </a:p>
        </p:txBody>
      </p:sp>
      <p:sp>
        <p:nvSpPr>
          <p:cNvPr id="24" name="Oval 9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4</a:t>
            </a: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3</a:t>
            </a: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2</a:t>
            </a:r>
          </a:p>
        </p:txBody>
      </p: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</a:t>
            </a:r>
          </a:p>
        </p:txBody>
      </p:sp>
      <p:sp>
        <p:nvSpPr>
          <p:cNvPr id="28" name="Oval 13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dirty="0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xtToSpeech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8.14815E-6 L -0.25972 0.12592 " pathEditMode="relative" ptsTypes="AA">
                                      <p:cBhvr>
                                        <p:cTn id="6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 bwMode="auto">
          <a:xfrm>
            <a:off x="1785938" y="2428875"/>
            <a:ext cx="4214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pt-PT" sz="4800">
                <a:latin typeface="FlamencoD" pitchFamily="82" charset="0"/>
              </a:rPr>
              <a:t>______ tigers can you see?</a:t>
            </a:r>
          </a:p>
        </p:txBody>
      </p:sp>
      <p:sp>
        <p:nvSpPr>
          <p:cNvPr id="5" name="Rectângulo arredondado 4"/>
          <p:cNvSpPr/>
          <p:nvPr/>
        </p:nvSpPr>
        <p:spPr>
          <a:xfrm>
            <a:off x="6215063" y="1428750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6" name="Rectângulo arredondado 5"/>
          <p:cNvSpPr/>
          <p:nvPr/>
        </p:nvSpPr>
        <p:spPr>
          <a:xfrm>
            <a:off x="6215063" y="235743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7" name="Rectângulo arredondado 6"/>
          <p:cNvSpPr/>
          <p:nvPr/>
        </p:nvSpPr>
        <p:spPr>
          <a:xfrm>
            <a:off x="6215063" y="321468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8" name="Rectângulo arredondado 7"/>
          <p:cNvSpPr/>
          <p:nvPr/>
        </p:nvSpPr>
        <p:spPr>
          <a:xfrm>
            <a:off x="6215063" y="4143375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9" name="Título 1"/>
          <p:cNvSpPr txBox="1">
            <a:spLocks/>
          </p:cNvSpPr>
          <p:nvPr/>
        </p:nvSpPr>
        <p:spPr bwMode="auto">
          <a:xfrm>
            <a:off x="6286512" y="1428736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 bwMode="auto">
          <a:xfrm>
            <a:off x="6429388" y="2357430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any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6143636" y="3214686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much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 bwMode="auto">
          <a:xfrm>
            <a:off x="6143636" y="4143380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many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 bwMode="auto">
          <a:xfrm>
            <a:off x="857224" y="0"/>
            <a:ext cx="77724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 ,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Any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,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much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or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many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7180" name="Picture 4" descr="http://computationallegalstudies.com/wp-content/uploads/2009/07/snake-on-tree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001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ão de acção: fim 14">
            <a:hlinkClick r:id="" action="ppaction://hlinkshowjump?jump=nextslide" highlightClick="1"/>
          </p:cNvPr>
          <p:cNvSpPr/>
          <p:nvPr/>
        </p:nvSpPr>
        <p:spPr>
          <a:xfrm>
            <a:off x="7572375" y="5857875"/>
            <a:ext cx="642938" cy="428625"/>
          </a:xfrm>
          <a:prstGeom prst="actionButtonEnd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6" name="Botão de acção: início 15">
            <a:hlinkClick r:id="" action="ppaction://hlinkshowjump?jump=firstslide" highlightClick="1"/>
          </p:cNvPr>
          <p:cNvSpPr/>
          <p:nvPr/>
        </p:nvSpPr>
        <p:spPr>
          <a:xfrm>
            <a:off x="5929313" y="5929313"/>
            <a:ext cx="642937" cy="428625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pic>
        <p:nvPicPr>
          <p:cNvPr id="7183" name="Picture 5" descr="C:\Documents and Settings\vanda\Os meus documentos\As minhas imagens\clipttons\CP0034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5715000"/>
            <a:ext cx="10715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10</a:t>
            </a: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9</a:t>
            </a: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8</a:t>
            </a:r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7</a:t>
            </a:r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6</a:t>
            </a:r>
          </a:p>
        </p:txBody>
      </p: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5</a:t>
            </a:r>
          </a:p>
        </p:txBody>
      </p:sp>
      <p:sp>
        <p:nvSpPr>
          <p:cNvPr id="24" name="Oval 9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4</a:t>
            </a: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3</a:t>
            </a: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2</a:t>
            </a:r>
          </a:p>
        </p:txBody>
      </p: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</a:t>
            </a:r>
          </a:p>
        </p:txBody>
      </p:sp>
      <p:sp>
        <p:nvSpPr>
          <p:cNvPr id="28" name="Oval 13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dirty="0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xtToSpeech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1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2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022E-16 L -0.52882 -0.25069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" y="-12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extToSpeech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 bwMode="auto">
          <a:xfrm>
            <a:off x="1785938" y="2428875"/>
            <a:ext cx="4214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pt-PT" sz="4800">
                <a:latin typeface="FlamencoD" pitchFamily="82" charset="0"/>
              </a:rPr>
              <a:t>_______ sugar do you need?</a:t>
            </a:r>
          </a:p>
        </p:txBody>
      </p:sp>
      <p:sp>
        <p:nvSpPr>
          <p:cNvPr id="5" name="Rectângulo arredondado 4"/>
          <p:cNvSpPr/>
          <p:nvPr/>
        </p:nvSpPr>
        <p:spPr>
          <a:xfrm>
            <a:off x="6215063" y="1428750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6" name="Rectângulo arredondado 5"/>
          <p:cNvSpPr/>
          <p:nvPr/>
        </p:nvSpPr>
        <p:spPr>
          <a:xfrm>
            <a:off x="6215063" y="235743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7" name="Rectângulo arredondado 6"/>
          <p:cNvSpPr/>
          <p:nvPr/>
        </p:nvSpPr>
        <p:spPr>
          <a:xfrm>
            <a:off x="6215063" y="321468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8" name="Rectângulo arredondado 7"/>
          <p:cNvSpPr/>
          <p:nvPr/>
        </p:nvSpPr>
        <p:spPr>
          <a:xfrm>
            <a:off x="6215063" y="4143375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9" name="Título 1"/>
          <p:cNvSpPr txBox="1">
            <a:spLocks/>
          </p:cNvSpPr>
          <p:nvPr/>
        </p:nvSpPr>
        <p:spPr bwMode="auto">
          <a:xfrm>
            <a:off x="6286512" y="1428736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 bwMode="auto">
          <a:xfrm>
            <a:off x="6429388" y="2357430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any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6143636" y="3214686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much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 bwMode="auto">
          <a:xfrm>
            <a:off x="6143636" y="4143380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many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 bwMode="auto">
          <a:xfrm>
            <a:off x="857224" y="0"/>
            <a:ext cx="77724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 ,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Any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,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much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or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many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8204" name="Picture 4" descr="http://computationallegalstudies.com/wp-content/uploads/2009/07/snake-on-tree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001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ão de acção: fim 14">
            <a:hlinkClick r:id="" action="ppaction://hlinkshowjump?jump=nextslide" highlightClick="1"/>
          </p:cNvPr>
          <p:cNvSpPr/>
          <p:nvPr/>
        </p:nvSpPr>
        <p:spPr>
          <a:xfrm>
            <a:off x="7572375" y="5857875"/>
            <a:ext cx="642938" cy="428625"/>
          </a:xfrm>
          <a:prstGeom prst="actionButtonEnd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6" name="Botão de acção: início 15">
            <a:hlinkClick r:id="" action="ppaction://hlinkshowjump?jump=firstslide" highlightClick="1"/>
          </p:cNvPr>
          <p:cNvSpPr/>
          <p:nvPr/>
        </p:nvSpPr>
        <p:spPr>
          <a:xfrm>
            <a:off x="5929313" y="5929313"/>
            <a:ext cx="642937" cy="428625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pic>
        <p:nvPicPr>
          <p:cNvPr id="8207" name="Picture 5" descr="C:\Documents and Settings\vanda\Os meus documentos\As minhas imagens\clipttons\CP0034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5715000"/>
            <a:ext cx="10715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10</a:t>
            </a: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9</a:t>
            </a: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8</a:t>
            </a:r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7</a:t>
            </a:r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6</a:t>
            </a:r>
          </a:p>
        </p:txBody>
      </p: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5</a:t>
            </a:r>
          </a:p>
        </p:txBody>
      </p:sp>
      <p:sp>
        <p:nvSpPr>
          <p:cNvPr id="24" name="Oval 9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4</a:t>
            </a: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3</a:t>
            </a: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2</a:t>
            </a:r>
          </a:p>
        </p:txBody>
      </p: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</a:t>
            </a:r>
          </a:p>
        </p:txBody>
      </p:sp>
      <p:sp>
        <p:nvSpPr>
          <p:cNvPr id="28" name="Oval 13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dirty="0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xtToSpeech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5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6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52882 -0.13634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" y="-6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extToSpeech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 bwMode="auto">
          <a:xfrm>
            <a:off x="1785938" y="2428875"/>
            <a:ext cx="4214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pt-PT" sz="4800">
                <a:latin typeface="FlamencoD" pitchFamily="82" charset="0"/>
              </a:rPr>
              <a:t>Are there _____ flowers in the vase?</a:t>
            </a:r>
          </a:p>
        </p:txBody>
      </p:sp>
      <p:sp>
        <p:nvSpPr>
          <p:cNvPr id="5" name="Rectângulo arredondado 4"/>
          <p:cNvSpPr/>
          <p:nvPr/>
        </p:nvSpPr>
        <p:spPr>
          <a:xfrm>
            <a:off x="6215063" y="1428750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6" name="Rectângulo arredondado 5"/>
          <p:cNvSpPr/>
          <p:nvPr/>
        </p:nvSpPr>
        <p:spPr>
          <a:xfrm>
            <a:off x="6215063" y="235743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7" name="Rectângulo arredondado 6"/>
          <p:cNvSpPr/>
          <p:nvPr/>
        </p:nvSpPr>
        <p:spPr>
          <a:xfrm>
            <a:off x="6215063" y="3214688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8" name="Rectângulo arredondado 7"/>
          <p:cNvSpPr/>
          <p:nvPr/>
        </p:nvSpPr>
        <p:spPr>
          <a:xfrm>
            <a:off x="6215063" y="4143375"/>
            <a:ext cx="2571750" cy="7143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9" name="Título 1"/>
          <p:cNvSpPr txBox="1">
            <a:spLocks/>
          </p:cNvSpPr>
          <p:nvPr/>
        </p:nvSpPr>
        <p:spPr bwMode="auto">
          <a:xfrm>
            <a:off x="6286512" y="1428736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 bwMode="auto">
          <a:xfrm>
            <a:off x="6429388" y="2357430"/>
            <a:ext cx="22860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any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 bwMode="auto">
          <a:xfrm>
            <a:off x="6143636" y="3214686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much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 bwMode="auto">
          <a:xfrm>
            <a:off x="6143636" y="4143380"/>
            <a:ext cx="278605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4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4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many</a:t>
            </a:r>
            <a:endParaRPr lang="pt-PT" sz="4400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 bwMode="auto">
          <a:xfrm>
            <a:off x="857224" y="0"/>
            <a:ext cx="77724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 ,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Any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,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much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or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pt-PT" sz="4800" dirty="0" err="1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many</a:t>
            </a:r>
            <a:r>
              <a:rPr lang="pt-PT" sz="4800" dirty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6156" name="Picture 4" descr="http://computationallegalstudies.com/wp-content/uploads/2009/07/snake-on-tree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5001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Botão de acção: fim 14">
            <a:hlinkClick r:id="" action="ppaction://hlinkshowjump?jump=nextslide" highlightClick="1"/>
          </p:cNvPr>
          <p:cNvSpPr/>
          <p:nvPr/>
        </p:nvSpPr>
        <p:spPr>
          <a:xfrm>
            <a:off x="7572375" y="5857875"/>
            <a:ext cx="642938" cy="428625"/>
          </a:xfrm>
          <a:prstGeom prst="actionButtonEnd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sp>
        <p:nvSpPr>
          <p:cNvPr id="16" name="Botão de acção: início 15">
            <a:hlinkClick r:id="" action="ppaction://hlinkshowjump?jump=firstslide" highlightClick="1"/>
          </p:cNvPr>
          <p:cNvSpPr/>
          <p:nvPr/>
        </p:nvSpPr>
        <p:spPr>
          <a:xfrm>
            <a:off x="5929313" y="5929313"/>
            <a:ext cx="642937" cy="428625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PT"/>
          </a:p>
        </p:txBody>
      </p:sp>
      <p:pic>
        <p:nvPicPr>
          <p:cNvPr id="6159" name="Picture 5" descr="C:\Documents and Settings\vanda\Os meus documentos\As minhas imagens\clipttons\CP0034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8" y="5715000"/>
            <a:ext cx="10715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10</a:t>
            </a:r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9</a:t>
            </a: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8</a:t>
            </a:r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7</a:t>
            </a:r>
          </a:p>
        </p:txBody>
      </p:sp>
      <p:sp>
        <p:nvSpPr>
          <p:cNvPr id="22" name="Oval 7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6</a:t>
            </a:r>
          </a:p>
        </p:txBody>
      </p:sp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5</a:t>
            </a:r>
          </a:p>
        </p:txBody>
      </p:sp>
      <p:sp>
        <p:nvSpPr>
          <p:cNvPr id="24" name="Oval 9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4</a:t>
            </a: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3</a:t>
            </a: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2</a:t>
            </a:r>
          </a:p>
        </p:txBody>
      </p: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/>
              <a:t>1</a:t>
            </a:r>
          </a:p>
        </p:txBody>
      </p:sp>
      <p:sp>
        <p:nvSpPr>
          <p:cNvPr id="28" name="Oval 13"/>
          <p:cNvSpPr>
            <a:spLocks noChangeArrowheads="1"/>
          </p:cNvSpPr>
          <p:nvPr/>
        </p:nvSpPr>
        <p:spPr bwMode="auto">
          <a:xfrm>
            <a:off x="2000250" y="5500688"/>
            <a:ext cx="1235075" cy="10922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dirty="0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extToSpeech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7.77778E-6 L -0.27552 7.77778E-6 " pathEditMode="relative" ptsTypes="AA">
                                      <p:cBhvr>
                                        <p:cTn id="7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extToSpeech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extToSpeec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7" grpId="0" animBg="1"/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895</Words>
  <Application>Microsoft Office PowerPoint</Application>
  <PresentationFormat>Экран (4:3)</PresentationFormat>
  <Paragraphs>256</Paragraphs>
  <Slides>28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Урок английского языка  в 5 «Б» классе по теме :  «It’s my birthday» </vt:lpstr>
      <vt:lpstr>1 Этап Мотивационный </vt:lpstr>
      <vt:lpstr>2 этап: Проверка домашнего задания Check up your homework</vt:lpstr>
      <vt:lpstr>Some , Any, How much or How many?</vt:lpstr>
      <vt:lpstr>Some , Any, How much or How many?</vt:lpstr>
      <vt:lpstr>Слайд 6</vt:lpstr>
      <vt:lpstr>Слайд 7</vt:lpstr>
      <vt:lpstr>Слайд 8</vt:lpstr>
      <vt:lpstr>Слайд 9</vt:lpstr>
      <vt:lpstr> Try to guess the topic of our lesson</vt:lpstr>
      <vt:lpstr>It’s my birthday</vt:lpstr>
      <vt:lpstr>The purpose of the lesson</vt:lpstr>
      <vt:lpstr>Задачи</vt:lpstr>
      <vt:lpstr>План действий</vt:lpstr>
      <vt:lpstr>New words</vt:lpstr>
      <vt:lpstr>Who wants to do an exsersise yourself?( without any help)</vt:lpstr>
      <vt:lpstr>Слайд 17</vt:lpstr>
      <vt:lpstr>Слайд 18</vt:lpstr>
      <vt:lpstr>Let’s do some exersises </vt:lpstr>
      <vt:lpstr>Слайд 20</vt:lpstr>
      <vt:lpstr>Let’s make your dialogues</vt:lpstr>
      <vt:lpstr>Аудирование</vt:lpstr>
      <vt:lpstr>My birthday party</vt:lpstr>
      <vt:lpstr>Достигнуты ли цели, которые мы ставили в начале урока?</vt:lpstr>
      <vt:lpstr>How were you during the lesson?</vt:lpstr>
      <vt:lpstr>Слайд 26</vt:lpstr>
      <vt:lpstr>Слайд 27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98</cp:revision>
  <dcterms:created xsi:type="dcterms:W3CDTF">2022-02-23T15:35:46Z</dcterms:created>
  <dcterms:modified xsi:type="dcterms:W3CDTF">2022-03-01T19:43:52Z</dcterms:modified>
</cp:coreProperties>
</file>