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72" r:id="rId6"/>
    <p:sldId id="259" r:id="rId7"/>
    <p:sldId id="260" r:id="rId8"/>
    <p:sldId id="261" r:id="rId9"/>
    <p:sldId id="283" r:id="rId10"/>
    <p:sldId id="286" r:id="rId11"/>
    <p:sldId id="264" r:id="rId12"/>
    <p:sldId id="276" r:id="rId13"/>
    <p:sldId id="275" r:id="rId14"/>
    <p:sldId id="265" r:id="rId15"/>
    <p:sldId id="267" r:id="rId16"/>
    <p:sldId id="289" r:id="rId17"/>
    <p:sldId id="268" r:id="rId18"/>
    <p:sldId id="279" r:id="rId19"/>
    <p:sldId id="266" r:id="rId20"/>
    <p:sldId id="29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4;&#1091;&#1082;\1%20&#1089;&#1083;&#1072;&#1081;&#1076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14%20&#1089;&#1083;&#1072;&#1081;&#1076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.pn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15%20&#1089;&#1083;&#1072;&#1081;&#1076;.mp3" TargetMode="Externa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&#1072;&#1074;&#1090;&#1086;&#1073;&#1091;&#1089;.mp3" TargetMode="Externa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19.mp3" TargetMode="Externa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4;&#1091;&#1082;\21%20&#1089;&#1083;&#1072;&#1081;&#1076;.mp3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22.mp3" TargetMode="Externa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79;&#1074;&#1091;&#1082;\23.mp3" TargetMode="Externa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jpeg"/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25.mp3" TargetMode="Externa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Relationship Id="rId9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25%20&#1089;&#1083;&#1072;&#1081;&#1076;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59.jpeg"/><Relationship Id="rId4" Type="http://schemas.openxmlformats.org/officeDocument/2006/relationships/image" Target="../media/image58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26%20&#1089;&#1083;&#1072;&#1081;&#1076;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2%20&#1089;&#1083;&#1072;&#1081;&#1076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4;&#1091;&#1082;\3%20&#1089;&#1083;&#1072;&#1081;&#1093;&#1076;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4;&#1091;&#1082;\4%20&#1089;&#1083;&#1072;&#1081;&#1076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79;&#1074;&#1091;&#1082;\5%20&#1089;&#1083;&#1072;&#1081;&#1076;.mp3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6%20&#1089;&#1083;&#1072;&#1081;&#1076;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7%20&#1089;&#1083;&#1072;&#1081;&#1076;.mp3" TargetMode="Externa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3.png"/><Relationship Id="rId2" Type="http://schemas.openxmlformats.org/officeDocument/2006/relationships/audio" Target="file:///C:\Users\USER\Desktop\&#1079;&#1074;&#1091;&#1082;\9%20&#1089;&#1083;&#1072;&#1081;&#1076;.mp3" TargetMode="External"/><Relationship Id="rId1" Type="http://schemas.openxmlformats.org/officeDocument/2006/relationships/audio" Target="file:///C:\Users\USER\Desktop\&#1079;&#1074;&#1091;&#1082;\8%20&#1089;&#1083;&#1072;&#1081;&#1076;.mp3" TargetMode="Externa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79;&#1074;&#1091;&#1082;\&#1080;&#1075;&#1088;&#1099;1.mp3" TargetMode="Externa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5" Type="http://schemas.openxmlformats.org/officeDocument/2006/relationships/image" Target="../media/image3.pn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Relationship Id="rId1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Безымянный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0"/>
            <a:ext cx="9324528" cy="69837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4156" y="99043"/>
            <a:ext cx="8062664" cy="864096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Муниципальное казенное дошкольное образовательное учреждение</a:t>
            </a:r>
            <a:b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«Детский сад №8» г. Коркино </a:t>
            </a:r>
            <a:r>
              <a:rPr lang="ru-RU" sz="4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2204864"/>
            <a:ext cx="6688832" cy="1152128"/>
          </a:xfr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«Детский сад-территория экономики»</a:t>
            </a:r>
            <a:endParaRPr lang="ru-RU" sz="4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08104" y="6237312"/>
            <a:ext cx="3096344" cy="40011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Выполнила: Шеина А.А.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1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839200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96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6275040" cy="114300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«Денежка без сдачи»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9gbqHgpmSm4.jpg"/>
          <p:cNvPicPr>
            <a:picLocks noChangeAspect="1"/>
          </p:cNvPicPr>
          <p:nvPr/>
        </p:nvPicPr>
        <p:blipFill>
          <a:blip r:embed="rId3" cstate="email"/>
          <a:srcRect l="12512"/>
          <a:stretch>
            <a:fillRect/>
          </a:stretch>
        </p:blipFill>
        <p:spPr>
          <a:xfrm>
            <a:off x="4860032" y="3429000"/>
            <a:ext cx="3779912" cy="3240361"/>
          </a:xfrm>
          <a:prstGeom prst="rect">
            <a:avLst/>
          </a:prstGeom>
        </p:spPr>
      </p:pic>
      <p:pic>
        <p:nvPicPr>
          <p:cNvPr id="6" name="Рисунок 5" descr="de3ADCNJhxU.jpg"/>
          <p:cNvPicPr>
            <a:picLocks noChangeAspect="1"/>
          </p:cNvPicPr>
          <p:nvPr/>
        </p:nvPicPr>
        <p:blipFill>
          <a:blip r:embed="rId4" cstate="email"/>
          <a:srcRect l="8523" r="2841"/>
          <a:stretch>
            <a:fillRect/>
          </a:stretch>
        </p:blipFill>
        <p:spPr>
          <a:xfrm>
            <a:off x="683568" y="1484784"/>
            <a:ext cx="3744416" cy="3168352"/>
          </a:xfrm>
          <a:prstGeom prst="rect">
            <a:avLst/>
          </a:prstGeom>
        </p:spPr>
      </p:pic>
      <p:pic>
        <p:nvPicPr>
          <p:cNvPr id="7" name="Рисунок 6" descr="lVwYSy_zcQw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228184" y="332656"/>
            <a:ext cx="2016224" cy="2688299"/>
          </a:xfrm>
          <a:prstGeom prst="rect">
            <a:avLst/>
          </a:prstGeom>
        </p:spPr>
      </p:pic>
      <p:pic>
        <p:nvPicPr>
          <p:cNvPr id="8" name="14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85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188640"/>
            <a:ext cx="447513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Сюжетно – ролевые игры:</a:t>
            </a:r>
            <a:endParaRPr lang="ru-RU" sz="2800" dirty="0"/>
          </a:p>
        </p:txBody>
      </p:sp>
      <p:pic>
        <p:nvPicPr>
          <p:cNvPr id="4" name="1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xfrm>
            <a:off x="323528" y="692696"/>
            <a:ext cx="3178696" cy="34989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«Супермаркет»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0UuDw3RvBF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1268760"/>
            <a:ext cx="1890210" cy="2520280"/>
          </a:xfrm>
          <a:prstGeom prst="rect">
            <a:avLst/>
          </a:prstGeom>
        </p:spPr>
      </p:pic>
      <p:pic>
        <p:nvPicPr>
          <p:cNvPr id="7" name="Рисунок 6" descr="5s-IjInsGo8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483768" y="1268760"/>
            <a:ext cx="1890210" cy="2520280"/>
          </a:xfrm>
          <a:prstGeom prst="rect">
            <a:avLst/>
          </a:prstGeom>
        </p:spPr>
      </p:pic>
      <p:pic>
        <p:nvPicPr>
          <p:cNvPr id="8" name="Рисунок 7" descr="Cx91p42o-PA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1115616" y="4077072"/>
            <a:ext cx="1890210" cy="2520280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292080" y="1196752"/>
            <a:ext cx="3106687" cy="6808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«Парикмахерская»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10" name="Рисунок 9" descr="jM1Yti5R3wU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508104" y="2060848"/>
            <a:ext cx="2713799" cy="2035349"/>
          </a:xfrm>
          <a:prstGeom prst="rect">
            <a:avLst/>
          </a:prstGeom>
        </p:spPr>
      </p:pic>
      <p:pic>
        <p:nvPicPr>
          <p:cNvPr id="11" name="Рисунок 10" descr="nzpmc1W8NUs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3275856" y="4437112"/>
            <a:ext cx="2664787" cy="1998590"/>
          </a:xfrm>
          <a:prstGeom prst="rect">
            <a:avLst/>
          </a:prstGeom>
        </p:spPr>
      </p:pic>
      <p:pic>
        <p:nvPicPr>
          <p:cNvPr id="12" name="Рисунок 11" descr="XSRuFc9Wcto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6084168" y="4293096"/>
            <a:ext cx="2880320" cy="2160240"/>
          </a:xfrm>
          <a:prstGeom prst="rect">
            <a:avLst/>
          </a:prstGeom>
        </p:spPr>
      </p:pic>
    </p:spTree>
  </p:cSld>
  <p:clrMapOvr>
    <a:masterClrMapping/>
  </p:clrMapOvr>
  <p:transition advClick="0" advTm="2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2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2314600" cy="9221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«Автобус»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6_ncD0jJc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1520" y="1303426"/>
            <a:ext cx="1928166" cy="2570888"/>
          </a:xfrm>
          <a:prstGeom prst="rect">
            <a:avLst/>
          </a:prstGeom>
        </p:spPr>
      </p:pic>
      <p:pic>
        <p:nvPicPr>
          <p:cNvPr id="6" name="Рисунок 5" descr="ZI46COQl_Qg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55776" y="1303426"/>
            <a:ext cx="1928166" cy="2570888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5508104" y="2996952"/>
            <a:ext cx="2195149" cy="6726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«Заправка»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9" name="Рисунок 8" descr="bgfQqse8JLI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876256" y="3933056"/>
            <a:ext cx="1895671" cy="2527561"/>
          </a:xfrm>
          <a:prstGeom prst="rect">
            <a:avLst/>
          </a:prstGeom>
        </p:spPr>
      </p:pic>
      <p:pic>
        <p:nvPicPr>
          <p:cNvPr id="10" name="Рисунок 9" descr="eb-ytkp6HXk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16016" y="3933056"/>
            <a:ext cx="1911083" cy="2548110"/>
          </a:xfrm>
          <a:prstGeom prst="rect">
            <a:avLst/>
          </a:prstGeom>
        </p:spPr>
      </p:pic>
      <p:pic>
        <p:nvPicPr>
          <p:cNvPr id="14" name="Рисунок 13" descr="deti-i-shko-nyj-avtobus-44942058-640x410-1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827584" y="4437112"/>
            <a:ext cx="2810068" cy="1800200"/>
          </a:xfrm>
          <a:prstGeom prst="rect">
            <a:avLst/>
          </a:prstGeom>
        </p:spPr>
      </p:pic>
      <p:pic>
        <p:nvPicPr>
          <p:cNvPr id="15" name="Рисунок 14" descr="remont-azs.pn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364088" y="476672"/>
            <a:ext cx="3219450" cy="3162300"/>
          </a:xfrm>
          <a:prstGeom prst="rect">
            <a:avLst/>
          </a:prstGeom>
        </p:spPr>
      </p:pic>
      <p:pic>
        <p:nvPicPr>
          <p:cNvPr id="18" name="автоб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664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8367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«Кафе-Лакомка»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0AE7Ffzxz9c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11760" y="3789040"/>
            <a:ext cx="2088232" cy="2784309"/>
          </a:xfrm>
          <a:prstGeom prst="rect">
            <a:avLst/>
          </a:prstGeom>
        </p:spPr>
      </p:pic>
      <p:pic>
        <p:nvPicPr>
          <p:cNvPr id="4" name="Рисунок 3" descr="Li6odOqw4dw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21209078">
            <a:off x="0" y="908720"/>
            <a:ext cx="3668402" cy="2751301"/>
          </a:xfrm>
          <a:prstGeom prst="rect">
            <a:avLst/>
          </a:prstGeom>
        </p:spPr>
      </p:pic>
      <p:pic>
        <p:nvPicPr>
          <p:cNvPr id="7" name="Рисунок 6" descr="qw7-0_85U7k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220072" y="3789040"/>
            <a:ext cx="2088232" cy="2784310"/>
          </a:xfrm>
          <a:prstGeom prst="rect">
            <a:avLst/>
          </a:prstGeom>
        </p:spPr>
      </p:pic>
      <p:pic>
        <p:nvPicPr>
          <p:cNvPr id="8" name="Рисунок 7" descr="gHr2k0JYCy4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6660232" y="620688"/>
            <a:ext cx="2160240" cy="2880320"/>
          </a:xfrm>
          <a:prstGeom prst="rect">
            <a:avLst/>
          </a:prstGeom>
        </p:spPr>
      </p:pic>
      <p:pic>
        <p:nvPicPr>
          <p:cNvPr id="9" name="Рисунок 8" descr="IcROONINkS0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4067944" y="836712"/>
            <a:ext cx="1998222" cy="2664296"/>
          </a:xfrm>
          <a:prstGeom prst="rect">
            <a:avLst/>
          </a:prstGeom>
        </p:spPr>
      </p:pic>
      <p:pic>
        <p:nvPicPr>
          <p:cNvPr id="10" name="1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email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881336"/>
            <a:ext cx="8136904" cy="5976664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«Сивка – бурка», «Иван-Царевич и серый волк», «Сказка о рыбаке и рыбке». 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Цели: продолжать знакомить детей с экономической категорией «потребности» на примере человека. Закрепить знания о видах потребностей  (духовных, материальных, социальных).</a:t>
            </a:r>
          </a:p>
          <a:p>
            <a:pPr algn="l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Чтение стихов Д. </a:t>
            </a:r>
            <a:r>
              <a:rPr lang="ru-RU" sz="1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Родари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«Чем пахнут ремесла», С. Маршак «Почта</a:t>
            </a:r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», </a:t>
            </a:r>
          </a:p>
          <a:p>
            <a:pPr algn="l"/>
            <a:r>
              <a:rPr lang="ru-RU" sz="18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В. </a:t>
            </a:r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Маяковский «Кем быть».</a:t>
            </a:r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Цели: формировать  уважительное отношение к труду людей, умеющих хорошо трудиться и честно зарабатывать деньги; признавать авторитетными качества хозяина: бережливость, рациональность, расчетливость, экономность, трудолюбие, и вместе с тем щедрость, благородство, честность, отзывчивость.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Чтение пословиц и поговорок на тему: «Труд».</a:t>
            </a:r>
          </a:p>
          <a:p>
            <a:pPr algn="l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Цели: научить выделять в окружающем мире                                      экономические характеристики.  </a:t>
            </a:r>
          </a:p>
          <a:p>
            <a:pPr algn="l"/>
            <a:r>
              <a:rPr lang="ru-RU" sz="1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Учить детей слушать и понимать чему учат пословицы,  развивать память и умение проговаривать отдельные фразы, воспитывать усидчивость. Развивать речь детей.</a:t>
            </a:r>
          </a:p>
          <a:p>
            <a:pPr algn="l"/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60648"/>
            <a:ext cx="81369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Чтение сказок, рассказов, стихов, пословиц и поговорок</a:t>
            </a:r>
          </a:p>
        </p:txBody>
      </p:sp>
      <p:pic>
        <p:nvPicPr>
          <p:cNvPr id="5" name="21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388424" y="61653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9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0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Лэпбук «Семейный бюджет»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eC_z7igDVE.jpg"/>
          <p:cNvPicPr>
            <a:picLocks noChangeAspect="1"/>
          </p:cNvPicPr>
          <p:nvPr/>
        </p:nvPicPr>
        <p:blipFill>
          <a:blip r:embed="rId3" cstate="email"/>
          <a:srcRect b="22700"/>
          <a:stretch>
            <a:fillRect/>
          </a:stretch>
        </p:blipFill>
        <p:spPr>
          <a:xfrm>
            <a:off x="0" y="1556792"/>
            <a:ext cx="9144000" cy="5301208"/>
          </a:xfrm>
          <a:prstGeom prst="rect">
            <a:avLst/>
          </a:prstGeom>
        </p:spPr>
      </p:pic>
      <p:pic>
        <p:nvPicPr>
          <p:cNvPr id="4" name="2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141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qnU0S_6-oy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260648"/>
            <a:ext cx="1944216" cy="2592288"/>
          </a:xfrm>
          <a:prstGeom prst="rect">
            <a:avLst/>
          </a:prstGeom>
        </p:spPr>
      </p:pic>
      <p:pic>
        <p:nvPicPr>
          <p:cNvPr id="6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81128"/>
            <a:ext cx="2376264" cy="1497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Группа 8"/>
          <p:cNvGrpSpPr/>
          <p:nvPr/>
        </p:nvGrpSpPr>
        <p:grpSpPr>
          <a:xfrm>
            <a:off x="395536" y="254664"/>
            <a:ext cx="8160432" cy="6603336"/>
            <a:chOff x="323528" y="254664"/>
            <a:chExt cx="8160432" cy="6603336"/>
          </a:xfrm>
        </p:grpSpPr>
        <p:pic>
          <p:nvPicPr>
            <p:cNvPr id="7" name="Рисунок 6" descr="2HD2tjS61n4.jpg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413888" y="254664"/>
              <a:ext cx="5070072" cy="3802554"/>
            </a:xfrm>
            <a:prstGeom prst="rect">
              <a:avLst/>
            </a:prstGeom>
          </p:spPr>
        </p:pic>
        <p:pic>
          <p:nvPicPr>
            <p:cNvPr id="8" name="Рисунок 7" descr="yP72Hnn4TWU.jpg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323528" y="3131586"/>
              <a:ext cx="4968552" cy="3726414"/>
            </a:xfrm>
            <a:prstGeom prst="rect">
              <a:avLst/>
            </a:prstGeom>
          </p:spPr>
        </p:pic>
      </p:grpSp>
      <p:pic>
        <p:nvPicPr>
          <p:cNvPr id="10" name="2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2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8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Развивающий альбом «Деньги разных стран»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3mScqMhh5iw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3224" y="908720"/>
            <a:ext cx="3552395" cy="2664296"/>
          </a:xfrm>
          <a:prstGeom prst="rect">
            <a:avLst/>
          </a:prstGeom>
        </p:spPr>
      </p:pic>
      <p:pic>
        <p:nvPicPr>
          <p:cNvPr id="4" name="Рисунок 3" descr="71UmFAyWYWI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7776965">
            <a:off x="6641489" y="4149297"/>
            <a:ext cx="1883135" cy="2510847"/>
          </a:xfrm>
          <a:prstGeom prst="rect">
            <a:avLst/>
          </a:prstGeom>
        </p:spPr>
      </p:pic>
      <p:pic>
        <p:nvPicPr>
          <p:cNvPr id="5" name="Рисунок 4" descr="OcMkT--gTVA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3589712" y="3475184"/>
            <a:ext cx="1883135" cy="2510847"/>
          </a:xfrm>
          <a:prstGeom prst="rect">
            <a:avLst/>
          </a:prstGeom>
        </p:spPr>
      </p:pic>
      <p:pic>
        <p:nvPicPr>
          <p:cNvPr id="6" name="Рисунок 5" descr="Y4mhC2U_l8g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rot="15111733">
            <a:off x="544588" y="3963232"/>
            <a:ext cx="1883135" cy="2510847"/>
          </a:xfrm>
          <a:prstGeom prst="rect">
            <a:avLst/>
          </a:prstGeom>
        </p:spPr>
      </p:pic>
      <p:pic>
        <p:nvPicPr>
          <p:cNvPr id="10" name="Рисунок 9" descr="tvAX8JLIsTA.jpg"/>
          <p:cNvPicPr>
            <a:picLocks noChangeAspect="1"/>
          </p:cNvPicPr>
          <p:nvPr/>
        </p:nvPicPr>
        <p:blipFill>
          <a:blip r:embed="rId7" cstate="email"/>
          <a:srcRect l="17935" r="18738"/>
          <a:stretch>
            <a:fillRect/>
          </a:stretch>
        </p:blipFill>
        <p:spPr>
          <a:xfrm rot="519931">
            <a:off x="6684373" y="1334830"/>
            <a:ext cx="2013576" cy="2384747"/>
          </a:xfrm>
          <a:prstGeom prst="rect">
            <a:avLst/>
          </a:prstGeom>
        </p:spPr>
      </p:pic>
      <p:pic>
        <p:nvPicPr>
          <p:cNvPr id="11" name="Рисунок 10" descr="-w2LGyzKkCE.jpg"/>
          <p:cNvPicPr>
            <a:picLocks noChangeAspect="1"/>
          </p:cNvPicPr>
          <p:nvPr/>
        </p:nvPicPr>
        <p:blipFill>
          <a:blip r:embed="rId8" cstate="email"/>
          <a:srcRect l="20369" r="16044"/>
          <a:stretch>
            <a:fillRect/>
          </a:stretch>
        </p:blipFill>
        <p:spPr>
          <a:xfrm rot="21122988">
            <a:off x="476774" y="1391489"/>
            <a:ext cx="2021851" cy="2384747"/>
          </a:xfrm>
          <a:prstGeom prst="rect">
            <a:avLst/>
          </a:prstGeom>
        </p:spPr>
      </p:pic>
      <p:pic>
        <p:nvPicPr>
          <p:cNvPr id="9" name="2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email"/>
          <a:stretch>
            <a:fillRect/>
          </a:stretch>
        </p:blipFill>
        <p:spPr>
          <a:xfrm>
            <a:off x="8604448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7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2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Отгадывание загадок, ребусов</a:t>
            </a:r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w3S6XXwde4k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6200000">
            <a:off x="3086835" y="809709"/>
            <a:ext cx="2754306" cy="3672408"/>
          </a:xfrm>
          <a:prstGeom prst="rect">
            <a:avLst/>
          </a:prstGeom>
        </p:spPr>
      </p:pic>
      <p:pic>
        <p:nvPicPr>
          <p:cNvPr id="5" name="Рисунок 4" descr="image003.gif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4517532"/>
            <a:ext cx="3600400" cy="2015966"/>
          </a:xfrm>
          <a:prstGeom prst="rect">
            <a:avLst/>
          </a:prstGeom>
        </p:spPr>
      </p:pic>
      <p:pic>
        <p:nvPicPr>
          <p:cNvPr id="6" name="Рисунок 5" descr="images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51064" y="4581128"/>
            <a:ext cx="3326800" cy="1856817"/>
          </a:xfrm>
          <a:prstGeom prst="rect">
            <a:avLst/>
          </a:prstGeom>
        </p:spPr>
      </p:pic>
      <p:pic>
        <p:nvPicPr>
          <p:cNvPr id="7" name="2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3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u-UssuXpGDQ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1403648" y="1412776"/>
            <a:ext cx="6432715" cy="4824536"/>
          </a:xfrm>
          <a:prstGeom prst="rect">
            <a:avLst/>
          </a:prstGeom>
        </p:spPr>
      </p:pic>
      <p:pic>
        <p:nvPicPr>
          <p:cNvPr id="4" name="26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46043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4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550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0"/>
            <a:ext cx="5410944" cy="2304256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«Деньги, которыми обладаешь – орудие свободы; те, за которыми гонишься — орудие рабства»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Жан-Жак Руссо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5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21225" y="3911600"/>
            <a:ext cx="4422775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23528" y="2924944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Финансовая грамотность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– это особое качество человека, которое формируется с самого малого возраста и показывает умение самостоятельно зарабатывать деньги и грамотно ими управлять.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2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Безымянный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324528" cy="6983723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492896"/>
            <a:ext cx="4618856" cy="185821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 ВНИМАНИЕ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3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03937" y="4832350"/>
            <a:ext cx="3040063" cy="202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4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332656"/>
            <a:ext cx="3036888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424936" cy="5112568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Современная жизнь диктует свои стандарты: в условиях рыночной экономики человеку в любом возрасте, чтобы быть успешным, необходимо быть финансово грамотным. Поэтому обучение основам экономических знаний необходимо начинать уже в детском саду, ведь представления о деньгах и их применении начинают формироваться в дошкольном возрасте.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4ad6dcf28e35b9c1a88740ad73d20c6f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508104" y="4581128"/>
            <a:ext cx="3299276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3 слайх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20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endParaRPr lang="ru-RU" sz="4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064896" cy="3672408"/>
          </a:xfrm>
        </p:spPr>
        <p:txBody>
          <a:bodyPr>
            <a:normAutofit/>
          </a:bodyPr>
          <a:lstStyle/>
          <a:p>
            <a:pPr algn="l"/>
            <a:r>
              <a:rPr lang="ru-RU" altLang="ru-RU" dirty="0" smtClean="0"/>
              <a:t>	</a:t>
            </a:r>
            <a:r>
              <a:rPr lang="ru-RU" alt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Расширить экономический кругозор дошкольника,  дать представление о таких экономических качествах, как трудолюбие, бережливость, хозяйственность, экономность. </a:t>
            </a:r>
          </a:p>
          <a:p>
            <a:pPr algn="l"/>
            <a:endParaRPr lang="ru-RU" dirty="0"/>
          </a:p>
        </p:txBody>
      </p:sp>
      <p:pic>
        <p:nvPicPr>
          <p:cNvPr id="4" name="Рисунок 3" descr="Depositphotos_10225979_original-670x3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483768" y="4365104"/>
            <a:ext cx="4572000" cy="2047164"/>
          </a:xfrm>
          <a:prstGeom prst="rect">
            <a:avLst/>
          </a:prstGeom>
        </p:spPr>
      </p:pic>
      <p:pic>
        <p:nvPicPr>
          <p:cNvPr id="5" name="4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532440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0"/>
            <a:ext cx="7772400" cy="1470025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8424936" cy="5616624"/>
          </a:xfrm>
        </p:spPr>
        <p:txBody>
          <a:bodyPr>
            <a:normAutofit fontScale="70000" lnSpcReduction="20000"/>
          </a:bodyPr>
          <a:lstStyle/>
          <a:p>
            <a:pPr marL="82296" algn="just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условия для формирования элементарных экономических знаний у детей.</a:t>
            </a:r>
          </a:p>
          <a:p>
            <a:pPr marL="82296" algn="just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Научить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понимать и ценить окружающий предметный мир (как результат труда людей), видеть красоту человеческого творения и относиться к нему с уважением.</a:t>
            </a:r>
          </a:p>
          <a:p>
            <a:pPr marL="82550" algn="l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Помочь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детям осознать на доступном уровне взаимосвязь понятий: «труд – продукт - деньги» и «стоимость продукта в зависимости от качества». </a:t>
            </a:r>
          </a:p>
          <a:p>
            <a:pPr marL="82550" algn="l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Развивать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эмоциональную сферу детей, умение понимать свое эмоциональное состояние, регулировать собственное поведение, формировать положительную самооценку, способность распознать чувства других людей.</a:t>
            </a:r>
          </a:p>
          <a:p>
            <a:pPr marL="82550" algn="l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 детей навыки и привычки речевого этикета, культурного поведения в быту (вести себя правильно в реальных жизненных ситуациях с разумными потребностями).</a:t>
            </a:r>
          </a:p>
          <a:p>
            <a:pPr marL="82550" algn="l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Расширять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круг представлений о мире, человеческих отношениях</a:t>
            </a:r>
          </a:p>
          <a:p>
            <a:pPr marL="82550" algn="l">
              <a:defRPr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7.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Формировать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правильное отношение к деньгам как предмету жизненной необходимости.</a:t>
            </a:r>
          </a:p>
          <a:p>
            <a:pPr marL="82296" algn="l">
              <a:defRPr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5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tretch>
            <a:fillRect/>
          </a:stretch>
        </p:blipFill>
        <p:spPr>
          <a:xfrm>
            <a:off x="8604448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9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-10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чего нужна финансовая грамотность?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2006816"/>
            <a:ext cx="7992888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Финансовая грамотность помогает каждому человеку управлять своими средствами грамотно и выгодно.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Деньги - 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Это гибкий инструмент,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которым можно легко и просто управлять,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чтобы они работали на нас и наше благосостояние.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3548837"/>
            <a:ext cx="4966337" cy="3309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6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248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 работы с детьми по финансовой грамотности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Рисунок 3" descr="2-DIDAKTICHESKIE-IGR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71800" y="3140968"/>
            <a:ext cx="3357464" cy="2388710"/>
          </a:xfrm>
          <a:prstGeom prst="rect">
            <a:avLst/>
          </a:prstGeom>
        </p:spPr>
      </p:pic>
      <p:sp>
        <p:nvSpPr>
          <p:cNvPr id="11266" name="AutoShape 2" descr="Мешок с деньгами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Мешок с деньгами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0" name="AutoShape 6" descr="Мешок с деньгами - Png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72" name="AutoShape 8" descr="Рука с деньгами png - картинки и иконки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" name="Облако 13"/>
          <p:cNvSpPr/>
          <p:nvPr/>
        </p:nvSpPr>
        <p:spPr>
          <a:xfrm>
            <a:off x="539552" y="1916832"/>
            <a:ext cx="2952328" cy="1296144"/>
          </a:xfrm>
          <a:prstGeom prst="cloud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7584" y="220486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интеллектуальные игры и развлечения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Облако 15"/>
          <p:cNvSpPr/>
          <p:nvPr/>
        </p:nvSpPr>
        <p:spPr>
          <a:xfrm>
            <a:off x="5868144" y="5561856"/>
            <a:ext cx="2952328" cy="1296144"/>
          </a:xfrm>
          <a:prstGeom prst="cloud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6176" y="5805264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чтение стихов, сказок, пословиц, поговорок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Облако 17"/>
          <p:cNvSpPr/>
          <p:nvPr/>
        </p:nvSpPr>
        <p:spPr>
          <a:xfrm>
            <a:off x="4788024" y="1340768"/>
            <a:ext cx="3312368" cy="1728192"/>
          </a:xfrm>
          <a:prstGeom prst="cloud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rgbClr val="92D050"/>
              </a:solidFill>
            </a:endParaRPr>
          </a:p>
        </p:txBody>
      </p:sp>
      <p:sp>
        <p:nvSpPr>
          <p:cNvPr id="20" name="Облако 19"/>
          <p:cNvSpPr/>
          <p:nvPr/>
        </p:nvSpPr>
        <p:spPr>
          <a:xfrm>
            <a:off x="6732240" y="3212976"/>
            <a:ext cx="1944216" cy="1296144"/>
          </a:xfrm>
          <a:prstGeom prst="cloud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endParaRPr lang="ru-RU" dirty="0">
              <a:ln>
                <a:solidFill>
                  <a:srgbClr val="0070C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20072" y="1628800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сюжетно-ролевые, дидактические, настольные игры</a:t>
            </a:r>
            <a:endParaRPr lang="ru-RU" dirty="0" smtClean="0">
              <a:ln>
                <a:solidFill>
                  <a:srgbClr val="0070C0"/>
                </a:solidFill>
              </a:ln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23" name="Облако 22"/>
          <p:cNvSpPr/>
          <p:nvPr/>
        </p:nvSpPr>
        <p:spPr>
          <a:xfrm>
            <a:off x="323528" y="5013176"/>
            <a:ext cx="1944216" cy="1296144"/>
          </a:xfrm>
          <a:prstGeom prst="cloud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0070C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39552" y="5301208"/>
            <a:ext cx="1728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тематические занятия</a:t>
            </a:r>
          </a:p>
          <a:p>
            <a:endParaRPr lang="ru-RU" dirty="0"/>
          </a:p>
        </p:txBody>
      </p:sp>
      <p:pic>
        <p:nvPicPr>
          <p:cNvPr id="19" name="7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tretch>
            <a:fillRect/>
          </a:stretch>
        </p:blipFill>
        <p:spPr>
          <a:xfrm>
            <a:off x="8676456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1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84" fill="hold"/>
                                        <p:tgtEl>
                                          <p:spTgt spid="1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188640"/>
            <a:ext cx="3096344" cy="11430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Игры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1268760"/>
            <a:ext cx="269979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игра «Размен»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5229200"/>
            <a:ext cx="1944216" cy="1225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2348880"/>
            <a:ext cx="1944216" cy="2592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71800" y="2348880"/>
            <a:ext cx="1890210" cy="2520280"/>
          </a:xfrm>
          <a:prstGeom prst="rect">
            <a:avLst/>
          </a:prstGeom>
        </p:spPr>
      </p:pic>
      <p:pic>
        <p:nvPicPr>
          <p:cNvPr id="8" name="8 слай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467544" y="6237312"/>
            <a:ext cx="304800" cy="3048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796136" y="620688"/>
            <a:ext cx="2932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«Собери купюру»</a:t>
            </a:r>
            <a:endParaRPr lang="ru-RU" sz="2800" dirty="0"/>
          </a:p>
        </p:txBody>
      </p:sp>
      <p:pic>
        <p:nvPicPr>
          <p:cNvPr id="10" name="Рисунок 9" descr="hEB-f1cHF8I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5508104" y="4005064"/>
            <a:ext cx="3072341" cy="2304256"/>
          </a:xfrm>
          <a:prstGeom prst="rect">
            <a:avLst/>
          </a:prstGeom>
        </p:spPr>
      </p:pic>
      <p:pic>
        <p:nvPicPr>
          <p:cNvPr id="11" name="Рисунок 10" descr="pbeB9NuN8qs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>
            <a:off x="5508104" y="1412776"/>
            <a:ext cx="3072341" cy="2304256"/>
          </a:xfrm>
          <a:prstGeom prst="rect">
            <a:avLst/>
          </a:prstGeom>
        </p:spPr>
      </p:pic>
      <p:pic>
        <p:nvPicPr>
          <p:cNvPr id="12" name="9 слайд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email"/>
          <a:stretch>
            <a:fillRect/>
          </a:stretch>
        </p:blipFill>
        <p:spPr>
          <a:xfrm>
            <a:off x="8604448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24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7104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5576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60648"/>
            <a:ext cx="1882552" cy="72008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«Цифры»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Klb6iqyOu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31840" y="980728"/>
            <a:ext cx="1392594" cy="1856792"/>
          </a:xfrm>
          <a:prstGeom prst="rect">
            <a:avLst/>
          </a:prstGeom>
        </p:spPr>
      </p:pic>
      <p:pic>
        <p:nvPicPr>
          <p:cNvPr id="4" name="Рисунок 3" descr="P3_Pf2pqpj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51520" y="980728"/>
            <a:ext cx="1392594" cy="1856792"/>
          </a:xfrm>
          <a:prstGeom prst="rect">
            <a:avLst/>
          </a:prstGeom>
        </p:spPr>
      </p:pic>
      <p:pic>
        <p:nvPicPr>
          <p:cNvPr id="5" name="Рисунок 4" descr="pU6v2CfHb_g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6200000">
            <a:off x="1909482" y="1338990"/>
            <a:ext cx="874765" cy="1166353"/>
          </a:xfrm>
          <a:prstGeom prst="rect">
            <a:avLst/>
          </a:prstGeom>
        </p:spPr>
      </p:pic>
      <p:pic>
        <p:nvPicPr>
          <p:cNvPr id="7" name="Рисунок 6" descr="ConEYidnSdM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 flipH="1">
            <a:off x="179512" y="4077072"/>
            <a:ext cx="1404156" cy="1872208"/>
          </a:xfrm>
          <a:prstGeom prst="rect">
            <a:avLst/>
          </a:prstGeom>
        </p:spPr>
      </p:pic>
      <p:pic>
        <p:nvPicPr>
          <p:cNvPr id="8" name="Рисунок 7" descr="F7NZYkRagOo.jpg"/>
          <p:cNvPicPr>
            <a:picLocks noChangeAspect="1"/>
          </p:cNvPicPr>
          <p:nvPr/>
        </p:nvPicPr>
        <p:blipFill>
          <a:blip r:embed="rId7" cstate="email"/>
          <a:srcRect l="9091" t="16162" r="6061" b="7071"/>
          <a:stretch>
            <a:fillRect/>
          </a:stretch>
        </p:blipFill>
        <p:spPr>
          <a:xfrm>
            <a:off x="1835696" y="4581128"/>
            <a:ext cx="1152128" cy="735527"/>
          </a:xfrm>
          <a:prstGeom prst="rect">
            <a:avLst/>
          </a:prstGeom>
        </p:spPr>
      </p:pic>
      <p:pic>
        <p:nvPicPr>
          <p:cNvPr id="9" name="Рисунок 8" descr="I322UDcLsPM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 flipH="1">
            <a:off x="3203848" y="4077072"/>
            <a:ext cx="1368152" cy="1872208"/>
          </a:xfrm>
          <a:prstGeom prst="rect">
            <a:avLst/>
          </a:prstGeom>
        </p:spPr>
      </p:pic>
      <p:pic>
        <p:nvPicPr>
          <p:cNvPr id="10" name="Рисунок 9" descr="8C4wP5NYyWw.jpg"/>
          <p:cNvPicPr>
            <a:picLocks noChangeAspect="1"/>
          </p:cNvPicPr>
          <p:nvPr/>
        </p:nvPicPr>
        <p:blipFill>
          <a:blip r:embed="rId9" cstate="email"/>
          <a:stretch>
            <a:fillRect/>
          </a:stretch>
        </p:blipFill>
        <p:spPr>
          <a:xfrm flipH="1">
            <a:off x="7524328" y="980728"/>
            <a:ext cx="1440160" cy="1920213"/>
          </a:xfrm>
          <a:prstGeom prst="rect">
            <a:avLst/>
          </a:prstGeom>
        </p:spPr>
      </p:pic>
      <p:pic>
        <p:nvPicPr>
          <p:cNvPr id="11" name="Рисунок 10" descr="MHVDw-hDh2U.jpg"/>
          <p:cNvPicPr>
            <a:picLocks noChangeAspect="1"/>
          </p:cNvPicPr>
          <p:nvPr/>
        </p:nvPicPr>
        <p:blipFill>
          <a:blip r:embed="rId10" cstate="email"/>
          <a:stretch>
            <a:fillRect/>
          </a:stretch>
        </p:blipFill>
        <p:spPr>
          <a:xfrm flipH="1">
            <a:off x="4644008" y="908720"/>
            <a:ext cx="1440160" cy="1920213"/>
          </a:xfrm>
          <a:prstGeom prst="rect">
            <a:avLst/>
          </a:prstGeom>
        </p:spPr>
      </p:pic>
      <p:pic>
        <p:nvPicPr>
          <p:cNvPr id="13" name="Рисунок 12" descr="qvCI01MgMGs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 rot="10800000" flipH="1" flipV="1">
            <a:off x="5148064" y="5442766"/>
            <a:ext cx="1752195" cy="1415234"/>
          </a:xfrm>
          <a:prstGeom prst="rect">
            <a:avLst/>
          </a:prstGeom>
        </p:spPr>
      </p:pic>
      <p:pic>
        <p:nvPicPr>
          <p:cNvPr id="14" name="Рисунок 13" descr="WDZiY5Xu18E.jpg"/>
          <p:cNvPicPr>
            <a:picLocks noChangeAspect="1"/>
          </p:cNvPicPr>
          <p:nvPr/>
        </p:nvPicPr>
        <p:blipFill>
          <a:blip r:embed="rId12" cstate="email"/>
          <a:stretch>
            <a:fillRect/>
          </a:stretch>
        </p:blipFill>
        <p:spPr>
          <a:xfrm rot="10800000" flipH="1" flipV="1">
            <a:off x="5220072" y="3717032"/>
            <a:ext cx="1752195" cy="1415234"/>
          </a:xfrm>
          <a:prstGeom prst="rect">
            <a:avLst/>
          </a:prstGeom>
        </p:spPr>
      </p:pic>
      <p:pic>
        <p:nvPicPr>
          <p:cNvPr id="15" name="Рисунок 14" descr="YO87dHEeJY4.jpg"/>
          <p:cNvPicPr>
            <a:picLocks noChangeAspect="1"/>
          </p:cNvPicPr>
          <p:nvPr/>
        </p:nvPicPr>
        <p:blipFill>
          <a:blip r:embed="rId13" cstate="email"/>
          <a:stretch>
            <a:fillRect/>
          </a:stretch>
        </p:blipFill>
        <p:spPr>
          <a:xfrm rot="10800000" flipH="1" flipV="1">
            <a:off x="7164288" y="4509120"/>
            <a:ext cx="1752195" cy="14152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187624" y="3284984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«Ассоциации»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12160" y="332656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«Кубики»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08304" y="3429000"/>
            <a:ext cx="14401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«Лото»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Рисунок 18" descr="kc8bLEi-nyc.jpg"/>
          <p:cNvPicPr>
            <a:picLocks noChangeAspect="1"/>
          </p:cNvPicPr>
          <p:nvPr/>
        </p:nvPicPr>
        <p:blipFill>
          <a:blip r:embed="rId14" cstate="email"/>
          <a:stretch>
            <a:fillRect/>
          </a:stretch>
        </p:blipFill>
        <p:spPr>
          <a:xfrm>
            <a:off x="6228184" y="1412776"/>
            <a:ext cx="1152128" cy="864096"/>
          </a:xfrm>
          <a:prstGeom prst="rect">
            <a:avLst/>
          </a:prstGeom>
        </p:spPr>
      </p:pic>
      <p:pic>
        <p:nvPicPr>
          <p:cNvPr id="20" name="игры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email"/>
          <a:stretch>
            <a:fillRect/>
          </a:stretch>
        </p:blipFill>
        <p:spPr>
          <a:xfrm>
            <a:off x="8676456" y="63813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38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69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433</Words>
  <Application>Microsoft Office PowerPoint</Application>
  <PresentationFormat>Экран (4:3)</PresentationFormat>
  <Paragraphs>61</Paragraphs>
  <Slides>20</Slides>
  <Notes>0</Notes>
  <HiddenSlides>0</HiddenSlides>
  <MMClips>20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  Муниципальное казенное дошкольное образовательное учреждение «Детский сад №8» г. Коркино  </vt:lpstr>
      <vt:lpstr>«Деньги, которыми обладаешь – орудие свободы; те, за которыми гонишься — орудие рабства» Жан-Жак Руссо</vt:lpstr>
      <vt:lpstr>Актуальность</vt:lpstr>
      <vt:lpstr>Цель</vt:lpstr>
      <vt:lpstr>Задачи </vt:lpstr>
      <vt:lpstr>Для чего нужна финансовая грамотность?</vt:lpstr>
      <vt:lpstr>Методы и приемы работы с детьми по финансовой грамотности </vt:lpstr>
      <vt:lpstr>Игры</vt:lpstr>
      <vt:lpstr>«Цифры»</vt:lpstr>
      <vt:lpstr>«Денежка без сдачи»</vt:lpstr>
      <vt:lpstr>«Супермаркет»</vt:lpstr>
      <vt:lpstr>«Автобус»</vt:lpstr>
      <vt:lpstr>«Кафе-Лакомка»</vt:lpstr>
      <vt:lpstr>Слайд 14</vt:lpstr>
      <vt:lpstr>Лэпбук «Семейный бюджет»</vt:lpstr>
      <vt:lpstr>Слайд 16</vt:lpstr>
      <vt:lpstr>Развивающий альбом «Деньги разных стран»</vt:lpstr>
      <vt:lpstr>Отгадывание загадок, ребусов</vt:lpstr>
      <vt:lpstr>Консультации для родителей</vt:lpstr>
      <vt:lpstr>СПАСИБО  ЗА ВНИМАНИЕ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«Детский сад №8» г. Коркино</dc:title>
  <dc:creator>USER</dc:creator>
  <cp:lastModifiedBy>USER</cp:lastModifiedBy>
  <cp:revision>83</cp:revision>
  <dcterms:created xsi:type="dcterms:W3CDTF">2022-02-27T16:18:51Z</dcterms:created>
  <dcterms:modified xsi:type="dcterms:W3CDTF">2022-03-31T15:32:49Z</dcterms:modified>
</cp:coreProperties>
</file>