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2000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часто употребляют сленг подростки?</a:t>
            </a:r>
          </a:p>
        </c:rich>
      </c:tx>
      <c:layout>
        <c:manualLayout>
          <c:xMode val="edge"/>
          <c:yMode val="edge"/>
          <c:x val="0.22516721054024569"/>
          <c:y val="4.5478496512269787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8010548987005495"/>
          <c:y val="0.1559362506481993"/>
          <c:w val="0.64236976592112005"/>
          <c:h val="0.7191185326441511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употребление сленга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D5C-4A0D-B0DE-B378C93CD8A1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AD5C-4A0D-B0DE-B378C93CD8A1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D5C-4A0D-B0DE-B378C93CD8A1}"/>
              </c:ext>
            </c:extLst>
          </c:dPt>
          <c:dLbls>
            <c:dLbl>
              <c:idx val="0"/>
              <c:layout>
                <c:manualLayout>
                  <c:x val="-0.16461919134189168"/>
                  <c:y val="-0.153811573176425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5C-4A0D-B0DE-B378C93CD8A1}"/>
                </c:ext>
              </c:extLst>
            </c:dLbl>
            <c:dLbl>
              <c:idx val="1"/>
              <c:layout>
                <c:manualLayout>
                  <c:x val="0.18249332560517112"/>
                  <c:y val="5.8099209537822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D5C-4A0D-B0DE-B378C93CD8A1}"/>
                </c:ext>
              </c:extLst>
            </c:dLbl>
            <c:dLbl>
              <c:idx val="2"/>
              <c:layout>
                <c:manualLayout>
                  <c:x val="1.6057239733251356E-2"/>
                  <c:y val="0.10147187857303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D5C-4A0D-B0DE-B378C93CD8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5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часто </c:v>
                </c:pt>
                <c:pt idx="1">
                  <c:v>редко</c:v>
                </c:pt>
                <c:pt idx="2">
                  <c:v>не употребляют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0.61</c:v>
                </c:pt>
                <c:pt idx="1">
                  <c:v>0.31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5C-4A0D-B0DE-B378C93CD8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438328123209986"/>
          <c:y val="0.91079434503859669"/>
          <c:w val="0.75453716337423915"/>
          <c:h val="4.79623494117649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4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подростки употребляют сленг?</a:t>
            </a:r>
          </a:p>
        </c:rich>
      </c:tx>
      <c:layout>
        <c:manualLayout>
          <c:xMode val="edge"/>
          <c:yMode val="edge"/>
          <c:x val="0.1367217841713676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3878575468060137"/>
          <c:y val="0.11342016154698718"/>
          <c:w val="0.5814200177071196"/>
          <c:h val="0.6503919046131898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Почему употребляют сленг?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3DA-4801-A4AA-3BA63AA1BF6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3DA-4801-A4AA-3BA63AA1BF6F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DA-4801-A4AA-3BA63AA1BF6F}"/>
              </c:ext>
            </c:extLst>
          </c:dPt>
          <c:dLbls>
            <c:dLbl>
              <c:idx val="0"/>
              <c:layout>
                <c:manualLayout>
                  <c:x val="-9.3295606269980982E-3"/>
                  <c:y val="7.8529451758055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3DA-4801-A4AA-3BA63AA1BF6F}"/>
                </c:ext>
              </c:extLst>
            </c:dLbl>
            <c:dLbl>
              <c:idx val="1"/>
              <c:layout>
                <c:manualLayout>
                  <c:x val="-5.3350601192369625E-2"/>
                  <c:y val="-0.208749190814034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DA-4801-A4AA-3BA63AA1BF6F}"/>
                </c:ext>
              </c:extLst>
            </c:dLbl>
            <c:dLbl>
              <c:idx val="2"/>
              <c:layout>
                <c:manualLayout>
                  <c:x val="3.8441699829846812E-2"/>
                  <c:y val="8.78849771901447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DA-4801-A4AA-3BA63AA1BF6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5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чтобы казаться современным</c:v>
                </c:pt>
                <c:pt idx="1">
                  <c:v>вошло в привычку</c:v>
                </c:pt>
                <c:pt idx="2">
                  <c:v>чтобы соответствовать кругу общения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0.04</c:v>
                </c:pt>
                <c:pt idx="1">
                  <c:v>0.86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DA-4801-A4AA-3BA63AA1BF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099391411463986"/>
          <c:y val="0.79031258455055076"/>
          <c:w val="0.74801935956196952"/>
          <c:h val="0.197854996783818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4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подростки чаще употребляют сленг?</a:t>
            </a:r>
          </a:p>
        </c:rich>
      </c:tx>
      <c:layout>
        <c:manualLayout>
          <c:xMode val="edge"/>
          <c:yMode val="edge"/>
          <c:x val="0.17149634593267332"/>
          <c:y val="6.08215312690516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2840393666170136"/>
          <c:y val="0.14660271838721095"/>
          <c:w val="0.55286002389082134"/>
          <c:h val="0.571930879282989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Где подростки чаще употребляют сленг?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E9B-4DCF-8F07-086BF8BBFA7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E9B-4DCF-8F07-086BF8BBFA72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1E9B-4DCF-8F07-086BF8BBFA72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E9B-4DCF-8F07-086BF8BBFA72}"/>
              </c:ext>
            </c:extLst>
          </c:dPt>
          <c:dLbls>
            <c:dLbl>
              <c:idx val="0"/>
              <c:layout>
                <c:manualLayout>
                  <c:x val="-0.1350034591722076"/>
                  <c:y val="2.08560433960619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E9B-4DCF-8F07-086BF8BBFA72}"/>
                </c:ext>
              </c:extLst>
            </c:dLbl>
            <c:dLbl>
              <c:idx val="3"/>
              <c:layout>
                <c:manualLayout>
                  <c:x val="0.13750115317370851"/>
                  <c:y val="5.17272381775392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E9B-4DCF-8F07-086BF8BBFA7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5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в школе</c:v>
                </c:pt>
                <c:pt idx="1">
                  <c:v>в общественных местах</c:v>
                </c:pt>
                <c:pt idx="2">
                  <c:v>дома</c:v>
                </c:pt>
                <c:pt idx="3">
                  <c:v>в интернете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0.43</c:v>
                </c:pt>
                <c:pt idx="1">
                  <c:v>0.13</c:v>
                </c:pt>
                <c:pt idx="2">
                  <c:v>0.06</c:v>
                </c:pt>
                <c:pt idx="3">
                  <c:v>0.38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9B-4DCF-8F07-086BF8BBFA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6779819122934339E-2"/>
          <c:y val="0.72321685557791704"/>
          <c:w val="0.74344868250730212"/>
          <c:h val="0.246372347496700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4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r>
              <a:rPr lang="ru-RU" sz="2000" baseline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появления сленга в речи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5044131397637798"/>
          <c:y val="4.921874697227196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5138488152074079"/>
          <c:y val="0.13714203142581008"/>
          <c:w val="0.61470353409301137"/>
          <c:h val="0.6990580893788084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ED9-4599-8424-13641195D00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ED9-4599-8424-13641195D00F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2ED9-4599-8424-13641195D00F}"/>
              </c:ext>
            </c:extLst>
          </c:dPt>
          <c:dLbls>
            <c:dLbl>
              <c:idx val="0"/>
              <c:layout>
                <c:manualLayout>
                  <c:x val="-0.11179306102362205"/>
                  <c:y val="0.111261127506082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ED9-4599-8424-13641195D00F}"/>
                </c:ext>
              </c:extLst>
            </c:dLbl>
            <c:dLbl>
              <c:idx val="1"/>
              <c:layout>
                <c:manualLayout>
                  <c:x val="0.19071813484251973"/>
                  <c:y val="-6.90011030388101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ED9-4599-8424-13641195D00F}"/>
                </c:ext>
              </c:extLst>
            </c:dLbl>
            <c:dLbl>
              <c:idx val="2"/>
              <c:layout>
                <c:manualLayout>
                  <c:x val="3.1272945374015745E-2"/>
                  <c:y val="0.13126512479914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ED9-4599-8424-13641195D0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5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друзья</c:v>
                </c:pt>
                <c:pt idx="1">
                  <c:v>интернет </c:v>
                </c:pt>
                <c:pt idx="2">
                  <c:v>СМИ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0.38</c:v>
                </c:pt>
                <c:pt idx="1">
                  <c:v>0.55000000000000004</c:v>
                </c:pt>
                <c:pt idx="2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D9-4599-8424-13641195D0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61890994094488"/>
          <c:y val="0.91241628245470707"/>
          <c:w val="0.6151426586998926"/>
          <c:h val="6.64899688428906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4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46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91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15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74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624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586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76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04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09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32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27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0222E-8069-4A96-A1A4-EAEF215A4CB1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D7E8-30B2-49D5-908C-A89E676E16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311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638BC80-5E71-419C-A005-AB5B41DA231F}"/>
              </a:ext>
            </a:extLst>
          </p:cNvPr>
          <p:cNvSpPr txBox="1"/>
          <p:nvPr/>
        </p:nvSpPr>
        <p:spPr>
          <a:xfrm>
            <a:off x="2294288" y="2625315"/>
            <a:ext cx="7500731" cy="1405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ИНДИВИДУАЛЬНЫЙ ПРОЕКТ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тему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«Английский сленг в речи современного подростка»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0B6BF6-1DB4-4E0C-9B4E-7004ED9F3C1B}"/>
              </a:ext>
            </a:extLst>
          </p:cNvPr>
          <p:cNvSpPr txBox="1"/>
          <p:nvPr/>
        </p:nvSpPr>
        <p:spPr>
          <a:xfrm>
            <a:off x="4573662" y="5876513"/>
            <a:ext cx="2941982" cy="981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Санкт-Петербург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2021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AA551D-24C8-4136-84FE-0D2FA72DEE40}"/>
              </a:ext>
            </a:extLst>
          </p:cNvPr>
          <p:cNvSpPr txBox="1"/>
          <p:nvPr/>
        </p:nvSpPr>
        <p:spPr>
          <a:xfrm>
            <a:off x="7515644" y="3818793"/>
            <a:ext cx="4542182" cy="2345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ФИО учащегося: </a:t>
            </a:r>
            <a:endParaRPr lang="en-US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Боровкова Екатерина Александровна</a:t>
            </a:r>
          </a:p>
          <a:p>
            <a:pPr algn="r">
              <a:lnSpc>
                <a:spcPct val="150000"/>
              </a:lnSpc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Класс: 10 «Ш»</a:t>
            </a:r>
          </a:p>
          <a:p>
            <a:pPr algn="r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lang="en-US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Дадашева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Патимат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Умаровна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9A4C8C-6B84-43E6-AB9A-D2EEFB7C2EC7}"/>
              </a:ext>
            </a:extLst>
          </p:cNvPr>
          <p:cNvSpPr txBox="1"/>
          <p:nvPr/>
        </p:nvSpPr>
        <p:spPr>
          <a:xfrm>
            <a:off x="1234206" y="324386"/>
            <a:ext cx="9842848" cy="2120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Администрация Невского района Санкт-Петербурга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общеобразовательное учреждение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</a:t>
            </a:r>
            <a:r>
              <a:rPr lang="en-US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691 с углубленным изучением иностранных языков Невского района Санкт-Петербурга «Невская школа»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193318, Санкт-Петербург, Союзный пр., д. 5, к. 2, стр. 1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45ED1A9E-4248-416D-8F72-F07790CFB48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982" y="19878"/>
            <a:ext cx="401295" cy="410817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0340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870D87-C0D1-49C1-8AFB-3606284954AC}"/>
              </a:ext>
            </a:extLst>
          </p:cNvPr>
          <p:cNvSpPr txBox="1"/>
          <p:nvPr/>
        </p:nvSpPr>
        <p:spPr>
          <a:xfrm>
            <a:off x="778564" y="0"/>
            <a:ext cx="10634870" cy="742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Список использованных информационных источников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A25631-0A11-4C27-A1C1-9F2A94A2C44E}"/>
              </a:ext>
            </a:extLst>
          </p:cNvPr>
          <p:cNvSpPr txBox="1"/>
          <p:nvPr/>
        </p:nvSpPr>
        <p:spPr>
          <a:xfrm>
            <a:off x="192156" y="623242"/>
            <a:ext cx="11807687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Князева, Д.А. Особенности сленга в английском языке /</a:t>
            </a:r>
          </a:p>
          <a:p>
            <a:pPr algn="just">
              <a:lnSpc>
                <a:spcPct val="150000"/>
              </a:lnSpc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Д.А.Князева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Н.В.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Чигина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Инновационная наука. – М.: Наука. - 2018.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Лаптева, Ю.В. Функции молодежного сленга / Ю.В. Лаптева //Вестник Московского государственного областного университета. – 2017.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Мизюрина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Т.В. Определение и общие характеристики понятия «сленг», его роль в языке и культуре современной России /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Т.В.Мизюрина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Вестник Челябинского государственного университета. -2018.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Сизов, С.Д. Понятие и функции сленга [Электронный ресурс] /</a:t>
            </a:r>
          </a:p>
          <a:p>
            <a:pPr algn="just">
              <a:lnSpc>
                <a:spcPct val="150000"/>
              </a:lnSpc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С.Д.Сизов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Ю.С. Сизова // Юный ученый. — 2016. http://yun.moluch.ru/archive/8/533/.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Библиева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О.В. Молодёжный сленг как форма репрезентации молодёжной культуры в средствах массовой информации / О.В.</a:t>
            </a:r>
          </a:p>
          <a:p>
            <a:pPr algn="just">
              <a:lnSpc>
                <a:spcPct val="150000"/>
              </a:lnSpc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Библиева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Вестник Томского государственного университета. – 2019. 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	Снегирёв, Ф.В. К вопросу об определении понятия «сленг»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[Электронный ресурс] / Ф.В. Снегирёв // Молодой ученый. — 2018. https://moluch.ru/archive/195/48587/.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254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4558860-527F-4165-86D3-17F3E9C9D4C1}"/>
              </a:ext>
            </a:extLst>
          </p:cNvPr>
          <p:cNvSpPr txBox="1"/>
          <p:nvPr/>
        </p:nvSpPr>
        <p:spPr>
          <a:xfrm>
            <a:off x="278295" y="158309"/>
            <a:ext cx="11728175" cy="55769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	Alexander, H. The Story of Our Language / H. Alexander. - N.Y.: Doubleday &amp; Company, Inc., 1962. 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	Partridge, E. A Dictionary of Slang and Unconventional English/</a:t>
            </a:r>
          </a:p>
          <a:p>
            <a:pPr>
              <a:lnSpc>
                <a:spcPct val="150000"/>
              </a:lnSpc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E.Partridge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- 8th ed. - L.: Routledge, 2019.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	 https://www.google.com/url?q=http://englishfull.ru/znat/angliysky-sleng.html&amp;sa=D&amp;ust=1584554872819000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	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Мазурова А.И. Словарь сленга, распространённого среди неформальных молодежных объединений // Психологические проблемы изучения неформальных молодежных объединений. - М., 2004.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	 Арнольд, И.В. Стилистика современного английского языка / И.В. Арнольд. - Москва : Просвещение, 2016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	 Словарь английского сленга [Электронный ресурс] -: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http://www.langinfo.ru/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	 Quotes about British, Canadian &amp; American English. [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ресурс]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http://www3.telus.net/linguisticsissues/quotes.html</a:t>
            </a:r>
          </a:p>
        </p:txBody>
      </p:sp>
    </p:spTree>
    <p:extLst>
      <p:ext uri="{BB962C8B-B14F-4D97-AF65-F5344CB8AC3E}">
        <p14:creationId xmlns:p14="http://schemas.microsoft.com/office/powerpoint/2010/main" val="941399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F5B06F7-5ACB-40F6-B2D5-A3D7E634DCF8}"/>
              </a:ext>
            </a:extLst>
          </p:cNvPr>
          <p:cNvSpPr txBox="1"/>
          <p:nvPr/>
        </p:nvSpPr>
        <p:spPr>
          <a:xfrm>
            <a:off x="3054626" y="2385392"/>
            <a:ext cx="6082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4398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9184B6C-03BF-487C-9473-5345BDF74AA8}"/>
              </a:ext>
            </a:extLst>
          </p:cNvPr>
          <p:cNvSpPr txBox="1"/>
          <p:nvPr/>
        </p:nvSpPr>
        <p:spPr>
          <a:xfrm>
            <a:off x="5241234" y="131553"/>
            <a:ext cx="2040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725C5B-FCB3-4DE0-BDA5-9736E1843AEE}"/>
              </a:ext>
            </a:extLst>
          </p:cNvPr>
          <p:cNvSpPr txBox="1"/>
          <p:nvPr/>
        </p:nvSpPr>
        <p:spPr>
          <a:xfrm>
            <a:off x="132521" y="774298"/>
            <a:ext cx="11834192" cy="142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современный язык развивается очень быстро, и с каждым годом сленговых выражений и слов становится еще больше. Важно успевать за развитием языка, чтобы понимать все тонкости в общении с людьми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6EAE7A-9CD0-4713-8696-3D1B2A8A05EE}"/>
              </a:ext>
            </a:extLst>
          </p:cNvPr>
          <p:cNvSpPr txBox="1"/>
          <p:nvPr/>
        </p:nvSpPr>
        <p:spPr>
          <a:xfrm>
            <a:off x="132521" y="2157502"/>
            <a:ext cx="11529392" cy="96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работы: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особенности сленга и выявить наиболее употребляемые сленговые выражения в речи подростков.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80DABD-784A-471A-9590-E691CC51E3DE}"/>
              </a:ext>
            </a:extLst>
          </p:cNvPr>
          <p:cNvSpPr txBox="1"/>
          <p:nvPr/>
        </p:nvSpPr>
        <p:spPr>
          <a:xfrm>
            <a:off x="132521" y="3106819"/>
            <a:ext cx="10217426" cy="289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исследования</a:t>
            </a:r>
            <a:r>
              <a:rPr lang="en-US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значение слова «сленг»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Выявить особенности сленга в английском языке и проанализировать их.</a:t>
            </a:r>
          </a:p>
          <a:p>
            <a:pPr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особенности возникновения сленговых слов и выражений.</a:t>
            </a:r>
          </a:p>
          <a:p>
            <a:pPr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Провести опрос среди учащихся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Проанализировать текст английской песни на наличие </a:t>
            </a:r>
            <a:r>
              <a:rPr lang="ru-RU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сленгизмов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13B009-3D8A-4801-8533-B89B3CA7C59B}"/>
              </a:ext>
            </a:extLst>
          </p:cNvPr>
          <p:cNvSpPr txBox="1"/>
          <p:nvPr/>
        </p:nvSpPr>
        <p:spPr>
          <a:xfrm>
            <a:off x="132521" y="6006139"/>
            <a:ext cx="65068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проекта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30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.10.2020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15.04.2020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429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C0ADBC-3823-407D-BB03-B4037EB95717}"/>
              </a:ext>
            </a:extLst>
          </p:cNvPr>
          <p:cNvSpPr txBox="1"/>
          <p:nvPr/>
        </p:nvSpPr>
        <p:spPr>
          <a:xfrm>
            <a:off x="3379413" y="173132"/>
            <a:ext cx="5817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 исследования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31B17F-9B62-4548-A2B6-13FCEFEF2B6F}"/>
              </a:ext>
            </a:extLst>
          </p:cNvPr>
          <p:cNvSpPr txBox="1"/>
          <p:nvPr/>
        </p:nvSpPr>
        <p:spPr>
          <a:xfrm>
            <a:off x="424070" y="1028634"/>
            <a:ext cx="6135756" cy="1889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Сленг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– это набор слов и выражений (новых/ранее понимаемых в других значениях), которые употребляют лица определенных социальных, возрастных, профессиональных групп. </a:t>
            </a:r>
            <a:endParaRPr lang="ru-RU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5B5112-FB63-4CBC-89C4-07E64E1D2B57}"/>
              </a:ext>
            </a:extLst>
          </p:cNvPr>
          <p:cNvSpPr txBox="1"/>
          <p:nvPr/>
        </p:nvSpPr>
        <p:spPr>
          <a:xfrm>
            <a:off x="424070" y="3273773"/>
            <a:ext cx="61357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 пополнения сленга</a:t>
            </a:r>
            <a:r>
              <a:rPr lang="en-US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современная поп-культура;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увлечение молодежи европейской, особенно американской культурой;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увлечение компьютерными играми;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потребность молодежи в самовыражении и понимании;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увлечение средствами массовой информации.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58FE202-5B0F-4FE3-929F-294389E502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16" t="8420" r="25627" b="6323"/>
          <a:stretch/>
        </p:blipFill>
        <p:spPr>
          <a:xfrm>
            <a:off x="7062122" y="971517"/>
            <a:ext cx="4851581" cy="534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374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7DEF5C-42EA-47CD-9A73-2C47513250D7}"/>
              </a:ext>
            </a:extLst>
          </p:cNvPr>
          <p:cNvSpPr txBox="1"/>
          <p:nvPr/>
        </p:nvSpPr>
        <p:spPr>
          <a:xfrm>
            <a:off x="4302042" y="593043"/>
            <a:ext cx="3582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Словообразование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448767-5016-4B80-9B12-1DEC43B5A37C}"/>
              </a:ext>
            </a:extLst>
          </p:cNvPr>
          <p:cNvSpPr txBox="1"/>
          <p:nvPr/>
        </p:nvSpPr>
        <p:spPr>
          <a:xfrm>
            <a:off x="1788478" y="2147040"/>
            <a:ext cx="2548328" cy="2051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Акронимы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UOK - Are you okay?</a:t>
            </a:r>
            <a:endParaRPr lang="ru-RU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CB</a:t>
            </a:r>
            <a:r>
              <a:rPr lang="ru-RU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US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Call back</a:t>
            </a:r>
            <a:endParaRPr lang="ru-RU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Линия со стрелкой: прямо">
            <a:extLst>
              <a:ext uri="{FF2B5EF4-FFF2-40B4-BE49-F238E27FC236}">
                <a16:creationId xmlns:a16="http://schemas.microsoft.com/office/drawing/2014/main" id="{3F5A68D9-EE85-4D4B-98FE-FB505DE099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611195">
            <a:off x="3425185" y="1232296"/>
            <a:ext cx="969861" cy="96986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A5255E2-F2B6-4C95-AD41-78C5D6C76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191906">
            <a:off x="5390357" y="1074044"/>
            <a:ext cx="1286367" cy="12863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6F6C25-C180-41F5-883D-8A6E50079F3C}"/>
              </a:ext>
            </a:extLst>
          </p:cNvPr>
          <p:cNvSpPr txBox="1"/>
          <p:nvPr/>
        </p:nvSpPr>
        <p:spPr>
          <a:xfrm>
            <a:off x="4916474" y="2204272"/>
            <a:ext cx="2234132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Слияние</a:t>
            </a:r>
          </a:p>
          <a:p>
            <a:pPr algn="just">
              <a:spcAft>
                <a:spcPts val="800"/>
              </a:spcAft>
            </a:pPr>
            <a:r>
              <a:rPr lang="ru-RU" sz="2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smog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from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smoke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ru-RU" sz="2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fog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3910DB1-28E0-4777-9B8D-5A7688D0C1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086294">
            <a:off x="7443911" y="1074042"/>
            <a:ext cx="1286367" cy="128636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239EB0-453C-4DA9-B7DB-39F372A46117}"/>
              </a:ext>
            </a:extLst>
          </p:cNvPr>
          <p:cNvSpPr txBox="1"/>
          <p:nvPr/>
        </p:nvSpPr>
        <p:spPr>
          <a:xfrm>
            <a:off x="7962364" y="2204990"/>
            <a:ext cx="2234132" cy="1052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Сокращение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phone = telephone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6A5A7F2-B340-4D9A-94DB-15E8D9D443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4798" y="3139234"/>
            <a:ext cx="1694835" cy="16948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B2C6135-E957-403A-9D19-B0D21600F45E}"/>
              </a:ext>
            </a:extLst>
          </p:cNvPr>
          <p:cNvSpPr txBox="1"/>
          <p:nvPr/>
        </p:nvSpPr>
        <p:spPr>
          <a:xfrm>
            <a:off x="2729157" y="4410536"/>
            <a:ext cx="3304384" cy="18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Аффиксация</a:t>
            </a:r>
          </a:p>
          <a:p>
            <a:pPr algn="just">
              <a:spcAft>
                <a:spcPts val="800"/>
              </a:spcAft>
            </a:pPr>
            <a:r>
              <a:rPr lang="en-US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uncool —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грубый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en-US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workaholic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трудоголик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A7D40E7-15E2-40CD-A9AC-902912B8F7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894" y="3139234"/>
            <a:ext cx="1694835" cy="16948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F19EF1A-1888-4511-A98E-F1990819348C}"/>
              </a:ext>
            </a:extLst>
          </p:cNvPr>
          <p:cNvSpPr txBox="1"/>
          <p:nvPr/>
        </p:nvSpPr>
        <p:spPr>
          <a:xfrm>
            <a:off x="6299280" y="4472091"/>
            <a:ext cx="3575627" cy="1713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Фонологический способ</a:t>
            </a:r>
            <a:endParaRPr lang="en-US" sz="24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buzz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звонок по телефону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en-US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coo-coo</a:t>
            </a:r>
            <a:r>
              <a:rPr lang="ru-RU" sz="2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сумасшедший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3269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7A224-7F68-4AF2-BDE1-0D7FAE7A1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0735" y="106018"/>
            <a:ext cx="9710530" cy="85580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Социологические исследования</a:t>
            </a: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39203160-E86C-4C71-A10D-838E8746F6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8521375"/>
              </p:ext>
            </p:extLst>
          </p:nvPr>
        </p:nvGraphicFramePr>
        <p:xfrm>
          <a:off x="397564" y="1102003"/>
          <a:ext cx="5353879" cy="4782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E5BA656E-6940-4B67-BC48-ACA7B51BBF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9791797"/>
              </p:ext>
            </p:extLst>
          </p:nvPr>
        </p:nvGraphicFramePr>
        <p:xfrm>
          <a:off x="5632174" y="1102003"/>
          <a:ext cx="6003235" cy="5366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32800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AD720C3D-179E-49C4-86F4-8726C0EE58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04713818"/>
              </p:ext>
            </p:extLst>
          </p:nvPr>
        </p:nvGraphicFramePr>
        <p:xfrm>
          <a:off x="-132520" y="123319"/>
          <a:ext cx="6480313" cy="6264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C5A61001-4D46-4148-AA1E-432E577C5B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6872821"/>
              </p:ext>
            </p:extLst>
          </p:nvPr>
        </p:nvGraphicFramePr>
        <p:xfrm>
          <a:off x="5367131" y="242587"/>
          <a:ext cx="616226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96944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516086-7D99-46D6-A4C0-D3F720CAD585}"/>
              </a:ext>
            </a:extLst>
          </p:cNvPr>
          <p:cNvSpPr txBox="1"/>
          <p:nvPr/>
        </p:nvSpPr>
        <p:spPr>
          <a:xfrm>
            <a:off x="516835" y="292899"/>
            <a:ext cx="10575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социологических исследований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71A80F-09D7-49E6-B98F-1F0BB95E2BCC}"/>
              </a:ext>
            </a:extLst>
          </p:cNvPr>
          <p:cNvSpPr txBox="1"/>
          <p:nvPr/>
        </p:nvSpPr>
        <p:spPr>
          <a:xfrm>
            <a:off x="516835" y="1220501"/>
            <a:ext cx="57381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Результаты анкетирования школьников показали</a:t>
            </a:r>
            <a:r>
              <a:rPr lang="en-US" sz="2400" dirty="0"/>
              <a:t>,</a:t>
            </a:r>
            <a:r>
              <a:rPr lang="ru-RU" sz="2400" dirty="0"/>
              <a:t> что большая часть школьников часто употребляет сленг в своей речи</a:t>
            </a:r>
            <a:r>
              <a:rPr lang="en-US" sz="2400" dirty="0"/>
              <a:t>.</a:t>
            </a:r>
            <a:r>
              <a:rPr lang="ru-RU" sz="2400" dirty="0"/>
              <a:t> В основном школьники употребляют сленговые выражения</a:t>
            </a:r>
            <a:r>
              <a:rPr lang="en-US" sz="2400" dirty="0"/>
              <a:t>,</a:t>
            </a:r>
            <a:r>
              <a:rPr lang="ru-RU" sz="2400" dirty="0"/>
              <a:t> потому что они вошли в привычку</a:t>
            </a:r>
            <a:r>
              <a:rPr lang="en-US" sz="2400" dirty="0"/>
              <a:t>.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Преимущественными источниками появления английских слов в речи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стали интернет и друзья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Проведенные исследования позволяют сделать вывод о том, что англоязычный сленг достаточно широко и прочно закрепляется в речи школьников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4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BA8B9B-F48D-4F00-A17B-6F3EC39BC6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7" r="22835"/>
          <a:stretch/>
        </p:blipFill>
        <p:spPr>
          <a:xfrm>
            <a:off x="7103167" y="1180238"/>
            <a:ext cx="4757530" cy="449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058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2EEDAD6-87A0-484A-91FD-D44C678FB0C3}"/>
              </a:ext>
            </a:extLst>
          </p:cNvPr>
          <p:cNvSpPr txBox="1"/>
          <p:nvPr/>
        </p:nvSpPr>
        <p:spPr>
          <a:xfrm>
            <a:off x="3591338" y="209897"/>
            <a:ext cx="5459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исследование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A5034C-11C8-4AA5-A14F-5DECA1BABF21}"/>
              </a:ext>
            </a:extLst>
          </p:cNvPr>
          <p:cNvSpPr txBox="1"/>
          <p:nvPr/>
        </p:nvSpPr>
        <p:spPr>
          <a:xfrm>
            <a:off x="1709530" y="824992"/>
            <a:ext cx="10628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Употребление сленговых выражений в английских песнях</a:t>
            </a:r>
            <a:endParaRPr lang="ru-RU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D50DAD-688E-4648-B7D3-5E57DCB9232A}"/>
              </a:ext>
            </a:extLst>
          </p:cNvPr>
          <p:cNvSpPr txBox="1"/>
          <p:nvPr/>
        </p:nvSpPr>
        <p:spPr>
          <a:xfrm>
            <a:off x="2835965" y="1408851"/>
            <a:ext cx="6970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Queen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will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rock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you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sz="2400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FABF3BCD-5A10-4E1F-ACE9-65A67450D4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783338"/>
              </p:ext>
            </p:extLst>
          </p:nvPr>
        </p:nvGraphicFramePr>
        <p:xfrm>
          <a:off x="1941443" y="2067339"/>
          <a:ext cx="8759688" cy="4390178"/>
        </p:xfrm>
        <a:graphic>
          <a:graphicData uri="http://schemas.openxmlformats.org/drawingml/2006/table">
            <a:tbl>
              <a:tblPr firstRow="1" lastRow="1">
                <a:tableStyleId>{2D5ABB26-0587-4C30-8999-92F81FD0307C}</a:tableStyleId>
              </a:tblPr>
              <a:tblGrid>
                <a:gridCol w="4379844">
                  <a:extLst>
                    <a:ext uri="{9D8B030D-6E8A-4147-A177-3AD203B41FA5}">
                      <a16:colId xmlns:a16="http://schemas.microsoft.com/office/drawing/2014/main" val="1534937991"/>
                    </a:ext>
                  </a:extLst>
                </a:gridCol>
                <a:gridCol w="4379844">
                  <a:extLst>
                    <a:ext uri="{9D8B030D-6E8A-4147-A177-3AD203B41FA5}">
                      <a16:colId xmlns:a16="http://schemas.microsoft.com/office/drawing/2014/main" val="3894536893"/>
                    </a:ext>
                  </a:extLst>
                </a:gridCol>
              </a:tblGrid>
              <a:tr h="67646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Сленговое выражение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0889829"/>
                  </a:ext>
                </a:extLst>
              </a:tr>
              <a:tr h="972410">
                <a:tc>
                  <a:txBody>
                    <a:bodyPr/>
                    <a:lstStyle/>
                    <a:p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Playin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'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street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gonna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day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играешь на улице хотя однажды станешь влиятельным человеком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8623944"/>
                  </a:ext>
                </a:extLst>
              </a:tr>
              <a:tr h="687348">
                <a:tc>
                  <a:txBody>
                    <a:bodyPr/>
                    <a:lstStyle/>
                    <a:p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Gonna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take on the world some day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сразишься со всем миром когда-нибудь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1663055"/>
                  </a:ext>
                </a:extLst>
              </a:tr>
              <a:tr h="687348">
                <a:tc>
                  <a:txBody>
                    <a:bodyPr/>
                    <a:lstStyle/>
                    <a:p>
                      <a:r>
                        <a:rPr lang="en-US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Gonna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make you some peace some day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обретешь покой однажды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6736437"/>
                  </a:ext>
                </a:extLst>
              </a:tr>
              <a:tr h="676460">
                <a:tc>
                  <a:txBody>
                    <a:bodyPr/>
                    <a:lstStyle/>
                    <a:p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rock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you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мы тебя раскачаем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7927745"/>
                  </a:ext>
                </a:extLst>
              </a:tr>
              <a:tr h="676460">
                <a:tc>
                  <a:txBody>
                    <a:bodyPr/>
                    <a:lstStyle/>
                    <a:p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Buddy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you're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young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hard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man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дружище, ты молод и крут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7245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7558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A968CA4-4235-4753-9A0F-B5C5D6DFF9DA}"/>
              </a:ext>
            </a:extLst>
          </p:cNvPr>
          <p:cNvSpPr txBox="1"/>
          <p:nvPr/>
        </p:nvSpPr>
        <p:spPr>
          <a:xfrm>
            <a:off x="5102088" y="278294"/>
            <a:ext cx="2451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41757A-7682-4DD1-B065-78A3D25DC875}"/>
              </a:ext>
            </a:extLst>
          </p:cNvPr>
          <p:cNvSpPr txBox="1"/>
          <p:nvPr/>
        </p:nvSpPr>
        <p:spPr>
          <a:xfrm>
            <a:off x="477077" y="1007165"/>
            <a:ext cx="11251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ходе проведенной мною работы я выяснила, что сленг играет очень важную роль в жизни молодежи, ее жизнь сегодня уже немыслима без сленга, который не только помогает молодым людям общаться между собой, но и облегчает процесс усвоения новой иностранной лексики, расширяя словарный запас. Употребление и использование сленга и сленговых выражений в речи очень увлекательно и полезно. </a:t>
            </a:r>
          </a:p>
          <a:p>
            <a:pPr algn="just"/>
            <a:r>
              <a:rPr lang="ru-RU" sz="2400" dirty="0"/>
              <a:t>Я считаю, что я выполнила цель работы и доказала ее 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880856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</TotalTime>
  <Words>979</Words>
  <Application>Microsoft Office PowerPoint</Application>
  <PresentationFormat>Широкоэкранный</PresentationFormat>
  <Paragraphs>107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Социологические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kate</dc:creator>
  <cp:lastModifiedBy>kate</cp:lastModifiedBy>
  <cp:revision>29</cp:revision>
  <dcterms:created xsi:type="dcterms:W3CDTF">2021-04-14T19:03:45Z</dcterms:created>
  <dcterms:modified xsi:type="dcterms:W3CDTF">2021-04-17T09:45:31Z</dcterms:modified>
</cp:coreProperties>
</file>