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78" r:id="rId7"/>
    <p:sldId id="263" r:id="rId8"/>
    <p:sldId id="266" r:id="rId9"/>
    <p:sldId id="279" r:id="rId10"/>
    <p:sldId id="267" r:id="rId11"/>
    <p:sldId id="272" r:id="rId12"/>
    <p:sldId id="276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4" y="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Title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9775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973" y="1964267"/>
            <a:ext cx="5714228" cy="2421464"/>
          </a:xfrm>
        </p:spPr>
        <p:txBody>
          <a:bodyPr anchor="b">
            <a:normAutofit/>
          </a:bodyPr>
          <a:lstStyle>
            <a:lvl1pPr algn="r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973" y="4385733"/>
            <a:ext cx="5714228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52311" y="5870576"/>
            <a:ext cx="1212173" cy="3778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973" y="5870576"/>
            <a:ext cx="3932137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40685" y="5870576"/>
            <a:ext cx="417516" cy="3778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488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4732865"/>
            <a:ext cx="7772400" cy="566738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4401" y="932112"/>
            <a:ext cx="6858000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5299603"/>
            <a:ext cx="77724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0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609602"/>
            <a:ext cx="7772399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4343400"/>
            <a:ext cx="7772399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552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988671" y="3352800"/>
            <a:ext cx="6876133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2266" y="4343400"/>
            <a:ext cx="77724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795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91648"/>
            <a:ext cx="7772401" cy="1468800"/>
          </a:xfrm>
        </p:spPr>
        <p:txBody>
          <a:bodyPr anchor="b">
            <a:normAutofit/>
          </a:bodyPr>
          <a:lstStyle>
            <a:lvl1pPr algn="l">
              <a:defRPr sz="2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60448"/>
            <a:ext cx="7772402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606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21796" y="71811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735800" y="275167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9115" y="609602"/>
            <a:ext cx="7091297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3886200"/>
            <a:ext cx="7772401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775200"/>
            <a:ext cx="7772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2224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440" y="609602"/>
            <a:ext cx="7772401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4440" y="3505200"/>
            <a:ext cx="777240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39" y="4343400"/>
            <a:ext cx="7772401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387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732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2978" y="609600"/>
            <a:ext cx="1676621" cy="5181601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990184" cy="5181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14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179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3308581"/>
            <a:ext cx="77724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4777381"/>
            <a:ext cx="777240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304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2142068"/>
            <a:ext cx="3813048" cy="364913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6553" y="2142068"/>
            <a:ext cx="3813048" cy="364913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4955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3480" y="2218267"/>
            <a:ext cx="354060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1120" y="2218267"/>
            <a:ext cx="35184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552" y="2870201"/>
            <a:ext cx="3813048" cy="292099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053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09601"/>
            <a:ext cx="7772400" cy="1456267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362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999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718" y="1557868"/>
            <a:ext cx="2862910" cy="1439332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6144" y="609601"/>
            <a:ext cx="4627975" cy="5181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718" y="2997200"/>
            <a:ext cx="2862910" cy="184573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171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S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6" y="0"/>
            <a:ext cx="91186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128" y="1735672"/>
            <a:ext cx="4097204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29200" y="914400"/>
            <a:ext cx="320040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128" y="3107272"/>
            <a:ext cx="4097204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1585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601"/>
            <a:ext cx="7772400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42068"/>
            <a:ext cx="7772400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23712" y="5870576"/>
            <a:ext cx="121217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5870576"/>
            <a:ext cx="599031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12085" y="5870576"/>
            <a:ext cx="417516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328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FF00"/>
                </a:solidFill>
              </a:rPr>
              <a:t>К чему приводит Шалость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bomb.wav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Злонамеренный поступок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1.Драки</a:t>
            </a:r>
          </a:p>
          <a:p>
            <a:pPr>
              <a:buNone/>
            </a:pPr>
            <a:r>
              <a:rPr lang="ru-RU" dirty="0"/>
              <a:t>2.Воровство</a:t>
            </a:r>
          </a:p>
          <a:p>
            <a:pPr>
              <a:buNone/>
            </a:pPr>
            <a:r>
              <a:rPr lang="ru-RU" dirty="0"/>
              <a:t>3.Сорвать цветы с клумбы</a:t>
            </a:r>
          </a:p>
          <a:p>
            <a:pPr>
              <a:buNone/>
            </a:pPr>
            <a:r>
              <a:rPr lang="ru-RU" dirty="0"/>
              <a:t>4.Разбить окно</a:t>
            </a:r>
          </a:p>
          <a:p>
            <a:pPr>
              <a:buNone/>
            </a:pPr>
            <a:r>
              <a:rPr lang="ru-RU" dirty="0"/>
              <a:t>5.Ломать парты и стулья</a:t>
            </a:r>
          </a:p>
          <a:p>
            <a:pPr>
              <a:buNone/>
            </a:pPr>
            <a:r>
              <a:rPr lang="ru-RU" dirty="0"/>
              <a:t>6.Жестоко обращаться с животными</a:t>
            </a:r>
          </a:p>
          <a:p>
            <a:pPr>
              <a:buNone/>
            </a:pPr>
            <a:r>
              <a:rPr lang="ru-RU" dirty="0"/>
              <a:t>7.Отбирать деньги у младших и т.д.</a:t>
            </a:r>
          </a:p>
          <a:p>
            <a:pPr>
              <a:buNone/>
            </a:pPr>
            <a:r>
              <a:rPr lang="ru-RU" dirty="0"/>
              <a:t>8.Сквернословие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bomb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Чувства обиженного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Обида</a:t>
            </a:r>
            <a:endParaRPr lang="ru-RU" sz="2800" b="1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Слёзы</a:t>
            </a: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Унижение</a:t>
            </a: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Чувство беспомощности</a:t>
            </a: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Гнев </a:t>
            </a: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Раздражение</a:t>
            </a:r>
          </a:p>
          <a:p>
            <a:pPr>
              <a:buNone/>
            </a:pPr>
            <a:r>
              <a:rPr lang="ru-RU" sz="2800" b="1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Агрессия</a:t>
            </a:r>
          </a:p>
        </p:txBody>
      </p:sp>
    </p:spTree>
  </p:cSld>
  <p:clrMapOvr>
    <a:masterClrMapping/>
  </p:clrMapOvr>
  <p:transition spd="slow">
    <p:wipe dir="d"/>
    <p:sndAc>
      <p:stSnd>
        <p:snd r:embed="rId2" name="whoosh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ЭТО ВАЖНО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Шалость может легко перейти границу злонамеренного проступка.  Правила ,не позволяющие  вам  это сделать.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1.Думай- потом делай!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2.Не позволяй на себя «давить»!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3.Учись управлять своими эмоциями!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4.Представь ,как  твой поступок подействует на другого.</a:t>
            </a:r>
          </a:p>
          <a:p>
            <a:pPr algn="ctr">
              <a:buNone/>
            </a:pPr>
            <a:r>
              <a:rPr lang="ru-RU" sz="2000" b="1" dirty="0">
                <a:solidFill>
                  <a:srgbClr val="FF0000"/>
                </a:solidFill>
              </a:rPr>
              <a:t>5.Делай то ,за что не будешь испытывать чувство ВИНЫ!!!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5390608_motivator-17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7920880" cy="666936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0" dirty="0">
                <a:solidFill>
                  <a:srgbClr val="FF0000"/>
                </a:solidFill>
              </a:rPr>
              <a:t>Человек   должен научиться  поступать нравственно  без   всяких проверок и контроля.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FF0000"/>
                </a:solidFill>
              </a:rPr>
              <a:t>Он должен  чувствовать нужные вещи;</a:t>
            </a:r>
          </a:p>
          <a:p>
            <a:pPr>
              <a:buNone/>
            </a:pPr>
            <a:r>
              <a:rPr lang="ru-RU" sz="2800" dirty="0">
                <a:solidFill>
                  <a:srgbClr val="FF0000"/>
                </a:solidFill>
              </a:rPr>
              <a:t>МОЖНО,НЕЛЬЗЯ,НАДО.</a:t>
            </a:r>
          </a:p>
          <a:p>
            <a:pPr algn="r">
              <a:buNone/>
            </a:pPr>
            <a:r>
              <a:rPr lang="ru-RU" sz="2800" dirty="0">
                <a:solidFill>
                  <a:srgbClr val="FF0000"/>
                </a:solidFill>
              </a:rPr>
              <a:t>А.С.Макаренко.</a:t>
            </a:r>
          </a:p>
        </p:txBody>
      </p:sp>
    </p:spTree>
  </p:cSld>
  <p:clrMapOvr>
    <a:masterClrMapping/>
  </p:clrMapOvr>
  <p:transition spd="slow">
    <p:dissolve/>
    <p:sndAc>
      <p:stSnd>
        <p:snd r:embed="rId2" name="hammer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183880" cy="3017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Это  мы !</a:t>
            </a:r>
          </a:p>
        </p:txBody>
      </p:sp>
      <p:pic>
        <p:nvPicPr>
          <p:cNvPr id="6" name="Содержимое 5" descr="490xx300_learn_child_eat (2)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620688"/>
            <a:ext cx="7344815" cy="4392488"/>
          </a:xfrm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шалость?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Шалость-это действие ,цель которого</a:t>
            </a:r>
          </a:p>
          <a:p>
            <a:pPr>
              <a:buNone/>
            </a:pPr>
            <a:r>
              <a:rPr lang="ru-RU" sz="2400" b="1" dirty="0"/>
              <a:t>пошутить над человеком  или разыграть его.</a:t>
            </a:r>
          </a:p>
        </p:txBody>
      </p:sp>
    </p:spTree>
  </p:cSld>
  <p:clrMapOvr>
    <a:masterClrMapping/>
  </p:clrMapOvr>
  <p:transition spd="slow">
    <p:sndAc>
      <p:stSnd>
        <p:snd r:embed="rId2" name="explode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Что такое злонамеренный  проступок?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467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/>
              <a:t>Причинение  умышленного  вреда людям   или окружающей среде.</a:t>
            </a:r>
          </a:p>
        </p:txBody>
      </p:sp>
    </p:spTree>
  </p:cSld>
  <p:clrMapOvr>
    <a:masterClrMapping/>
  </p:clrMapOvr>
  <p:transition spd="slow">
    <p:sndAc>
      <p:stSnd>
        <p:snd r:embed="rId2" name="bomb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/>
              <a:t>Почему возникают проступки?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/>
              <a:t>1.Повод выделиться</a:t>
            </a:r>
          </a:p>
          <a:p>
            <a:pPr>
              <a:buNone/>
            </a:pPr>
            <a:r>
              <a:rPr lang="ru-RU" b="1" dirty="0"/>
              <a:t>2.Гнев или раздражение</a:t>
            </a:r>
          </a:p>
          <a:p>
            <a:pPr>
              <a:buNone/>
            </a:pPr>
            <a:r>
              <a:rPr lang="ru-RU" b="1" dirty="0"/>
              <a:t>3.Прикрыть свои неудачи</a:t>
            </a:r>
          </a:p>
          <a:p>
            <a:pPr>
              <a:buNone/>
            </a:pPr>
            <a:r>
              <a:rPr lang="ru-RU" b="1" dirty="0"/>
              <a:t>4.Скука</a:t>
            </a:r>
          </a:p>
          <a:p>
            <a:pPr>
              <a:buNone/>
            </a:pPr>
            <a:r>
              <a:rPr lang="ru-RU" b="1" dirty="0"/>
              <a:t>5.Зависть</a:t>
            </a:r>
          </a:p>
          <a:p>
            <a:pPr>
              <a:buNone/>
            </a:pPr>
            <a:r>
              <a:rPr lang="ru-RU" b="1" dirty="0"/>
              <a:t>6.Низкая самооценка</a:t>
            </a:r>
          </a:p>
          <a:p>
            <a:pPr>
              <a:buNone/>
            </a:pPr>
            <a:r>
              <a:rPr lang="ru-RU" b="1" dirty="0"/>
              <a:t>7.Давление старших</a:t>
            </a:r>
          </a:p>
          <a:p>
            <a:pPr>
              <a:buNone/>
            </a:pPr>
            <a:r>
              <a:rPr lang="ru-RU" b="1" dirty="0"/>
              <a:t>8.Плохая компания</a:t>
            </a:r>
          </a:p>
          <a:p>
            <a:pPr>
              <a:buNone/>
            </a:pPr>
            <a:r>
              <a:rPr lang="ru-RU" b="1" dirty="0"/>
              <a:t>9.Моральная неустойчивость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oung-people-drinking-beer-in-gree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57200" y="548680"/>
            <a:ext cx="7239000" cy="5616338"/>
          </a:xfrm>
        </p:spPr>
      </p:pic>
    </p:spTree>
  </p:cSld>
  <p:clrMapOvr>
    <a:masterClrMapping/>
  </p:clrMapOvr>
  <p:transition spd="slow">
    <p:sndAc>
      <p:stSnd>
        <p:snd r:embed="rId2" name="whoosh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Примеры     шалости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1.Спрятать ручку соседа</a:t>
            </a:r>
          </a:p>
          <a:p>
            <a:pPr>
              <a:buNone/>
            </a:pPr>
            <a:r>
              <a:rPr lang="ru-RU" dirty="0"/>
              <a:t>2.Отключить телефон и сказать ,что  не работает</a:t>
            </a:r>
          </a:p>
          <a:p>
            <a:pPr>
              <a:buNone/>
            </a:pPr>
            <a:r>
              <a:rPr lang="ru-RU" dirty="0"/>
              <a:t>3.Напугать ,выскочив из-за угла.</a:t>
            </a:r>
          </a:p>
          <a:p>
            <a:pPr>
              <a:buNone/>
            </a:pPr>
            <a:r>
              <a:rPr lang="ru-RU" dirty="0"/>
              <a:t>4.Спрятать портфель друга  и т.д…</a:t>
            </a:r>
          </a:p>
        </p:txBody>
      </p:sp>
    </p:spTree>
  </p:cSld>
  <p:clrMapOvr>
    <a:masterClrMapping/>
  </p:clrMapOvr>
  <p:transition spd="slow">
    <p:sndAc>
      <p:stSnd>
        <p:snd r:embed="rId2" name="whoo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ДЕТСКИЕ ШАЛОСТИ</a:t>
            </a:r>
          </a:p>
        </p:txBody>
      </p:sp>
      <p:pic>
        <p:nvPicPr>
          <p:cNvPr id="4" name="Содержимое 3" descr="230988_7092-800x6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95164" y="2141538"/>
            <a:ext cx="2737246" cy="3649662"/>
          </a:xfrm>
        </p:spPr>
      </p:pic>
      <p:pic>
        <p:nvPicPr>
          <p:cNvPr id="6" name="Содержимое 5" descr="deti-08032015-00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178300" y="1556792"/>
            <a:ext cx="3521075" cy="46085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ная">
  <a:themeElements>
    <a:clrScheme name="Небесная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Небесная</Template>
  <TotalTime>66</TotalTime>
  <Words>263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Небесная</vt:lpstr>
      <vt:lpstr>К чему приводит Шалость </vt:lpstr>
      <vt:lpstr>Человек   должен научиться  поступать нравственно  без   всяких проверок и контроля. </vt:lpstr>
      <vt:lpstr>Это  мы !</vt:lpstr>
      <vt:lpstr>Что такое шалость?</vt:lpstr>
      <vt:lpstr>Что такое злонамеренный  проступок?</vt:lpstr>
      <vt:lpstr>Почему возникают проступки? </vt:lpstr>
      <vt:lpstr>Презентация PowerPoint</vt:lpstr>
      <vt:lpstr>Примеры     шалости</vt:lpstr>
      <vt:lpstr>ДЕТСКИЕ ШАЛОСТИ</vt:lpstr>
      <vt:lpstr>Злонамеренный поступок</vt:lpstr>
      <vt:lpstr>Чувства обиженного </vt:lpstr>
      <vt:lpstr>ЭТО ВАЖНО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Шалость или проступок</dc:title>
  <dc:creator>Asus</dc:creator>
  <cp:lastModifiedBy>Nina Kinder</cp:lastModifiedBy>
  <cp:revision>15</cp:revision>
  <dcterms:created xsi:type="dcterms:W3CDTF">2015-10-07T18:03:51Z</dcterms:created>
  <dcterms:modified xsi:type="dcterms:W3CDTF">2022-03-31T10:06:39Z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562385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