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0" r:id="rId3"/>
    <p:sldId id="256" r:id="rId4"/>
    <p:sldId id="257" r:id="rId5"/>
    <p:sldId id="258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73" autoAdjust="0"/>
  </p:normalViewPr>
  <p:slideViewPr>
    <p:cSldViewPr>
      <p:cViewPr>
        <p:scale>
          <a:sx n="80" d="100"/>
          <a:sy n="80" d="100"/>
        </p:scale>
        <p:origin x="-58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90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0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>
          <a:xfrm>
            <a:off x="-36513" y="-27384"/>
            <a:ext cx="9188147" cy="6885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332656"/>
            <a:ext cx="7772400" cy="43204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>МБДОУ №12 «СКАЗКА»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6237312"/>
            <a:ext cx="7523113" cy="620688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Воспитатель: </a:t>
            </a:r>
            <a:r>
              <a:rPr lang="ru-RU" b="1" i="1" dirty="0" err="1" smtClean="0">
                <a:solidFill>
                  <a:schemeClr val="bg1"/>
                </a:solidFill>
              </a:rPr>
              <a:t>Друзякина</a:t>
            </a:r>
            <a:r>
              <a:rPr lang="ru-RU" b="1" i="1" dirty="0" smtClean="0">
                <a:solidFill>
                  <a:schemeClr val="bg1"/>
                </a:solidFill>
              </a:rPr>
              <a:t>  Н.А.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rgbClr val="7030A0"/>
                </a:solidFill>
              </a:rPr>
              <a:t>Данная игра предназначена для детей старшего возраста, направленная на закрепление математических знаний и подготовки детей к школе.</a:t>
            </a:r>
          </a:p>
          <a:p>
            <a:endParaRPr lang="ru-RU" sz="1600" b="1" i="1" dirty="0" smtClean="0">
              <a:solidFill>
                <a:srgbClr val="7030A0"/>
              </a:solidFill>
            </a:endParaRPr>
          </a:p>
          <a:p>
            <a:endParaRPr lang="ru-RU" sz="1600" b="1" i="1" dirty="0" smtClean="0">
              <a:solidFill>
                <a:srgbClr val="7030A0"/>
              </a:solidFill>
            </a:endParaRPr>
          </a:p>
          <a:p>
            <a:endParaRPr lang="ru-RU" sz="1600" b="1" i="1" dirty="0" smtClean="0">
              <a:solidFill>
                <a:srgbClr val="7030A0"/>
              </a:solidFill>
            </a:endParaRPr>
          </a:p>
          <a:p>
            <a:endParaRPr lang="ru-RU" sz="1600" b="1" i="1" dirty="0" smtClean="0">
              <a:solidFill>
                <a:srgbClr val="7030A0"/>
              </a:solidFill>
            </a:endParaRPr>
          </a:p>
          <a:p>
            <a:endParaRPr lang="ru-RU" sz="1600" b="1" i="1" dirty="0" smtClean="0">
              <a:solidFill>
                <a:srgbClr val="7030A0"/>
              </a:solidFill>
            </a:endParaRPr>
          </a:p>
          <a:p>
            <a:endParaRPr lang="ru-RU" sz="1600" b="1" i="1" dirty="0" smtClean="0">
              <a:solidFill>
                <a:srgbClr val="7030A0"/>
              </a:solidFill>
            </a:endParaRPr>
          </a:p>
          <a:p>
            <a:endParaRPr lang="ru-RU" sz="1600" b="1" i="1" dirty="0" smtClean="0">
              <a:solidFill>
                <a:srgbClr val="7030A0"/>
              </a:solidFill>
            </a:endParaRPr>
          </a:p>
          <a:p>
            <a:endParaRPr lang="ru-RU" sz="1600" b="1" i="1" dirty="0" smtClean="0">
              <a:solidFill>
                <a:srgbClr val="7030A0"/>
              </a:solidFill>
            </a:endParaRPr>
          </a:p>
          <a:p>
            <a:endParaRPr lang="ru-RU" sz="1600" b="1" i="1" dirty="0" smtClean="0">
              <a:solidFill>
                <a:srgbClr val="7030A0"/>
              </a:solidFill>
            </a:endParaRPr>
          </a:p>
          <a:p>
            <a:endParaRPr lang="ru-RU" sz="1600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sz="1600" b="1" i="1" dirty="0" smtClean="0">
              <a:solidFill>
                <a:srgbClr val="7030A0"/>
              </a:solidFill>
            </a:endParaRPr>
          </a:p>
          <a:p>
            <a:r>
              <a:rPr lang="ru-RU" sz="1600" b="1" i="1" u="sng" dirty="0" smtClean="0">
                <a:solidFill>
                  <a:srgbClr val="7030A0"/>
                </a:solidFill>
              </a:rPr>
              <a:t>Закрепить понятия</a:t>
            </a:r>
            <a:r>
              <a:rPr lang="ru-RU" sz="1600" b="1" i="1" dirty="0" smtClean="0">
                <a:solidFill>
                  <a:srgbClr val="7030A0"/>
                </a:solidFill>
              </a:rPr>
              <a:t>: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- равенство, больше, меньше;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- учить правильно, использовать знаки &lt;; &gt; =;</a:t>
            </a:r>
          </a:p>
          <a:p>
            <a:r>
              <a:rPr lang="ru-RU" sz="1600" b="1" i="1" dirty="0" smtClean="0">
                <a:solidFill>
                  <a:srgbClr val="7030A0"/>
                </a:solidFill>
              </a:rPr>
              <a:t>- совершенствовать умение сравнивать числа на наглядной основе и устно.</a:t>
            </a:r>
          </a:p>
          <a:p>
            <a:endParaRPr lang="ru-RU" dirty="0"/>
          </a:p>
        </p:txBody>
      </p:sp>
      <p:pic>
        <p:nvPicPr>
          <p:cNvPr id="4" name="Рисунок 3" descr="IMG-67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6147313">
            <a:off x="4428914" y="1610454"/>
            <a:ext cx="3615120" cy="2711340"/>
          </a:xfrm>
          <a:prstGeom prst="rect">
            <a:avLst/>
          </a:prstGeom>
          <a:ln>
            <a:solidFill>
              <a:srgbClr val="7030A0"/>
            </a:solidFill>
          </a:ln>
          <a:effectLst>
            <a:softEdge rad="112500"/>
          </a:effectLst>
        </p:spPr>
      </p:pic>
      <p:pic>
        <p:nvPicPr>
          <p:cNvPr id="6" name="Рисунок 5" descr="IMG-678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4826758">
            <a:off x="1392391" y="1168005"/>
            <a:ext cx="2864421" cy="2765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7"/>
            <a:ext cx="7990656" cy="720079"/>
          </a:xfrm>
        </p:spPr>
        <p:txBody>
          <a:bodyPr>
            <a:noAutofit/>
          </a:bodyPr>
          <a:lstStyle/>
          <a:p>
            <a:pPr algn="ctr"/>
            <a:r>
              <a:rPr lang="ru-RU" sz="1600" i="1" dirty="0" smtClean="0">
                <a:solidFill>
                  <a:srgbClr val="7030A0"/>
                </a:solidFill>
                <a:latin typeface="+mn-lt"/>
              </a:rPr>
              <a:t>Очень удобно проводить учебные занятия по математике с детьми, используя математические знаки и символы в виде карточек.</a:t>
            </a:r>
            <a:endParaRPr lang="ru-RU" sz="1600" i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4" name="Рисунок 3" descr="IMG-677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6787953">
            <a:off x="3310855" y="2158518"/>
            <a:ext cx="2592287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-677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5175067" y="1601797"/>
            <a:ext cx="4392488" cy="3294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G-675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-312543" y="1652296"/>
            <a:ext cx="4512501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detsad-1249473-157439114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10800000">
            <a:off x="3297482" y="4725144"/>
            <a:ext cx="2714678" cy="2016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-677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6464516">
            <a:off x="7288734" y="1475150"/>
            <a:ext cx="1588606" cy="1191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0160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solidFill>
                  <a:srgbClr val="7030A0"/>
                </a:solidFill>
              </a:rPr>
              <a:t>Данная игра способствует закреплению математических знаний, развивает интерес детей к изучению математики.</a:t>
            </a:r>
            <a:br>
              <a:rPr lang="ru-RU" sz="1800" i="1" dirty="0" smtClean="0">
                <a:solidFill>
                  <a:srgbClr val="7030A0"/>
                </a:solidFill>
              </a:rPr>
            </a:br>
            <a:r>
              <a:rPr lang="ru-RU" sz="1800" i="1" dirty="0" smtClean="0">
                <a:solidFill>
                  <a:srgbClr val="7030A0"/>
                </a:solidFill>
              </a:rPr>
              <a:t>Также к данной игре к изготовлению игры можно привлечь родителей (работа с родителями) попросить купить счётные палочки, веер с цифрами.</a:t>
            </a:r>
            <a:r>
              <a:rPr lang="ru-RU" sz="1600" i="1" dirty="0" smtClean="0"/>
              <a:t/>
            </a:r>
            <a:br>
              <a:rPr lang="ru-RU" sz="1600" i="1" dirty="0" smtClean="0"/>
            </a:br>
            <a:endParaRPr lang="ru-RU" sz="1600" i="1" dirty="0"/>
          </a:p>
        </p:txBody>
      </p:sp>
      <p:pic>
        <p:nvPicPr>
          <p:cNvPr id="5" name="Рисунок 4" descr="IMG-676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5680687" y="3484949"/>
            <a:ext cx="3803916" cy="2852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IMG-6764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 rot="5400000">
            <a:off x="-276539" y="2396885"/>
            <a:ext cx="3648405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642434873_6-papik-pro-p-stikeri-matematika-6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347864" y="2060848"/>
            <a:ext cx="2736304" cy="3870987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-676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339753" y="1844824"/>
            <a:ext cx="4896543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1600" i="1" dirty="0" smtClean="0">
                <a:solidFill>
                  <a:srgbClr val="7030A0"/>
                </a:solidFill>
              </a:rPr>
              <a:t>В этих картинках от ребенка требуется правильно расставить математические знаки, а также закончить примеры. Для этого необходимо сначала посчитать количество предметов с левой стороны в обоих квадратах и вписать количество предметов в одном квадрате, во втором квадрате и их сумму в пустые клетки для примера под квадратами. То же самое нужно проделать и с левой стороны. После сравнения обеих сторон - поставить между ними подходящий знак.</a:t>
            </a:r>
            <a:endParaRPr lang="ru-RU" sz="1600" i="1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IMG-677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4499567">
            <a:off x="651475" y="4455935"/>
            <a:ext cx="1847664" cy="1385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-677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6464516">
            <a:off x="7036633" y="4807062"/>
            <a:ext cx="1716760" cy="1287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642434875_8-papik-pro-p-stikeri-matematika-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851920" y="5085184"/>
            <a:ext cx="1772816" cy="1772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3797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i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4400" b="1" i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ЗА </a:t>
            </a:r>
          </a:p>
          <a:p>
            <a:pPr algn="ctr">
              <a:buNone/>
            </a:pPr>
            <a:r>
              <a:rPr lang="ru-RU" sz="4400" b="1" i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</a:rPr>
              <a:t>ВНИМАНИЕ</a:t>
            </a:r>
            <a:endParaRPr lang="ru-RU" sz="4400" b="1" i="1" dirty="0">
              <a:ln>
                <a:solidFill>
                  <a:schemeClr val="tx1"/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92</TotalTime>
  <Words>30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МБДОУ №12 «СКАЗКА»</vt:lpstr>
      <vt:lpstr>Слайд 2</vt:lpstr>
      <vt:lpstr>Очень удобно проводить учебные занятия по математике с детьми, используя математические знаки и символы в виде карточек.</vt:lpstr>
      <vt:lpstr>Данная игра способствует закреплению математических знаний, развивает интерес детей к изучению математики. Также к данной игре к изготовлению игры можно привлечь родителей (работа с родителями) попросить купить счётные палочки, веер с цифрами. </vt:lpstr>
      <vt:lpstr>В этих картинках от ребенка требуется правильно расставить математические знаки, а также закончить примеры. Для этого необходимо сначала посчитать количество предметов с левой стороны в обоих квадратах и вписать количество предметов в одном квадрате, во втором квадрате и их сумму в пустые клетки для примера под квадратами. То же самое нужно проделать и с левой стороны. После сравнения обеих сторон - поставить между ними подходящий знак.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12</cp:revision>
  <dcterms:created xsi:type="dcterms:W3CDTF">2022-03-30T15:31:58Z</dcterms:created>
  <dcterms:modified xsi:type="dcterms:W3CDTF">2022-03-31T13:18:31Z</dcterms:modified>
</cp:coreProperties>
</file>