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0" r:id="rId3"/>
    <p:sldId id="261" r:id="rId4"/>
    <p:sldId id="262" r:id="rId5"/>
    <p:sldId id="263" r:id="rId6"/>
    <p:sldId id="264" r:id="rId7"/>
    <p:sldId id="265" r:id="rId8"/>
    <p:sldId id="266" r:id="rId9"/>
    <p:sldId id="267" r:id="rId10"/>
    <p:sldId id="268" r:id="rId11"/>
    <p:sldId id="269" r:id="rId12"/>
    <p:sldId id="276" r:id="rId13"/>
    <p:sldId id="270" r:id="rId14"/>
    <p:sldId id="275" r:id="rId15"/>
    <p:sldId id="271" r:id="rId16"/>
    <p:sldId id="272" r:id="rId17"/>
    <p:sldId id="273" r:id="rId18"/>
    <p:sldId id="274"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301" r:id="rId4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4C71EC6-210F-42DE-9C53-41977AD35B3D}" type="datetimeFigureOut">
              <a:rPr lang="ru-RU" smtClean="0"/>
              <a:pPr/>
              <a:t>31.03.2022</a:t>
            </a:fld>
            <a:endParaRPr lang="ru-RU" dirty="0"/>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dirty="0"/>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19B0651-EE4F-4900-A07F-96A6BFA9D0F0}"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31.03.2022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B4C71EC6-210F-42DE-9C53-41977AD35B3D}" type="datetimeFigureOut">
              <a:rPr lang="ru-RU" smtClean="0"/>
              <a:pPr/>
              <a:t>31.03.2022</a:t>
            </a:fld>
            <a:endParaRPr lang="ru-RU" dirty="0"/>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dirty="0"/>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19B0651-EE4F-4900-A07F-96A6BFA9D0F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31.03.2022</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4C71EC6-210F-42DE-9C53-41977AD35B3D}" type="datetimeFigureOut">
              <a:rPr lang="ru-RU" smtClean="0"/>
              <a:pPr/>
              <a:t>31.03.2022</a:t>
            </a:fld>
            <a:endParaRPr lang="ru-RU" dirty="0"/>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dirty="0"/>
          </a:p>
        </p:txBody>
      </p:sp>
      <p:sp>
        <p:nvSpPr>
          <p:cNvPr id="6" name="Номер слайда 5"/>
          <p:cNvSpPr>
            <a:spLocks noGrp="1"/>
          </p:cNvSpPr>
          <p:nvPr>
            <p:ph type="sldNum" sz="quarter" idx="12"/>
          </p:nvPr>
        </p:nvSpPr>
        <p:spPr>
          <a:xfrm>
            <a:off x="6733952" y="6555112"/>
            <a:ext cx="588336" cy="228600"/>
          </a:xfrm>
        </p:spPr>
        <p:txBody>
          <a:bodyPr/>
          <a:lstStyle>
            <a:extLst/>
          </a:lstStyle>
          <a:p>
            <a:fld id="{B19B0651-EE4F-4900-A07F-96A6BFA9D0F0}"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31.03.2022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pPr/>
              <a:t>31.03.2022</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pPr/>
              <a:t>31.03.2022</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B4C71EC6-210F-42DE-9C53-41977AD35B3D}" type="datetimeFigureOut">
              <a:rPr lang="ru-RU" smtClean="0"/>
              <a:pPr/>
              <a:t>31.03.2022</a:t>
            </a:fld>
            <a:endParaRPr lang="ru-RU" dirty="0"/>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dirty="0"/>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31.03.2022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B4C71EC6-210F-42DE-9C53-41977AD35B3D}" type="datetimeFigureOut">
              <a:rPr lang="ru-RU" smtClean="0"/>
              <a:pPr/>
              <a:t>31.03.2022</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dirty="0"/>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4C71EC6-210F-42DE-9C53-41977AD35B3D}" type="datetimeFigureOut">
              <a:rPr lang="ru-RU" smtClean="0"/>
              <a:pPr/>
              <a:t>31.03.2022</a:t>
            </a:fld>
            <a:endParaRPr lang="ru-RU" dirty="0"/>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dirty="0"/>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19B0651-EE4F-4900-A07F-96A6BFA9D0F0}"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Desktop\1.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9293" y="-33863"/>
            <a:ext cx="9159608" cy="689186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419872" y="2060848"/>
            <a:ext cx="184731" cy="369332"/>
          </a:xfrm>
          <a:prstGeom prst="rect">
            <a:avLst/>
          </a:prstGeom>
          <a:noFill/>
        </p:spPr>
        <p:txBody>
          <a:bodyPr wrap="none" rtlCol="0">
            <a:spAutoFit/>
          </a:bodyPr>
          <a:lstStyle/>
          <a:p>
            <a:endParaRPr lang="ru-RU" dirty="0"/>
          </a:p>
        </p:txBody>
      </p:sp>
      <p:sp>
        <p:nvSpPr>
          <p:cNvPr id="3" name="Прямоугольник 2"/>
          <p:cNvSpPr/>
          <p:nvPr/>
        </p:nvSpPr>
        <p:spPr>
          <a:xfrm>
            <a:off x="163833" y="2060848"/>
            <a:ext cx="8640960" cy="2185214"/>
          </a:xfrm>
          <a:prstGeom prst="rect">
            <a:avLst/>
          </a:prstGeom>
          <a:noFill/>
        </p:spPr>
        <p:txBody>
          <a:bodyPr wrap="square" lIns="91440" tIns="45720" rIns="91440" bIns="45720">
            <a:spAutoFit/>
          </a:bodyPr>
          <a:lstStyle/>
          <a:p>
            <a:pPr algn="ctr"/>
            <a:r>
              <a:rPr lang="ru-RU" sz="2800" b="1" cap="all" spc="0"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Картотека</a:t>
            </a:r>
          </a:p>
          <a:p>
            <a:pPr algn="ctr"/>
            <a:r>
              <a:rPr lang="ru-RU"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«Нетрадиционные</a:t>
            </a:r>
          </a:p>
          <a:p>
            <a:pPr algn="ctr"/>
            <a:r>
              <a:rPr lang="ru-RU"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техники </a:t>
            </a:r>
          </a:p>
          <a:p>
            <a:pPr algn="ctr"/>
            <a:r>
              <a:rPr lang="ru-RU" sz="36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рисования»</a:t>
            </a:r>
            <a:r>
              <a:rPr lang="ru-RU" sz="3600" b="1" cap="all" spc="0"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 </a:t>
            </a:r>
            <a:endParaRPr lang="ru-RU" sz="3600" b="1" cap="all" spc="0"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2842201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65899" y="809470"/>
            <a:ext cx="6437601" cy="5324535"/>
          </a:xfrm>
          <a:prstGeom prst="rect">
            <a:avLst/>
          </a:prstGeom>
        </p:spPr>
        <p:txBody>
          <a:bodyPr wrap="square">
            <a:spAutoFit/>
          </a:bodyPr>
          <a:lstStyle/>
          <a:p>
            <a:pPr algn="ctr"/>
            <a:r>
              <a:rPr lang="ru-RU" sz="3200" b="1" dirty="0" smtClean="0">
                <a:solidFill>
                  <a:srgbClr val="7030A0"/>
                </a:solidFill>
                <a:latin typeface="Arial Black" panose="020B0A04020102020204" pitchFamily="34" charset="0"/>
                <a:cs typeface="Times New Roman" panose="02020603050405020304" pitchFamily="18" charset="0"/>
              </a:rPr>
              <a:t>Фотокопия </a:t>
            </a:r>
            <a:r>
              <a:rPr lang="ru-RU" sz="2400" b="1" dirty="0" smtClean="0">
                <a:solidFill>
                  <a:srgbClr val="7030A0"/>
                </a:solidFill>
                <a:latin typeface="Times New Roman" panose="02020603050405020304" pitchFamily="18" charset="0"/>
                <a:cs typeface="Times New Roman" panose="02020603050405020304" pitchFamily="18" charset="0"/>
              </a:rPr>
              <a:t>Свеча  </a:t>
            </a:r>
            <a:r>
              <a:rPr lang="ru-RU" sz="2400" b="1" dirty="0">
                <a:solidFill>
                  <a:srgbClr val="7030A0"/>
                </a:solidFill>
                <a:latin typeface="Times New Roman" panose="02020603050405020304" pitchFamily="18" charset="0"/>
                <a:cs typeface="Times New Roman" panose="02020603050405020304" pitchFamily="18" charset="0"/>
              </a:rPr>
              <a:t>+  </a:t>
            </a:r>
            <a:r>
              <a:rPr lang="ru-RU" sz="2400" b="1" dirty="0" smtClean="0">
                <a:solidFill>
                  <a:srgbClr val="7030A0"/>
                </a:solidFill>
                <a:latin typeface="Times New Roman" panose="02020603050405020304" pitchFamily="18" charset="0"/>
                <a:cs typeface="Times New Roman" panose="02020603050405020304" pitchFamily="18" charset="0"/>
              </a:rPr>
              <a:t>акварель</a:t>
            </a:r>
          </a:p>
          <a:p>
            <a:r>
              <a:rPr lang="ru-RU" sz="2400" b="1" i="1" dirty="0" smtClean="0">
                <a:solidFill>
                  <a:srgbClr val="FF0000"/>
                </a:solidFill>
                <a:latin typeface="Times New Roman" panose="02020603050405020304" pitchFamily="18" charset="0"/>
                <a:cs typeface="Times New Roman" panose="02020603050405020304" pitchFamily="18" charset="0"/>
              </a:rPr>
              <a:t>Возраст:</a:t>
            </a:r>
            <a:r>
              <a:rPr lang="ru-RU" sz="2400" b="1" dirty="0" smtClean="0">
                <a:solidFill>
                  <a:srgbClr val="7030A0"/>
                </a:solidFill>
                <a:latin typeface="Times New Roman" panose="02020603050405020304" pitchFamily="18" charset="0"/>
                <a:cs typeface="Times New Roman" panose="02020603050405020304" pitchFamily="18" charset="0"/>
              </a:rPr>
              <a:t> от четырех лет</a:t>
            </a:r>
            <a:endParaRPr lang="ru-RU" sz="2400" b="1" dirty="0">
              <a:solidFill>
                <a:srgbClr val="7030A0"/>
              </a:solidFill>
              <a:latin typeface="Times New Roman" panose="02020603050405020304" pitchFamily="18" charset="0"/>
              <a:cs typeface="Times New Roman" panose="02020603050405020304" pitchFamily="18" charset="0"/>
            </a:endParaRPr>
          </a:p>
          <a:p>
            <a:r>
              <a:rPr lang="ru-RU" sz="24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400" b="1" dirty="0">
                <a:solidFill>
                  <a:srgbClr val="7030A0"/>
                </a:solidFill>
                <a:latin typeface="Times New Roman" panose="02020603050405020304" pitchFamily="18" charset="0"/>
                <a:cs typeface="Times New Roman" panose="02020603050405020304" pitchFamily="18" charset="0"/>
              </a:rPr>
              <a:t>цвет, линия, пятно, фактура.</a:t>
            </a:r>
          </a:p>
          <a:p>
            <a:r>
              <a:rPr lang="ru-RU" sz="2400" b="1" i="1" dirty="0">
                <a:solidFill>
                  <a:srgbClr val="FF0000"/>
                </a:solidFill>
                <a:latin typeface="Times New Roman" panose="02020603050405020304" pitchFamily="18" charset="0"/>
                <a:cs typeface="Times New Roman" panose="02020603050405020304" pitchFamily="18" charset="0"/>
              </a:rPr>
              <a:t>Материалы: </a:t>
            </a:r>
            <a:r>
              <a:rPr lang="ru-RU" sz="2400" b="1" dirty="0">
                <a:solidFill>
                  <a:srgbClr val="7030A0"/>
                </a:solidFill>
                <a:latin typeface="Times New Roman" panose="02020603050405020304" pitchFamily="18" charset="0"/>
                <a:cs typeface="Times New Roman" panose="02020603050405020304" pitchFamily="18" charset="0"/>
              </a:rPr>
              <a:t>свеча, плотная бумага, акварель, кисти.</a:t>
            </a:r>
          </a:p>
          <a:p>
            <a:r>
              <a:rPr lang="ru-RU" sz="24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400" b="1" dirty="0">
                <a:solidFill>
                  <a:srgbClr val="7030A0"/>
                </a:solidFill>
                <a:latin typeface="Times New Roman" panose="02020603050405020304" pitchFamily="18" charset="0"/>
                <a:cs typeface="Times New Roman" panose="02020603050405020304" pitchFamily="18" charset="0"/>
              </a:rPr>
              <a:t>ребенок рисует свечой на бумаге. Затем закрашивает лист акварелью в один или несколько цветов. Рисунок свечой остается белым</a:t>
            </a:r>
            <a:r>
              <a:rPr lang="ru-RU" sz="2400" b="1" dirty="0" smtClean="0">
                <a:solidFill>
                  <a:srgbClr val="7030A0"/>
                </a:solidFill>
                <a:latin typeface="Times New Roman" panose="02020603050405020304" pitchFamily="18" charset="0"/>
                <a:cs typeface="Times New Roman" panose="02020603050405020304" pitchFamily="18" charset="0"/>
              </a:rPr>
              <a:t>. Для младшего возраста можно использовать рисунки сюрпризы с заранее нанесенным рисунком свечей.</a:t>
            </a:r>
            <a:endParaRPr lang="ru-RU" sz="2400" b="1" dirty="0">
              <a:solidFill>
                <a:srgbClr val="7030A0"/>
              </a:solidFill>
              <a:latin typeface="Times New Roman" panose="02020603050405020304" pitchFamily="18" charset="0"/>
              <a:cs typeface="Times New Roman" panose="02020603050405020304" pitchFamily="18" charset="0"/>
            </a:endParaRPr>
          </a:p>
          <a:p>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9211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1166843"/>
            <a:ext cx="6408712" cy="4524315"/>
          </a:xfrm>
          <a:prstGeom prst="rect">
            <a:avLst/>
          </a:prstGeom>
        </p:spPr>
        <p:txBody>
          <a:bodyPr wrap="square">
            <a:spAutoFit/>
          </a:bodyPr>
          <a:lstStyle/>
          <a:p>
            <a:pPr algn="ctr"/>
            <a:r>
              <a:rPr lang="ru-RU" sz="2800" dirty="0">
                <a:solidFill>
                  <a:srgbClr val="7030A0"/>
                </a:solidFill>
                <a:latin typeface="Arial Black" panose="020B0A04020102020204" pitchFamily="34" charset="0"/>
                <a:cs typeface="Times New Roman" panose="02020603050405020304" pitchFamily="18" charset="0"/>
              </a:rPr>
              <a:t>Монотипия  </a:t>
            </a:r>
            <a:r>
              <a:rPr lang="ru-RU" sz="2800" dirty="0" smtClean="0">
                <a:solidFill>
                  <a:srgbClr val="7030A0"/>
                </a:solidFill>
                <a:latin typeface="Arial Black" panose="020B0A04020102020204" pitchFamily="34" charset="0"/>
                <a:cs typeface="Times New Roman" panose="02020603050405020304" pitchFamily="18" charset="0"/>
              </a:rPr>
              <a:t>предметная</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dirty="0" smtClean="0">
                <a:solidFill>
                  <a:srgbClr val="7030A0"/>
                </a:solidFill>
                <a:latin typeface="Times New Roman" panose="02020603050405020304" pitchFamily="18" charset="0"/>
                <a:cs typeface="Times New Roman" panose="02020603050405020304" pitchFamily="18" charset="0"/>
              </a:rPr>
              <a:t> от четырех лет.</a:t>
            </a:r>
            <a:endParaRPr lang="ru-RU" sz="2000" b="1" dirty="0">
              <a:solidFill>
                <a:srgbClr val="7030A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 цвет, симметрия.</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плотная бумага любого цвета, кисти, гуашь или акварель.</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a:t>
            </a:r>
            <a:r>
              <a:rPr lang="ru-RU" sz="2000" b="1" dirty="0">
                <a:solidFill>
                  <a:srgbClr val="7030A0"/>
                </a:solidFill>
                <a:latin typeface="Times New Roman" panose="02020603050405020304" pitchFamily="18" charset="0"/>
                <a:cs typeface="Times New Roman" panose="02020603050405020304" pitchFamily="18" charset="0"/>
              </a:rPr>
              <a:t> ребенок складывает лист бумаги вдвое и на одной его половине рисует половину изображаемого предмета </a:t>
            </a:r>
            <a:r>
              <a:rPr lang="ru-RU" sz="2000" b="1" i="1" dirty="0">
                <a:solidFill>
                  <a:srgbClr val="7030A0"/>
                </a:solidFill>
                <a:latin typeface="Times New Roman" panose="02020603050405020304" pitchFamily="18" charset="0"/>
                <a:cs typeface="Times New Roman" panose="02020603050405020304" pitchFamily="18" charset="0"/>
              </a:rPr>
              <a:t>(предметы выбираются симметричные)</a:t>
            </a:r>
            <a:r>
              <a:rPr lang="ru-RU" sz="2000" b="1" dirty="0">
                <a:solidFill>
                  <a:srgbClr val="7030A0"/>
                </a:solidFill>
                <a:latin typeface="Times New Roman" panose="02020603050405020304" pitchFamily="18" charset="0"/>
                <a:cs typeface="Times New Roman" panose="02020603050405020304" pitchFamily="18" charset="0"/>
              </a:rPr>
              <a:t>. После рисования каждой части предмета, пока не высохла краска, лист снова складывается пополам для получения отпечатка. Затем изображение можно украсить, также складывая лист после рисования нескольких украшений.</a:t>
            </a:r>
          </a:p>
        </p:txBody>
      </p:sp>
    </p:spTree>
    <p:extLst>
      <p:ext uri="{BB962C8B-B14F-4D97-AF65-F5344CB8AC3E}">
        <p14:creationId xmlns:p14="http://schemas.microsoft.com/office/powerpoint/2010/main" val="32778024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5377" y="764704"/>
            <a:ext cx="7200800" cy="5693866"/>
          </a:xfrm>
          <a:prstGeom prst="rect">
            <a:avLst/>
          </a:prstGeom>
        </p:spPr>
        <p:txBody>
          <a:bodyPr wrap="square">
            <a:spAutoFit/>
          </a:bodyPr>
          <a:lstStyle/>
          <a:p>
            <a:pPr algn="ctr"/>
            <a:r>
              <a:rPr lang="ru-RU" sz="2400" b="1" dirty="0">
                <a:solidFill>
                  <a:srgbClr val="7030A0"/>
                </a:solidFill>
                <a:latin typeface="Arial Black" panose="020B0A04020102020204" pitchFamily="34" charset="0"/>
                <a:cs typeface="Times New Roman" panose="02020603050405020304" pitchFamily="18" charset="0"/>
              </a:rPr>
              <a:t>Монотипия  пейзажная</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 тон, вертикальная симметрия, изображение пространства в композиции.</a:t>
            </a:r>
          </a:p>
          <a:p>
            <a:r>
              <a:rPr lang="ru-RU" sz="2000" b="1" i="1" dirty="0">
                <a:solidFill>
                  <a:srgbClr val="FF0000"/>
                </a:solidFill>
                <a:latin typeface="Times New Roman" panose="02020603050405020304" pitchFamily="18" charset="0"/>
                <a:cs typeface="Times New Roman" panose="02020603050405020304" pitchFamily="18" charset="0"/>
              </a:rPr>
              <a:t>Материалы: </a:t>
            </a:r>
            <a:r>
              <a:rPr lang="ru-RU" sz="2000" b="1" dirty="0">
                <a:solidFill>
                  <a:srgbClr val="7030A0"/>
                </a:solidFill>
                <a:latin typeface="Times New Roman" panose="02020603050405020304" pitchFamily="18" charset="0"/>
                <a:cs typeface="Times New Roman" panose="02020603050405020304" pitchFamily="18" charset="0"/>
              </a:rPr>
              <a:t>бумага, кисти, гуашь либо акварель, влажная губка, кафельная плитка.</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складывает лист пополам. На одной половине листа рисуется пейзаж, на другой получается его отражение в озере, реке (</a:t>
            </a:r>
            <a:r>
              <a:rPr lang="ru-RU" sz="2000" b="1" i="1" dirty="0">
                <a:solidFill>
                  <a:srgbClr val="7030A0"/>
                </a:solidFill>
                <a:latin typeface="Times New Roman" panose="02020603050405020304" pitchFamily="18" charset="0"/>
                <a:cs typeface="Times New Roman" panose="02020603050405020304" pitchFamily="18" charset="0"/>
              </a:rPr>
              <a:t>отпечаток). </a:t>
            </a:r>
            <a:r>
              <a:rPr lang="ru-RU" sz="2000" b="1" dirty="0">
                <a:solidFill>
                  <a:srgbClr val="7030A0"/>
                </a:solidFill>
                <a:latin typeface="Times New Roman" panose="02020603050405020304" pitchFamily="18" charset="0"/>
                <a:cs typeface="Times New Roman" panose="02020603050405020304" pitchFamily="18" charset="0"/>
              </a:rPr>
              <a:t>Пейзаж выполняется быстро, чтобы краски не успели высохнуть. Половина листа, предназначенная для отпечатка, протирается влажной губкой. Исходный рисунок, после того, как с него сделан оттиск, оживляется красками, чтобы он сильнее отличался от отпечатка. </a:t>
            </a:r>
            <a:endParaRPr lang="ru-RU" sz="2000" b="1" dirty="0" smtClean="0">
              <a:solidFill>
                <a:srgbClr val="7030A0"/>
              </a:solidFill>
              <a:latin typeface="Times New Roman" panose="02020603050405020304" pitchFamily="18" charset="0"/>
              <a:cs typeface="Times New Roman" panose="02020603050405020304" pitchFamily="18" charset="0"/>
            </a:endParaRPr>
          </a:p>
          <a:p>
            <a:r>
              <a:rPr lang="ru-RU" sz="2000" b="1" dirty="0" smtClean="0">
                <a:solidFill>
                  <a:srgbClr val="7030A0"/>
                </a:solidFill>
                <a:latin typeface="Times New Roman" panose="02020603050405020304" pitchFamily="18" charset="0"/>
                <a:cs typeface="Times New Roman" panose="02020603050405020304" pitchFamily="18" charset="0"/>
              </a:rPr>
              <a:t>Для </a:t>
            </a:r>
            <a:r>
              <a:rPr lang="ru-RU" sz="2000" b="1" dirty="0">
                <a:solidFill>
                  <a:srgbClr val="7030A0"/>
                </a:solidFill>
                <a:latin typeface="Times New Roman" panose="02020603050405020304" pitchFamily="18" charset="0"/>
                <a:cs typeface="Times New Roman" panose="02020603050405020304" pitchFamily="18" charset="0"/>
              </a:rPr>
              <a:t>монотипии также можно использовать лист бумаги и кафельную плитку. На последнюю наносится рисунок краской, затем она накрывается влажным листом бумаги. Пейзаж получается размытым.</a:t>
            </a:r>
          </a:p>
          <a:p>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15233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889844"/>
            <a:ext cx="6120680" cy="4832092"/>
          </a:xfrm>
          <a:prstGeom prst="rect">
            <a:avLst/>
          </a:prstGeom>
        </p:spPr>
        <p:txBody>
          <a:bodyPr wrap="square">
            <a:spAutoFit/>
          </a:bodyPr>
          <a:lstStyle/>
          <a:p>
            <a:pPr algn="ctr"/>
            <a:r>
              <a:rPr lang="ru-RU" sz="2800" b="1" dirty="0">
                <a:solidFill>
                  <a:srgbClr val="7030A0"/>
                </a:solidFill>
                <a:latin typeface="Arial Black" panose="020B0A04020102020204" pitchFamily="34" charset="0"/>
                <a:cs typeface="Times New Roman" panose="02020603050405020304" pitchFamily="18" charset="0"/>
              </a:rPr>
              <a:t>Черно-белый  граттаж</a:t>
            </a:r>
          </a:p>
          <a:p>
            <a:pPr algn="ctr"/>
            <a:r>
              <a:rPr lang="ru-RU" sz="2000" b="1" dirty="0">
                <a:solidFill>
                  <a:srgbClr val="7030A0"/>
                </a:solidFill>
                <a:latin typeface="Times New Roman" panose="02020603050405020304" pitchFamily="18" charset="0"/>
                <a:cs typeface="Times New Roman" panose="02020603050405020304" pitchFamily="18" charset="0"/>
              </a:rPr>
              <a:t>(грунтованный лист)</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линия, штрих, контраст.</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полукартон либо плотная бумага белого цвета, свеча, широкая кисть, черная тушь, жидкое мыло </a:t>
            </a:r>
            <a:r>
              <a:rPr lang="ru-RU" sz="2000" b="1" i="1" dirty="0">
                <a:solidFill>
                  <a:srgbClr val="7030A0"/>
                </a:solidFill>
                <a:latin typeface="Times New Roman" panose="02020603050405020304" pitchFamily="18" charset="0"/>
                <a:cs typeface="Times New Roman" panose="02020603050405020304" pitchFamily="18" charset="0"/>
              </a:rPr>
              <a:t>(примерно одна капля на столовую ложку туши)</a:t>
            </a:r>
            <a:r>
              <a:rPr lang="ru-RU" sz="2000" b="1" dirty="0">
                <a:solidFill>
                  <a:srgbClr val="7030A0"/>
                </a:solidFill>
                <a:latin typeface="Times New Roman" panose="02020603050405020304" pitchFamily="18" charset="0"/>
                <a:cs typeface="Times New Roman" panose="02020603050405020304" pitchFamily="18" charset="0"/>
              </a:rPr>
              <a:t> или зубной порошок, мисочки для туши, палочка с заточенными концами.</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натирает свечой лист так, чтобы он весь был покрыт слоем воска. Затем на него наносится тушь с жидким мылом либо зубной порошок, в этом случае он заливается тушью без добавок. После высыхания палочкой процарапывается рисунок.</a:t>
            </a:r>
          </a:p>
        </p:txBody>
      </p:sp>
    </p:spTree>
    <p:extLst>
      <p:ext uri="{BB962C8B-B14F-4D97-AF65-F5344CB8AC3E}">
        <p14:creationId xmlns:p14="http://schemas.microsoft.com/office/powerpoint/2010/main" val="24813798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836712"/>
            <a:ext cx="6264696" cy="5416868"/>
          </a:xfrm>
          <a:prstGeom prst="rect">
            <a:avLst/>
          </a:prstGeom>
        </p:spPr>
        <p:txBody>
          <a:bodyPr wrap="square">
            <a:spAutoFit/>
          </a:bodyPr>
          <a:lstStyle/>
          <a:p>
            <a:pPr algn="ctr"/>
            <a:r>
              <a:rPr lang="ru-RU" sz="2800" b="1" dirty="0">
                <a:solidFill>
                  <a:srgbClr val="7030A0"/>
                </a:solidFill>
                <a:latin typeface="Arial Black" panose="020B0A04020102020204" pitchFamily="34" charset="0"/>
                <a:cs typeface="Times New Roman" panose="02020603050405020304" pitchFamily="18" charset="0"/>
              </a:rPr>
              <a:t>Цветной  граттаж</a:t>
            </a:r>
          </a:p>
          <a:p>
            <a:pPr algn="ctr"/>
            <a:r>
              <a:rPr lang="ru-RU" sz="2000" b="1" i="1" dirty="0" smtClean="0">
                <a:solidFill>
                  <a:srgbClr val="7030A0"/>
                </a:solidFill>
                <a:latin typeface="Times New Roman" panose="02020603050405020304" pitchFamily="18" charset="0"/>
                <a:cs typeface="Times New Roman" panose="02020603050405020304" pitchFamily="18" charset="0"/>
              </a:rPr>
              <a:t>Затонированный цветными пятнами и загрунтованный лист</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a:t>
            </a:r>
            <a:r>
              <a:rPr lang="ru-RU" sz="2000" b="1" i="1" dirty="0">
                <a:solidFill>
                  <a:srgbClr val="FF0000"/>
                </a:solidFill>
                <a:latin typeface="Times New Roman" panose="02020603050405020304" pitchFamily="18" charset="0"/>
                <a:cs typeface="Times New Roman" panose="02020603050405020304" pitchFamily="18" charset="0"/>
              </a:rPr>
              <a:t>выразительности: </a:t>
            </a:r>
            <a:r>
              <a:rPr lang="ru-RU" sz="2000" b="1" dirty="0">
                <a:solidFill>
                  <a:srgbClr val="7030A0"/>
                </a:solidFill>
                <a:latin typeface="Times New Roman" panose="02020603050405020304" pitchFamily="18" charset="0"/>
                <a:cs typeface="Times New Roman" panose="02020603050405020304" pitchFamily="18" charset="0"/>
              </a:rPr>
              <a:t>линия, штрих, цвет.</a:t>
            </a:r>
          </a:p>
          <a:p>
            <a:r>
              <a:rPr lang="ru-RU" sz="2000" b="1" i="1" dirty="0">
                <a:solidFill>
                  <a:srgbClr val="FF0000"/>
                </a:solidFill>
                <a:latin typeface="Times New Roman" panose="02020603050405020304" pitchFamily="18" charset="0"/>
                <a:cs typeface="Times New Roman" panose="02020603050405020304" pitchFamily="18" charset="0"/>
              </a:rPr>
              <a:t>Материалы: </a:t>
            </a:r>
            <a:r>
              <a:rPr lang="ru-RU" sz="2000" b="1" dirty="0">
                <a:solidFill>
                  <a:srgbClr val="7030A0"/>
                </a:solidFill>
                <a:latin typeface="Times New Roman" panose="02020603050405020304" pitchFamily="18" charset="0"/>
                <a:cs typeface="Times New Roman" panose="02020603050405020304" pitchFamily="18" charset="0"/>
              </a:rPr>
              <a:t>цветной картон или плотная бумага, предварительно раскрашенные акварелью либо фломастерами, свеча, широкая кисть, мисочки для гуаши, палочка с заточенными концами.</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натирает свечой лист так, чтобы он весь был покрыт слоем воска. Затем лист закрашивается гуашью, смешанной с жидким мылом. После высыхания палочкой процарапывается рисунок. Далее возможно дорисовывание недостающих деталей гуашью. </a:t>
            </a:r>
          </a:p>
          <a:p>
            <a:endParaRPr lang="ru-RU" dirty="0"/>
          </a:p>
        </p:txBody>
      </p:sp>
    </p:spTree>
    <p:extLst>
      <p:ext uri="{BB962C8B-B14F-4D97-AF65-F5344CB8AC3E}">
        <p14:creationId xmlns:p14="http://schemas.microsoft.com/office/powerpoint/2010/main" val="23765932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75656" y="1052736"/>
            <a:ext cx="6336704" cy="4832092"/>
          </a:xfrm>
          <a:prstGeom prst="rect">
            <a:avLst/>
          </a:prstGeom>
        </p:spPr>
        <p:txBody>
          <a:bodyPr wrap="square">
            <a:spAutoFit/>
          </a:bodyPr>
          <a:lstStyle/>
          <a:p>
            <a:pPr algn="ctr"/>
            <a:r>
              <a:rPr lang="ru-RU" sz="2800" b="1" dirty="0">
                <a:solidFill>
                  <a:srgbClr val="7030A0"/>
                </a:solidFill>
                <a:latin typeface="Arial Black" panose="020B0A04020102020204" pitchFamily="34" charset="0"/>
                <a:cs typeface="Times New Roman" panose="02020603050405020304" pitchFamily="18" charset="0"/>
              </a:rPr>
              <a:t>Кляксография  с  трубочкой</a:t>
            </a:r>
          </a:p>
          <a:p>
            <a:pPr algn="ctr"/>
            <a:r>
              <a:rPr lang="ru-RU" sz="2000" b="1" dirty="0" smtClean="0">
                <a:solidFill>
                  <a:srgbClr val="7030A0"/>
                </a:solidFill>
                <a:latin typeface="Times New Roman" panose="02020603050405020304" pitchFamily="18" charset="0"/>
                <a:cs typeface="Times New Roman" panose="02020603050405020304" pitchFamily="18" charset="0"/>
              </a:rPr>
              <a:t>Раздувание краски</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a:t>
            </a:r>
            <a:r>
              <a:rPr lang="ru-RU" sz="2000" b="1" i="1" dirty="0">
                <a:solidFill>
                  <a:srgbClr val="FF0000"/>
                </a:solidFill>
                <a:latin typeface="Times New Roman" panose="02020603050405020304" pitchFamily="18" charset="0"/>
                <a:cs typeface="Times New Roman" panose="02020603050405020304" pitchFamily="18" charset="0"/>
              </a:rPr>
              <a:t>выразительности:</a:t>
            </a:r>
            <a:r>
              <a:rPr lang="ru-RU" sz="2000" b="1" dirty="0">
                <a:solidFill>
                  <a:srgbClr val="7030A0"/>
                </a:solidFill>
                <a:latin typeface="Times New Roman" panose="02020603050405020304" pitchFamily="18" charset="0"/>
                <a:cs typeface="Times New Roman" panose="02020603050405020304" pitchFamily="18" charset="0"/>
              </a:rPr>
              <a:t> пятно.</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бумага, тушь либо жидко разведенная гуашь в мисочке, пластиковая ложечка, трубочка </a:t>
            </a:r>
            <a:r>
              <a:rPr lang="ru-RU" sz="2000" b="1" i="1" dirty="0">
                <a:solidFill>
                  <a:srgbClr val="7030A0"/>
                </a:solidFill>
                <a:latin typeface="Times New Roman" panose="02020603050405020304" pitchFamily="18" charset="0"/>
                <a:cs typeface="Times New Roman" panose="02020603050405020304" pitchFamily="18" charset="0"/>
              </a:rPr>
              <a:t>(соломинка для напитков).</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зачерпывает пластиковой ложкой краску, выливает ее на лист, делая небольшое пятно (капельку). Затем на это пятно дует из трубочки так, чтобы ее конец не касался ни пятна, ни бумаги. При необходимости процедура повторяется. Недостающие детали дорисовываются.</a:t>
            </a:r>
          </a:p>
          <a:p>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57086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1680" y="1268760"/>
            <a:ext cx="5666347" cy="3908762"/>
          </a:xfrm>
          <a:prstGeom prst="rect">
            <a:avLst/>
          </a:prstGeom>
        </p:spPr>
        <p:txBody>
          <a:bodyPr wrap="square">
            <a:spAutoFit/>
          </a:bodyPr>
          <a:lstStyle/>
          <a:p>
            <a:pPr algn="ctr"/>
            <a:r>
              <a:rPr lang="ru-RU" sz="2800" b="1" dirty="0">
                <a:solidFill>
                  <a:srgbClr val="7030A0"/>
                </a:solidFill>
                <a:latin typeface="Arial Black" panose="020B0A04020102020204" pitchFamily="34" charset="0"/>
                <a:cs typeface="Times New Roman" panose="02020603050405020304" pitchFamily="18" charset="0"/>
              </a:rPr>
              <a:t>Набрызг</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a:t>
            </a:r>
            <a:r>
              <a:rPr lang="ru-RU" sz="2000" b="1" i="1" dirty="0">
                <a:solidFill>
                  <a:srgbClr val="FF0000"/>
                </a:solidFill>
                <a:latin typeface="Times New Roman" panose="02020603050405020304" pitchFamily="18" charset="0"/>
                <a:cs typeface="Times New Roman" panose="02020603050405020304" pitchFamily="18" charset="0"/>
              </a:rPr>
              <a:t>выразительности: </a:t>
            </a:r>
            <a:r>
              <a:rPr lang="ru-RU" sz="2000" b="1" dirty="0">
                <a:solidFill>
                  <a:srgbClr val="7030A0"/>
                </a:solidFill>
                <a:latin typeface="Times New Roman" panose="02020603050405020304" pitchFamily="18" charset="0"/>
                <a:cs typeface="Times New Roman" panose="02020603050405020304" pitchFamily="18" charset="0"/>
              </a:rPr>
              <a:t>точка, фактура.</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бумага, гуашь, жесткая кисть, кусочек плотного картона либо пластика </a:t>
            </a:r>
            <a:r>
              <a:rPr lang="ru-RU" sz="2000" b="1" i="1" dirty="0">
                <a:solidFill>
                  <a:srgbClr val="7030A0"/>
                </a:solidFill>
                <a:latin typeface="Times New Roman" panose="02020603050405020304" pitchFamily="18" charset="0"/>
                <a:cs typeface="Times New Roman" panose="02020603050405020304" pitchFamily="18" charset="0"/>
              </a:rPr>
              <a:t>(55 см).</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набирает краску на кисть и ударяет кистью о картон, который держит над бумагой. Затем закрашивает лист акварелью в один или несколько цветов. Краска разбрызгивается на бумагу. </a:t>
            </a:r>
          </a:p>
        </p:txBody>
      </p:sp>
    </p:spTree>
    <p:extLst>
      <p:ext uri="{BB962C8B-B14F-4D97-AF65-F5344CB8AC3E}">
        <p14:creationId xmlns:p14="http://schemas.microsoft.com/office/powerpoint/2010/main" val="38112947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1680" y="1196752"/>
            <a:ext cx="5616624" cy="3908762"/>
          </a:xfrm>
          <a:prstGeom prst="rect">
            <a:avLst/>
          </a:prstGeom>
        </p:spPr>
        <p:txBody>
          <a:bodyPr wrap="square">
            <a:spAutoFit/>
          </a:bodyPr>
          <a:lstStyle/>
          <a:p>
            <a:pPr algn="ctr"/>
            <a:r>
              <a:rPr lang="ru-RU" sz="2800" b="1" dirty="0">
                <a:solidFill>
                  <a:srgbClr val="7030A0"/>
                </a:solidFill>
                <a:latin typeface="Arial Black" panose="020B0A04020102020204" pitchFamily="34" charset="0"/>
                <a:cs typeface="Times New Roman" panose="02020603050405020304" pitchFamily="18" charset="0"/>
              </a:rPr>
              <a:t>Отпечатки  листьев</a:t>
            </a:r>
          </a:p>
          <a:p>
            <a:endParaRPr lang="ru-RU" sz="2000" b="1" i="1" dirty="0" smtClean="0">
              <a:solidFill>
                <a:srgbClr val="FF0000"/>
              </a:solidFill>
              <a:latin typeface="Times New Roman" panose="02020603050405020304" pitchFamily="18" charset="0"/>
              <a:cs typeface="Times New Roman" panose="02020603050405020304" pitchFamily="18" charset="0"/>
            </a:endParaRP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a:t>
            </a:r>
            <a:r>
              <a:rPr lang="ru-RU" sz="2000" b="1" i="1" dirty="0">
                <a:solidFill>
                  <a:srgbClr val="FF0000"/>
                </a:solidFill>
                <a:latin typeface="Times New Roman" panose="02020603050405020304" pitchFamily="18" charset="0"/>
                <a:cs typeface="Times New Roman" panose="02020603050405020304" pitchFamily="18" charset="0"/>
              </a:rPr>
              <a:t>выразительности: </a:t>
            </a:r>
            <a:r>
              <a:rPr lang="ru-RU" sz="2000" b="1" dirty="0">
                <a:solidFill>
                  <a:srgbClr val="7030A0"/>
                </a:solidFill>
                <a:latin typeface="Times New Roman" panose="02020603050405020304" pitchFamily="18" charset="0"/>
                <a:cs typeface="Times New Roman" panose="02020603050405020304" pitchFamily="18" charset="0"/>
              </a:rPr>
              <a:t>фактура, цвет.</a:t>
            </a:r>
          </a:p>
          <a:p>
            <a:r>
              <a:rPr lang="ru-RU" sz="2000" b="1" i="1" dirty="0">
                <a:solidFill>
                  <a:srgbClr val="FF0000"/>
                </a:solidFill>
                <a:latin typeface="Times New Roman" panose="02020603050405020304" pitchFamily="18" charset="0"/>
                <a:cs typeface="Times New Roman" panose="02020603050405020304" pitchFamily="18" charset="0"/>
              </a:rPr>
              <a:t>Материалы: </a:t>
            </a:r>
            <a:r>
              <a:rPr lang="ru-RU" sz="2000" b="1" dirty="0">
                <a:solidFill>
                  <a:srgbClr val="7030A0"/>
                </a:solidFill>
                <a:latin typeface="Times New Roman" panose="02020603050405020304" pitchFamily="18" charset="0"/>
                <a:cs typeface="Times New Roman" panose="02020603050405020304" pitchFamily="18" charset="0"/>
              </a:rPr>
              <a:t>бумага, гуашь, листья разных деревьев </a:t>
            </a:r>
            <a:r>
              <a:rPr lang="ru-RU" sz="2000" b="1" i="1" dirty="0">
                <a:solidFill>
                  <a:srgbClr val="7030A0"/>
                </a:solidFill>
                <a:latin typeface="Times New Roman" panose="02020603050405020304" pitchFamily="18" charset="0"/>
                <a:cs typeface="Times New Roman" panose="02020603050405020304" pitchFamily="18" charset="0"/>
              </a:rPr>
              <a:t>(желательно опавшие</a:t>
            </a:r>
            <a:r>
              <a:rPr lang="ru-RU" sz="2000" b="1" dirty="0">
                <a:solidFill>
                  <a:srgbClr val="7030A0"/>
                </a:solidFill>
                <a:latin typeface="Times New Roman" panose="02020603050405020304" pitchFamily="18" charset="0"/>
                <a:cs typeface="Times New Roman" panose="02020603050405020304" pitchFamily="18" charset="0"/>
              </a:rPr>
              <a:t>), кисти.</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покрывает листок дерева красками разных цветов, затем прикладывает его окрашенной стороной к бумаге для получения отпечатка. Каждый раз берется новый листок. Черешки у листьев можно дорисовать кистью.</a:t>
            </a:r>
          </a:p>
        </p:txBody>
      </p:sp>
    </p:spTree>
    <p:extLst>
      <p:ext uri="{BB962C8B-B14F-4D97-AF65-F5344CB8AC3E}">
        <p14:creationId xmlns:p14="http://schemas.microsoft.com/office/powerpoint/2010/main" val="26643101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75656" y="864621"/>
            <a:ext cx="6408712" cy="4832092"/>
          </a:xfrm>
          <a:prstGeom prst="rect">
            <a:avLst/>
          </a:prstGeom>
        </p:spPr>
        <p:txBody>
          <a:bodyPr wrap="square">
            <a:spAutoFit/>
          </a:bodyPr>
          <a:lstStyle/>
          <a:p>
            <a:pPr algn="ctr"/>
            <a:r>
              <a:rPr lang="ru-RU" sz="2800" b="1" dirty="0">
                <a:solidFill>
                  <a:srgbClr val="7030A0"/>
                </a:solidFill>
                <a:latin typeface="Arial Black" panose="020B0A04020102020204" pitchFamily="34" charset="0"/>
                <a:cs typeface="Times New Roman" panose="02020603050405020304" pitchFamily="18" charset="0"/>
              </a:rPr>
              <a:t>Тиснение</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a:t>
            </a:r>
            <a:r>
              <a:rPr lang="ru-RU" sz="2000" b="1" i="1" dirty="0">
                <a:solidFill>
                  <a:srgbClr val="FF0000"/>
                </a:solidFill>
                <a:latin typeface="Times New Roman" panose="02020603050405020304" pitchFamily="18" charset="0"/>
                <a:cs typeface="Times New Roman" panose="02020603050405020304" pitchFamily="18" charset="0"/>
              </a:rPr>
              <a:t>выразительности: </a:t>
            </a:r>
            <a:r>
              <a:rPr lang="ru-RU" sz="2000" b="1" dirty="0">
                <a:solidFill>
                  <a:srgbClr val="7030A0"/>
                </a:solidFill>
                <a:latin typeface="Times New Roman" panose="02020603050405020304" pitchFamily="18" charset="0"/>
                <a:cs typeface="Times New Roman" panose="02020603050405020304" pitchFamily="18" charset="0"/>
              </a:rPr>
              <a:t>фактура, цвет.</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тонкая бумага, цветные карандаши, предметы с рифленой поверхностью </a:t>
            </a:r>
            <a:r>
              <a:rPr lang="ru-RU" sz="2000" b="1" i="1" dirty="0">
                <a:solidFill>
                  <a:srgbClr val="7030A0"/>
                </a:solidFill>
                <a:latin typeface="Times New Roman" panose="02020603050405020304" pitchFamily="18" charset="0"/>
                <a:cs typeface="Times New Roman" panose="02020603050405020304" pitchFamily="18" charset="0"/>
              </a:rPr>
              <a:t>(рифленый картон, пластмасса, монетки и т.д.)</a:t>
            </a:r>
            <a:r>
              <a:rPr lang="ru-RU" sz="2000" b="1" dirty="0">
                <a:solidFill>
                  <a:srgbClr val="7030A0"/>
                </a:solidFill>
                <a:latin typeface="Times New Roman" panose="02020603050405020304" pitchFamily="18" charset="0"/>
                <a:cs typeface="Times New Roman" panose="02020603050405020304" pitchFamily="18" charset="0"/>
              </a:rPr>
              <a:t>, простой карандаш.</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рисует простым карандашом то, что хочет. Если нужно создать много одинаковых </a:t>
            </a:r>
            <a:r>
              <a:rPr lang="ru-RU" sz="2000" b="1" dirty="0" smtClean="0">
                <a:solidFill>
                  <a:srgbClr val="7030A0"/>
                </a:solidFill>
                <a:latin typeface="Times New Roman" panose="02020603050405020304" pitchFamily="18" charset="0"/>
                <a:cs typeface="Times New Roman" panose="02020603050405020304" pitchFamily="18" charset="0"/>
              </a:rPr>
              <a:t>элементов, </a:t>
            </a:r>
            <a:r>
              <a:rPr lang="ru-RU" sz="2000" b="1" dirty="0">
                <a:solidFill>
                  <a:srgbClr val="7030A0"/>
                </a:solidFill>
                <a:latin typeface="Times New Roman" panose="02020603050405020304" pitchFamily="18" charset="0"/>
                <a:cs typeface="Times New Roman" panose="02020603050405020304" pitchFamily="18" charset="0"/>
              </a:rPr>
              <a:t>целесообразно использовать шаблон из картона. Затем под рисунок подкладывается предмет с рифленой поверхностью, рисунок раскрашивается карандашами. На следующем занятии рисунки можно вырезать и наклеить на общий лист. </a:t>
            </a:r>
          </a:p>
        </p:txBody>
      </p:sp>
    </p:spTree>
    <p:extLst>
      <p:ext uri="{BB962C8B-B14F-4D97-AF65-F5344CB8AC3E}">
        <p14:creationId xmlns:p14="http://schemas.microsoft.com/office/powerpoint/2010/main" val="3321871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16278" y="926177"/>
            <a:ext cx="6552728" cy="5386090"/>
          </a:xfrm>
          <a:prstGeom prst="rect">
            <a:avLst/>
          </a:prstGeom>
          <a:noFill/>
        </p:spPr>
        <p:txBody>
          <a:bodyPr wrap="square" rtlCol="0">
            <a:spAutoFit/>
          </a:bodyPr>
          <a:lstStyle/>
          <a:p>
            <a:pPr algn="ctr"/>
            <a:r>
              <a:rPr lang="ru-RU" sz="2400" b="1" dirty="0" smtClean="0">
                <a:solidFill>
                  <a:srgbClr val="7030A0"/>
                </a:solidFill>
                <a:latin typeface="Arial Black" panose="020B0A04020102020204" pitchFamily="34" charset="0"/>
                <a:cs typeface="Times New Roman" panose="02020603050405020304" pitchFamily="18" charset="0"/>
              </a:rPr>
              <a:t>Расчесывание краски</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выразительности:</a:t>
            </a:r>
            <a:r>
              <a:rPr lang="ru-RU" sz="2000" b="1" dirty="0" smtClean="0">
                <a:solidFill>
                  <a:srgbClr val="7030A0"/>
                </a:solidFill>
                <a:latin typeface="Times New Roman" panose="02020603050405020304" pitchFamily="18" charset="0"/>
                <a:cs typeface="Times New Roman" panose="02020603050405020304" pitchFamily="18" charset="0"/>
              </a:rPr>
              <a:t> цвет, линии</a:t>
            </a:r>
          </a:p>
          <a:p>
            <a:r>
              <a:rPr lang="ru-RU" sz="2000" b="1" i="1" dirty="0" smtClean="0">
                <a:solidFill>
                  <a:srgbClr val="FF0000"/>
                </a:solidFill>
                <a:latin typeface="Times New Roman" panose="02020603050405020304" pitchFamily="18" charset="0"/>
                <a:cs typeface="Times New Roman" panose="02020603050405020304" pitchFamily="18" charset="0"/>
              </a:rPr>
              <a:t>Материалы:</a:t>
            </a:r>
            <a:r>
              <a:rPr lang="ru-RU" sz="2000" b="1" dirty="0" smtClean="0">
                <a:solidFill>
                  <a:srgbClr val="7030A0"/>
                </a:solidFill>
                <a:latin typeface="Times New Roman" panose="02020603050405020304" pitchFamily="18" charset="0"/>
                <a:cs typeface="Times New Roman" panose="02020603050405020304" pitchFamily="18" charset="0"/>
              </a:rPr>
              <a:t> бумага, гуашевые</a:t>
            </a:r>
            <a:r>
              <a:rPr lang="ru-RU" sz="2000" b="1" dirty="0">
                <a:solidFill>
                  <a:srgbClr val="7030A0"/>
                </a:solidFill>
                <a:latin typeface="Times New Roman" panose="02020603050405020304" pitchFamily="18" charset="0"/>
                <a:cs typeface="Times New Roman" panose="02020603050405020304" pitchFamily="18" charset="0"/>
              </a:rPr>
              <a:t> краски</a:t>
            </a:r>
            <a:r>
              <a:rPr lang="ru-RU" sz="2000" b="1" dirty="0" smtClean="0">
                <a:solidFill>
                  <a:srgbClr val="7030A0"/>
                </a:solidFill>
                <a:latin typeface="Times New Roman" panose="02020603050405020304" pitchFamily="18" charset="0"/>
                <a:cs typeface="Times New Roman" panose="02020603050405020304" pitchFamily="18" charset="0"/>
              </a:rPr>
              <a:t>, кисть, стаканчик с водой, стека с зубчиками, вилка или мелкая расческа, салфетки.</a:t>
            </a:r>
          </a:p>
          <a:p>
            <a:r>
              <a:rPr lang="ru-RU" sz="2000" b="1" i="1" dirty="0" smtClean="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smtClean="0">
                <a:solidFill>
                  <a:srgbClr val="7030A0"/>
                </a:solidFill>
                <a:latin typeface="Times New Roman" panose="02020603050405020304" pitchFamily="18" charset="0"/>
                <a:cs typeface="Times New Roman" panose="02020603050405020304" pitchFamily="18" charset="0"/>
              </a:rPr>
              <a:t>ребенок тонирует лист бумаги густым нужным цветом гуаши, например вверху рисует небо , ниже может нарисовать пустыню или море, пока краска не высохла процарапывает прямые линии на небе и волнистые на море</a:t>
            </a:r>
            <a:r>
              <a:rPr lang="ru-RU" sz="2000" b="1" i="1" dirty="0" smtClean="0">
                <a:solidFill>
                  <a:srgbClr val="7030A0"/>
                </a:solidFill>
                <a:latin typeface="Times New Roman" panose="02020603050405020304" pitchFamily="18" charset="0"/>
                <a:cs typeface="Times New Roman" panose="02020603050405020304" pitchFamily="18" charset="0"/>
              </a:rPr>
              <a:t>(волны</a:t>
            </a:r>
            <a:r>
              <a:rPr lang="ru-RU" sz="2000" b="1" dirty="0" smtClean="0">
                <a:solidFill>
                  <a:srgbClr val="7030A0"/>
                </a:solidFill>
                <a:latin typeface="Times New Roman" panose="02020603050405020304" pitchFamily="18" charset="0"/>
                <a:cs typeface="Times New Roman" panose="02020603050405020304" pitchFamily="18" charset="0"/>
              </a:rPr>
              <a:t>) или на песке </a:t>
            </a:r>
            <a:r>
              <a:rPr lang="ru-RU" sz="2000" b="1" i="1" dirty="0" smtClean="0">
                <a:solidFill>
                  <a:srgbClr val="7030A0"/>
                </a:solidFill>
                <a:latin typeface="Times New Roman" panose="02020603050405020304" pitchFamily="18" charset="0"/>
                <a:cs typeface="Times New Roman" panose="02020603050405020304" pitchFamily="18" charset="0"/>
              </a:rPr>
              <a:t>(барханы</a:t>
            </a:r>
            <a:r>
              <a:rPr lang="ru-RU" sz="2000" b="1" dirty="0" smtClean="0">
                <a:solidFill>
                  <a:srgbClr val="7030A0"/>
                </a:solidFill>
                <a:latin typeface="Times New Roman" panose="02020603050405020304" pitchFamily="18" charset="0"/>
                <a:cs typeface="Times New Roman" panose="02020603050405020304" pitchFamily="18" charset="0"/>
              </a:rPr>
              <a:t>). Можно пейзаж дополнять рисунком по трафарету </a:t>
            </a:r>
            <a:r>
              <a:rPr lang="ru-RU" sz="2000" b="1" i="1" dirty="0" smtClean="0">
                <a:solidFill>
                  <a:srgbClr val="7030A0"/>
                </a:solidFill>
                <a:latin typeface="Times New Roman" panose="02020603050405020304" pitchFamily="18" charset="0"/>
                <a:cs typeface="Times New Roman" panose="02020603050405020304" pitchFamily="18" charset="0"/>
              </a:rPr>
              <a:t>(верблюд</a:t>
            </a:r>
            <a:r>
              <a:rPr lang="ru-RU" sz="2000" b="1" dirty="0" smtClean="0">
                <a:solidFill>
                  <a:srgbClr val="7030A0"/>
                </a:solidFill>
                <a:latin typeface="Times New Roman" panose="02020603050405020304" pitchFamily="18" charset="0"/>
                <a:cs typeface="Times New Roman" panose="02020603050405020304" pitchFamily="18" charset="0"/>
              </a:rPr>
              <a:t>) закрасить его гуашью и стекой по нарисованной фигурке животного процарапать короткие штрихи сверху вниз чтобы придать необычную структуру шерсти.</a:t>
            </a:r>
          </a:p>
          <a:p>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596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p:cNvSpPr>
          <p:nvPr/>
        </p:nvSpPr>
        <p:spPr>
          <a:xfrm>
            <a:off x="1763688" y="1143525"/>
            <a:ext cx="5472608" cy="4524315"/>
          </a:xfrm>
          <a:prstGeom prst="rect">
            <a:avLst/>
          </a:prstGeom>
          <a:noFill/>
        </p:spPr>
        <p:txBody>
          <a:bodyPr wrap="square" rtlCol="0">
            <a:spAutoFit/>
          </a:bodyPr>
          <a:lstStyle/>
          <a:p>
            <a:pPr algn="ctr"/>
            <a:r>
              <a:rPr lang="ru-RU" sz="2800" b="1" dirty="0">
                <a:solidFill>
                  <a:srgbClr val="7030A0"/>
                </a:solidFill>
                <a:latin typeface="Arial Black" panose="020B0A04020102020204" pitchFamily="34" charset="0"/>
              </a:rPr>
              <a:t>Рисование  </a:t>
            </a:r>
            <a:r>
              <a:rPr lang="ru-RU" sz="2800" b="1" dirty="0" smtClean="0">
                <a:solidFill>
                  <a:srgbClr val="7030A0"/>
                </a:solidFill>
                <a:latin typeface="Arial Black" panose="020B0A04020102020204" pitchFamily="34" charset="0"/>
              </a:rPr>
              <a:t>пальчиками</a:t>
            </a:r>
          </a:p>
          <a:p>
            <a:pPr algn="ctr"/>
            <a:endParaRPr lang="ru-RU" sz="2000" b="1" dirty="0" smtClean="0">
              <a:solidFill>
                <a:srgbClr val="FF0000"/>
              </a:solidFill>
              <a:latin typeface="Arial Black" panose="020B0A04020102020204" pitchFamily="34" charset="0"/>
            </a:endParaRP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dirty="0" smtClean="0">
                <a:solidFill>
                  <a:srgbClr val="0070C0"/>
                </a:solidFill>
                <a:latin typeface="Times New Roman" panose="02020603050405020304" pitchFamily="18" charset="0"/>
                <a:cs typeface="Times New Roman" panose="02020603050405020304" pitchFamily="18" charset="0"/>
              </a:rPr>
              <a:t> </a:t>
            </a:r>
            <a:r>
              <a:rPr lang="ru-RU" sz="2000" b="1" dirty="0" smtClean="0">
                <a:solidFill>
                  <a:srgbClr val="7030A0"/>
                </a:solidFill>
                <a:latin typeface="Times New Roman" panose="02020603050405020304" pitchFamily="18" charset="0"/>
                <a:cs typeface="Times New Roman" panose="02020603050405020304" pitchFamily="18" charset="0"/>
              </a:rPr>
              <a:t>от 3 лет.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a:t>
            </a:r>
            <a:r>
              <a:rPr lang="ru-RU" sz="2000" b="1" i="1" dirty="0">
                <a:solidFill>
                  <a:srgbClr val="FF0000"/>
                </a:solidFill>
                <a:latin typeface="Times New Roman" panose="02020603050405020304" pitchFamily="18" charset="0"/>
                <a:cs typeface="Times New Roman" panose="02020603050405020304" pitchFamily="18" charset="0"/>
              </a:rPr>
              <a:t>выразительности:</a:t>
            </a:r>
            <a:r>
              <a:rPr lang="ru-RU" sz="2000" b="1" dirty="0">
                <a:solidFill>
                  <a:srgbClr val="FF000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пятно, точка, короткая линия, цвет</a:t>
            </a:r>
            <a:r>
              <a:rPr lang="ru-RU" sz="2000" b="1" dirty="0" smtClean="0">
                <a:solidFill>
                  <a:srgbClr val="7030A0"/>
                </a:solidFill>
                <a:latin typeface="Times New Roman" panose="02020603050405020304" pitchFamily="18" charset="0"/>
                <a:cs typeface="Times New Roman" panose="02020603050405020304" pitchFamily="18" charset="0"/>
              </a:rPr>
              <a:t>.</a:t>
            </a:r>
          </a:p>
          <a:p>
            <a:r>
              <a:rPr lang="ru-RU" sz="2000" b="1" i="1" dirty="0" smtClean="0">
                <a:solidFill>
                  <a:srgbClr val="FF0000"/>
                </a:solidFill>
                <a:latin typeface="Times New Roman" panose="02020603050405020304" pitchFamily="18" charset="0"/>
                <a:cs typeface="Times New Roman" panose="02020603050405020304" pitchFamily="18" charset="0"/>
              </a:rPr>
              <a:t>Материалы</a:t>
            </a:r>
            <a:r>
              <a:rPr lang="ru-RU" sz="2000" b="1" i="1" dirty="0">
                <a:solidFill>
                  <a:srgbClr val="FF0000"/>
                </a:solidFill>
                <a:latin typeface="Times New Roman" panose="02020603050405020304" pitchFamily="18" charset="0"/>
                <a:cs typeface="Times New Roman" panose="02020603050405020304" pitchFamily="18" charset="0"/>
              </a:rPr>
              <a:t>:</a:t>
            </a:r>
            <a:r>
              <a:rPr lang="ru-RU" sz="2000" b="1" dirty="0">
                <a:solidFill>
                  <a:srgbClr val="0070C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мисочки с гуашью, плотная бумага любого цвета, небольшие листы, салфетки</a:t>
            </a:r>
            <a:r>
              <a:rPr lang="ru-RU" sz="2000" b="1" dirty="0" smtClean="0">
                <a:solidFill>
                  <a:srgbClr val="7030A0"/>
                </a:solidFill>
                <a:latin typeface="Times New Roman" panose="02020603050405020304" pitchFamily="18" charset="0"/>
                <a:cs typeface="Times New Roman" panose="02020603050405020304" pitchFamily="18" charset="0"/>
              </a:rPr>
              <a:t>.</a:t>
            </a:r>
          </a:p>
          <a:p>
            <a:r>
              <a:rPr lang="ru-RU" sz="2000" b="1" i="1" dirty="0" smtClean="0">
                <a:solidFill>
                  <a:srgbClr val="FF0000"/>
                </a:solidFill>
                <a:latin typeface="Times New Roman" panose="02020603050405020304" pitchFamily="18" charset="0"/>
                <a:cs typeface="Times New Roman" panose="02020603050405020304" pitchFamily="18" charset="0"/>
              </a:rPr>
              <a:t>Способ </a:t>
            </a:r>
            <a:r>
              <a:rPr lang="ru-RU" sz="2000" b="1" i="1" dirty="0">
                <a:solidFill>
                  <a:srgbClr val="FF0000"/>
                </a:solidFill>
                <a:latin typeface="Times New Roman" panose="02020603050405020304" pitchFamily="18" charset="0"/>
                <a:cs typeface="Times New Roman" panose="02020603050405020304" pitchFamily="18" charset="0"/>
              </a:rPr>
              <a:t>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опускает в гуашь пальчик и наносит точки, пятнышки на бумагу. На каждый пальчик набирается краска разного цвета. После работы пальчики вытираются салфеткой, затем гуашь легко смывается.</a:t>
            </a:r>
          </a:p>
        </p:txBody>
      </p:sp>
    </p:spTree>
    <p:extLst>
      <p:ext uri="{BB962C8B-B14F-4D97-AF65-F5344CB8AC3E}">
        <p14:creationId xmlns:p14="http://schemas.microsoft.com/office/powerpoint/2010/main" val="38126170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8" y="1124744"/>
            <a:ext cx="5544616" cy="4524315"/>
          </a:xfrm>
          <a:prstGeom prst="rect">
            <a:avLst/>
          </a:prstGeom>
          <a:noFill/>
        </p:spPr>
        <p:txBody>
          <a:bodyPr wrap="square" rtlCol="0">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Рисование нитками</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smtClean="0">
                <a:solidFill>
                  <a:srgbClr val="7030A0"/>
                </a:solidFill>
                <a:latin typeface="Times New Roman" panose="02020603050405020304" pitchFamily="18" charset="0"/>
                <a:cs typeface="Times New Roman" panose="02020603050405020304" pitchFamily="18" charset="0"/>
              </a:rPr>
              <a:t>различные линии , цвет, объем, фактура.</a:t>
            </a:r>
          </a:p>
          <a:p>
            <a:r>
              <a:rPr lang="ru-RU" sz="2000" b="1" i="1" dirty="0" smtClean="0">
                <a:solidFill>
                  <a:srgbClr val="FF0000"/>
                </a:solidFill>
                <a:latin typeface="Times New Roman" panose="02020603050405020304" pitchFamily="18" charset="0"/>
                <a:cs typeface="Times New Roman" panose="02020603050405020304" pitchFamily="18" charset="0"/>
              </a:rPr>
              <a:t>Материалы: </a:t>
            </a:r>
            <a:r>
              <a:rPr lang="ru-RU" sz="2000" b="1" dirty="0" smtClean="0">
                <a:solidFill>
                  <a:srgbClr val="7030A0"/>
                </a:solidFill>
                <a:latin typeface="Times New Roman" panose="02020603050405020304" pitchFamily="18" charset="0"/>
                <a:cs typeface="Times New Roman" panose="02020603050405020304" pitchFamily="18" charset="0"/>
              </a:rPr>
              <a:t>Бумага или картон,  клей ПВА или двухсторонний скотч, нитки разного цвета , фактуры и качества.</a:t>
            </a:r>
          </a:p>
          <a:p>
            <a:r>
              <a:rPr lang="ru-RU" sz="2000" b="1" i="1" dirty="0" smtClean="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smtClean="0">
                <a:solidFill>
                  <a:srgbClr val="7030A0"/>
                </a:solidFill>
                <a:latin typeface="Times New Roman" panose="02020603050405020304" pitchFamily="18" charset="0"/>
                <a:cs typeface="Times New Roman" panose="02020603050405020304" pitchFamily="18" charset="0"/>
              </a:rPr>
              <a:t>на бумаге рисуется контур рисунка. Готовый контур покрывается клеем, делаются клеевые дорожки, затем поверх клеевых дорожек накладывается ниточка нужного цвета. Рисунок получается слегка выпуклым и объемным.</a:t>
            </a:r>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78039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1018510"/>
            <a:ext cx="6264696" cy="4832092"/>
          </a:xfrm>
          <a:prstGeom prst="rect">
            <a:avLst/>
          </a:prstGeom>
          <a:noFill/>
        </p:spPr>
        <p:txBody>
          <a:bodyPr wrap="square" rtlCol="0">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Рисование солью</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smtClean="0">
                <a:solidFill>
                  <a:srgbClr val="7030A0"/>
                </a:solidFill>
                <a:latin typeface="Times New Roman" panose="02020603050405020304" pitchFamily="18" charset="0"/>
                <a:cs typeface="Times New Roman" panose="02020603050405020304" pitchFamily="18" charset="0"/>
              </a:rPr>
              <a:t>линия, цвет, фактура.</a:t>
            </a:r>
          </a:p>
          <a:p>
            <a:r>
              <a:rPr lang="ru-RU" sz="2000" b="1" i="1" dirty="0" smtClean="0">
                <a:solidFill>
                  <a:srgbClr val="FF0000"/>
                </a:solidFill>
                <a:latin typeface="Times New Roman" panose="02020603050405020304" pitchFamily="18" charset="0"/>
                <a:cs typeface="Times New Roman" panose="02020603050405020304" pitchFamily="18" charset="0"/>
              </a:rPr>
              <a:t>Материал: </a:t>
            </a:r>
            <a:r>
              <a:rPr lang="ru-RU" sz="2000" b="1" dirty="0">
                <a:solidFill>
                  <a:srgbClr val="7030A0"/>
                </a:solidFill>
                <a:latin typeface="Times New Roman" panose="02020603050405020304" pitchFamily="18" charset="0"/>
                <a:cs typeface="Times New Roman" panose="02020603050405020304" pitchFamily="18" charset="0"/>
              </a:rPr>
              <a:t>лист бумаги или цветного картона, клей ПВА, соль, </a:t>
            </a:r>
            <a:r>
              <a:rPr lang="ru-RU" sz="2000" b="1" dirty="0" smtClean="0">
                <a:solidFill>
                  <a:srgbClr val="7030A0"/>
                </a:solidFill>
                <a:latin typeface="Times New Roman" panose="02020603050405020304" pitchFamily="18" charset="0"/>
                <a:cs typeface="Times New Roman" panose="02020603050405020304" pitchFamily="18" charset="0"/>
              </a:rPr>
              <a:t> поднос, краски.</a:t>
            </a:r>
            <a:endParaRPr lang="ru-RU" sz="2000" b="1" dirty="0">
              <a:solidFill>
                <a:srgbClr val="7030A0"/>
              </a:solidFill>
              <a:latin typeface="Times New Roman" panose="02020603050405020304" pitchFamily="18" charset="0"/>
              <a:cs typeface="Times New Roman" panose="02020603050405020304" pitchFamily="18" charset="0"/>
            </a:endParaRPr>
          </a:p>
          <a:p>
            <a:r>
              <a:rPr lang="ru-RU" sz="2000" b="1" i="1" dirty="0" smtClean="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itchFamily="18" charset="0"/>
                <a:cs typeface="Times New Roman" pitchFamily="18" charset="0"/>
              </a:rPr>
              <a:t>ребёнок подбирает фон для своего рисунка. </a:t>
            </a:r>
            <a:r>
              <a:rPr lang="ru-RU" sz="2000" b="1" dirty="0" smtClean="0">
                <a:solidFill>
                  <a:srgbClr val="7030A0"/>
                </a:solidFill>
                <a:latin typeface="Times New Roman" pitchFamily="18" charset="0"/>
                <a:cs typeface="Times New Roman" pitchFamily="18" charset="0"/>
              </a:rPr>
              <a:t> Делает набросок,  покрывает рисунок </a:t>
            </a:r>
            <a:r>
              <a:rPr lang="ru-RU" sz="2000" b="1" dirty="0">
                <a:solidFill>
                  <a:srgbClr val="7030A0"/>
                </a:solidFill>
                <a:latin typeface="Times New Roman" pitchFamily="18" charset="0"/>
                <a:cs typeface="Times New Roman" pitchFamily="18" charset="0"/>
              </a:rPr>
              <a:t>клеем при помощи кисти или </a:t>
            </a:r>
            <a:r>
              <a:rPr lang="ru-RU" sz="2000" b="1" dirty="0" smtClean="0">
                <a:solidFill>
                  <a:srgbClr val="7030A0"/>
                </a:solidFill>
                <a:latin typeface="Times New Roman" pitchFamily="18" charset="0"/>
                <a:cs typeface="Times New Roman" pitchFamily="18" charset="0"/>
              </a:rPr>
              <a:t> выдавливает клей из бутылочки тоненькой струйкой. Кладёт </a:t>
            </a:r>
            <a:r>
              <a:rPr lang="ru-RU" sz="2000" b="1" dirty="0">
                <a:solidFill>
                  <a:srgbClr val="7030A0"/>
                </a:solidFill>
                <a:latin typeface="Times New Roman" pitchFamily="18" charset="0"/>
                <a:cs typeface="Times New Roman" pitchFamily="18" charset="0"/>
              </a:rPr>
              <a:t>рисунок на поднос и засыпает солью. Не приклеившиеся кристаллики ссыпает с листа на </a:t>
            </a:r>
            <a:r>
              <a:rPr lang="ru-RU" sz="2000" b="1" dirty="0" smtClean="0">
                <a:solidFill>
                  <a:srgbClr val="7030A0"/>
                </a:solidFill>
                <a:latin typeface="Times New Roman" pitchFamily="18" charset="0"/>
                <a:cs typeface="Times New Roman" pitchFamily="18" charset="0"/>
              </a:rPr>
              <a:t>поднос. После высыхания на соль можно наносить цветные капли из пипетки. Картинка будет цветной и фактурной.</a:t>
            </a:r>
            <a:endParaRPr lang="ru-RU" sz="2000" b="1" dirty="0">
              <a:solidFill>
                <a:srgbClr val="7030A0"/>
              </a:solidFill>
              <a:latin typeface="Times New Roman" panose="02020603050405020304" pitchFamily="18" charset="0"/>
              <a:cs typeface="Times New Roman" panose="02020603050405020304" pitchFamily="18" charset="0"/>
            </a:endParaRPr>
          </a:p>
          <a:p>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50520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1196752"/>
            <a:ext cx="5904656" cy="4524315"/>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Рисование манкой</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a:t>
            </a:r>
            <a:r>
              <a:rPr lang="ru-RU" sz="2000" b="1" dirty="0">
                <a:solidFill>
                  <a:srgbClr val="7030A0"/>
                </a:solidFill>
                <a:latin typeface="Times New Roman" panose="02020603050405020304" pitchFamily="18" charset="0"/>
                <a:cs typeface="Times New Roman" panose="02020603050405020304" pitchFamily="18" charset="0"/>
              </a:rPr>
              <a:t> от 4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фактура, пятно, цвет, линия.</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FF000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картон фактурный цветной, поднос, емкость с манной крупой, клей ПВА, кисть жёсткая, ватный палочки, ложечка. </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ребёнок подбирает фон для своего рисунка. Рисует рисунок клеем при помощи кисти или ватной палочки. Кладёт рисунок на поднос и засыпает манной крупой. Не приклеившиеся крупинки ссыпает с листа на поднос, наклоняя его в одну сторону. </a:t>
            </a:r>
          </a:p>
        </p:txBody>
      </p:sp>
    </p:spTree>
    <p:extLst>
      <p:ext uri="{BB962C8B-B14F-4D97-AF65-F5344CB8AC3E}">
        <p14:creationId xmlns:p14="http://schemas.microsoft.com/office/powerpoint/2010/main" val="1597350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9555" y="836712"/>
            <a:ext cx="6766720" cy="5447645"/>
          </a:xfrm>
          <a:prstGeom prst="rect">
            <a:avLst/>
          </a:prstGeom>
          <a:noFill/>
        </p:spPr>
        <p:txBody>
          <a:bodyPr wrap="square" rtlCol="0">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Кляксография </a:t>
            </a:r>
          </a:p>
          <a:p>
            <a:pPr algn="ctr"/>
            <a:r>
              <a:rPr lang="ru-RU" sz="2000" b="1" dirty="0" smtClean="0">
                <a:solidFill>
                  <a:srgbClr val="7030A0"/>
                </a:solidFill>
                <a:latin typeface="Arial Black" panose="020B0A04020102020204" pitchFamily="34" charset="0"/>
                <a:cs typeface="Times New Roman" panose="02020603050405020304" pitchFamily="18" charset="0"/>
              </a:rPr>
              <a:t>спонтанное рисование</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выразительности:</a:t>
            </a:r>
            <a:r>
              <a:rPr lang="ru-RU" sz="2000" b="1" dirty="0" smtClean="0">
                <a:solidFill>
                  <a:srgbClr val="7030A0"/>
                </a:solidFill>
                <a:latin typeface="Times New Roman" panose="02020603050405020304" pitchFamily="18" charset="0"/>
                <a:cs typeface="Times New Roman" panose="02020603050405020304" pitchFamily="18" charset="0"/>
              </a:rPr>
              <a:t> пятно, цвет</a:t>
            </a:r>
          </a:p>
          <a:p>
            <a:r>
              <a:rPr lang="ru-RU" sz="2000" b="1" i="1" dirty="0" smtClean="0">
                <a:solidFill>
                  <a:srgbClr val="FF0000"/>
                </a:solidFill>
                <a:latin typeface="Times New Roman" panose="02020603050405020304" pitchFamily="18" charset="0"/>
                <a:cs typeface="Times New Roman" panose="02020603050405020304" pitchFamily="18" charset="0"/>
              </a:rPr>
              <a:t>Материалы:</a:t>
            </a:r>
            <a:r>
              <a:rPr lang="ru-RU" sz="2000" b="1" dirty="0" smtClean="0">
                <a:solidFill>
                  <a:srgbClr val="7030A0"/>
                </a:solidFill>
                <a:latin typeface="Times New Roman" panose="02020603050405020304" pitchFamily="18" charset="0"/>
                <a:cs typeface="Times New Roman" panose="02020603050405020304" pitchFamily="18" charset="0"/>
              </a:rPr>
              <a:t> лист бумаги, краски гуашевые, кисть, салфетки,</a:t>
            </a:r>
            <a:r>
              <a:rPr lang="ru-RU" sz="2000" b="1" dirty="0">
                <a:solidFill>
                  <a:srgbClr val="7030A0"/>
                </a:solidFill>
                <a:latin typeface="Times New Roman" panose="02020603050405020304" pitchFamily="18" charset="0"/>
                <a:cs typeface="Times New Roman" panose="02020603050405020304" pitchFamily="18" charset="0"/>
              </a:rPr>
              <a:t> набор фломастеров</a:t>
            </a:r>
            <a:r>
              <a:rPr lang="ru-RU" sz="2000" b="1" dirty="0" smtClean="0">
                <a:solidFill>
                  <a:srgbClr val="7030A0"/>
                </a:solidFill>
                <a:latin typeface="Times New Roman" panose="02020603050405020304" pitchFamily="18" charset="0"/>
                <a:cs typeface="Times New Roman" panose="02020603050405020304" pitchFamily="18" charset="0"/>
              </a:rPr>
              <a:t>, для дорисовывания образов.</a:t>
            </a:r>
          </a:p>
          <a:p>
            <a:r>
              <a:rPr lang="ru-RU" sz="2000" b="1" i="1" dirty="0" smtClean="0">
                <a:solidFill>
                  <a:srgbClr val="FF0000"/>
                </a:solidFill>
                <a:latin typeface="Times New Roman" panose="02020603050405020304" pitchFamily="18" charset="0"/>
                <a:cs typeface="Times New Roman" panose="02020603050405020304" pitchFamily="18" charset="0"/>
              </a:rPr>
              <a:t>Способ получения изображения:</a:t>
            </a:r>
            <a:r>
              <a:rPr lang="ru-RU" sz="2000" b="1" dirty="0" smtClean="0">
                <a:solidFill>
                  <a:srgbClr val="7030A0"/>
                </a:solidFill>
                <a:latin typeface="Times New Roman" panose="02020603050405020304" pitchFamily="18" charset="0"/>
                <a:cs typeface="Times New Roman" panose="02020603050405020304" pitchFamily="18" charset="0"/>
              </a:rPr>
              <a:t> ребенок наносит на лист бумаги каплю краски, затем берет лист бумаги в руки и начинает покачивать, капля начинает бегать по листу и оставлять следы –лапки.  Можно каплю раздуть при помощи коктейльной трубочки. Затем наносит каплю краски другого цвета и делает то же самое что и с первой. Когда рисунок подсохнет, можно на него внимательно посмотреть , пофантазировать и дорисовать недостающие детали.</a:t>
            </a:r>
          </a:p>
          <a:p>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69757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980728"/>
            <a:ext cx="5976664" cy="4339650"/>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itchFamily="18" charset="0"/>
              </a:rPr>
              <a:t>Рисование пучком ватных палочек</a:t>
            </a:r>
          </a:p>
          <a:p>
            <a:r>
              <a:rPr lang="ru-RU" sz="2000" b="1" i="1" dirty="0" smtClean="0">
                <a:solidFill>
                  <a:srgbClr val="FF0000"/>
                </a:solidFill>
                <a:latin typeface="Times New Roman" pitchFamily="18" charset="0"/>
                <a:cs typeface="Times New Roman" pitchFamily="18" charset="0"/>
              </a:rPr>
              <a:t>Возраст</a:t>
            </a:r>
            <a:r>
              <a:rPr lang="ru-RU" sz="2000" b="1" i="1" dirty="0">
                <a:solidFill>
                  <a:srgbClr val="FF0000"/>
                </a:solidFill>
                <a:latin typeface="Times New Roman" pitchFamily="18" charset="0"/>
                <a:cs typeface="Times New Roman" pitchFamily="18" charset="0"/>
              </a:rPr>
              <a:t>:</a:t>
            </a:r>
            <a:r>
              <a:rPr lang="ru-RU" sz="2000" b="1" dirty="0">
                <a:solidFill>
                  <a:srgbClr val="FF0000"/>
                </a:solidFill>
                <a:latin typeface="Times New Roman" pitchFamily="18" charset="0"/>
                <a:cs typeface="Times New Roman" pitchFamily="18" charset="0"/>
              </a:rPr>
              <a:t> </a:t>
            </a:r>
            <a:r>
              <a:rPr lang="ru-RU" sz="2000" b="1" dirty="0">
                <a:solidFill>
                  <a:srgbClr val="7030A0"/>
                </a:solidFill>
                <a:latin typeface="Times New Roman" pitchFamily="18" charset="0"/>
                <a:cs typeface="Times New Roman" pitchFamily="18" charset="0"/>
              </a:rPr>
              <a:t>от 5 лет. </a:t>
            </a:r>
          </a:p>
          <a:p>
            <a:r>
              <a:rPr lang="ru-RU" sz="2000" b="1" i="1" dirty="0">
                <a:solidFill>
                  <a:srgbClr val="FF0000"/>
                </a:solidFill>
                <a:latin typeface="Times New Roman" pitchFamily="18" charset="0"/>
                <a:cs typeface="Times New Roman" pitchFamily="18" charset="0"/>
              </a:rPr>
              <a:t>Средства выразительности:</a:t>
            </a:r>
            <a:r>
              <a:rPr lang="ru-RU" sz="2000" b="1" dirty="0">
                <a:solidFill>
                  <a:srgbClr val="FF0000"/>
                </a:solidFill>
                <a:latin typeface="Times New Roman" pitchFamily="18" charset="0"/>
                <a:cs typeface="Times New Roman" pitchFamily="18" charset="0"/>
              </a:rPr>
              <a:t>  </a:t>
            </a:r>
            <a:r>
              <a:rPr lang="ru-RU" sz="2000" b="1" dirty="0">
                <a:solidFill>
                  <a:srgbClr val="7030A0"/>
                </a:solidFill>
                <a:latin typeface="Times New Roman" pitchFamily="18" charset="0"/>
                <a:cs typeface="Times New Roman" pitchFamily="18" charset="0"/>
              </a:rPr>
              <a:t>пятно,  линии ,          цвет.                 </a:t>
            </a:r>
          </a:p>
          <a:p>
            <a:r>
              <a:rPr lang="ru-RU" sz="2000" b="1" i="1" dirty="0">
                <a:solidFill>
                  <a:srgbClr val="FF0000"/>
                </a:solidFill>
                <a:latin typeface="Times New Roman" pitchFamily="18" charset="0"/>
                <a:cs typeface="Times New Roman" pitchFamily="18" charset="0"/>
              </a:rPr>
              <a:t>Материалы:</a:t>
            </a:r>
            <a:r>
              <a:rPr lang="ru-RU" sz="2000" b="1" dirty="0">
                <a:solidFill>
                  <a:srgbClr val="7030A0"/>
                </a:solidFill>
                <a:latin typeface="Times New Roman" pitchFamily="18" charset="0"/>
                <a:cs typeface="Times New Roman" pitchFamily="18" charset="0"/>
              </a:rPr>
              <a:t> плотная бумага, ватные палочки, резинка или скотч, гуашь, плоские тарелочки с несколькими красками.  </a:t>
            </a:r>
          </a:p>
          <a:p>
            <a:r>
              <a:rPr lang="ru-RU" sz="2000" b="1" i="1" dirty="0">
                <a:solidFill>
                  <a:srgbClr val="FF0000"/>
                </a:solidFill>
                <a:latin typeface="Times New Roman" pitchFamily="18" charset="0"/>
                <a:cs typeface="Times New Roman" pitchFamily="18" charset="0"/>
              </a:rPr>
              <a:t>Способ получения изображения: </a:t>
            </a:r>
            <a:r>
              <a:rPr lang="ru-RU" sz="2000" b="1" dirty="0">
                <a:solidFill>
                  <a:srgbClr val="7030A0"/>
                </a:solidFill>
                <a:latin typeface="Times New Roman" pitchFamily="18" charset="0"/>
                <a:cs typeface="Times New Roman" pitchFamily="18" charset="0"/>
              </a:rPr>
              <a:t>ребёнок или взрослый перевязывает несколько ватных палочек затем окунает их в краску  и можно рисовать (кроны деревьев , кустарники, цветы, сугробы, облака и т</a:t>
            </a:r>
            <a:r>
              <a:rPr lang="ru-RU" sz="2000" b="1" dirty="0" smtClean="0">
                <a:solidFill>
                  <a:srgbClr val="7030A0"/>
                </a:solidFill>
                <a:latin typeface="Times New Roman" pitchFamily="18" charset="0"/>
                <a:cs typeface="Times New Roman" pitchFamily="18" charset="0"/>
              </a:rPr>
              <a:t>. д</a:t>
            </a:r>
            <a:r>
              <a:rPr lang="ru-RU" sz="2000" b="1" dirty="0">
                <a:solidFill>
                  <a:srgbClr val="7030A0"/>
                </a:solidFill>
                <a:latin typeface="Times New Roman" pitchFamily="18" charset="0"/>
                <a:cs typeface="Times New Roman" pitchFamily="18" charset="0"/>
              </a:rPr>
              <a:t>). </a:t>
            </a:r>
          </a:p>
        </p:txBody>
      </p:sp>
    </p:spTree>
    <p:extLst>
      <p:ext uri="{BB962C8B-B14F-4D97-AF65-F5344CB8AC3E}">
        <p14:creationId xmlns:p14="http://schemas.microsoft.com/office/powerpoint/2010/main" val="8535461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995300"/>
            <a:ext cx="6591200" cy="4832092"/>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rPr>
              <a:t>Рисование по мятой бумаге</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dirty="0">
                <a:solidFill>
                  <a:srgbClr val="7030A0"/>
                </a:solidFill>
                <a:latin typeface="Times New Roman" panose="02020603050405020304" pitchFamily="18" charset="0"/>
                <a:cs typeface="Times New Roman" panose="02020603050405020304" pitchFamily="18" charset="0"/>
              </a:rPr>
              <a:t>: от 5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  фактура, цвет.                 </a:t>
            </a:r>
          </a:p>
          <a:p>
            <a:r>
              <a:rPr lang="ru-RU" sz="2000" b="1" i="1" dirty="0">
                <a:solidFill>
                  <a:srgbClr val="FF0000"/>
                </a:solidFill>
                <a:latin typeface="Times New Roman" panose="02020603050405020304" pitchFamily="18" charset="0"/>
                <a:cs typeface="Times New Roman" panose="02020603050405020304" pitchFamily="18" charset="0"/>
              </a:rPr>
              <a:t>Материалы: </a:t>
            </a:r>
            <a:r>
              <a:rPr lang="ru-RU" sz="2000" b="1" dirty="0">
                <a:solidFill>
                  <a:srgbClr val="7030A0"/>
                </a:solidFill>
                <a:latin typeface="Times New Roman" panose="02020603050405020304" pitchFamily="18" charset="0"/>
                <a:cs typeface="Times New Roman" panose="02020603050405020304" pitchFamily="18" charset="0"/>
              </a:rPr>
              <a:t>мятая  бумага средней плотности, цветные восковые мелки, гуашь, губка. </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ребёнок на мятой бумаге </a:t>
            </a:r>
            <a:r>
              <a:rPr lang="ru-RU" sz="2000" b="1" dirty="0" smtClean="0">
                <a:solidFill>
                  <a:srgbClr val="7030A0"/>
                </a:solidFill>
                <a:latin typeface="Times New Roman" panose="02020603050405020304" pitchFamily="18" charset="0"/>
                <a:cs typeface="Times New Roman" panose="02020603050405020304" pitchFamily="18" charset="0"/>
              </a:rPr>
              <a:t>рисует </a:t>
            </a:r>
            <a:r>
              <a:rPr lang="ru-RU" sz="2000" b="1" dirty="0">
                <a:solidFill>
                  <a:srgbClr val="7030A0"/>
                </a:solidFill>
                <a:latin typeface="Times New Roman" panose="02020603050405020304" pitchFamily="18" charset="0"/>
                <a:cs typeface="Times New Roman" panose="02020603050405020304" pitchFamily="18" charset="0"/>
              </a:rPr>
              <a:t>цветными мелками </a:t>
            </a:r>
            <a:r>
              <a:rPr lang="ru-RU" sz="2000" b="1" dirty="0" smtClean="0">
                <a:solidFill>
                  <a:srgbClr val="7030A0"/>
                </a:solidFill>
                <a:latin typeface="Times New Roman" panose="02020603050405020304" pitchFamily="18" charset="0"/>
                <a:cs typeface="Times New Roman" panose="02020603050405020304" pitchFamily="18" charset="0"/>
              </a:rPr>
              <a:t>создавая </a:t>
            </a:r>
            <a:r>
              <a:rPr lang="ru-RU" sz="2000" b="1" dirty="0">
                <a:solidFill>
                  <a:srgbClr val="7030A0"/>
                </a:solidFill>
                <a:latin typeface="Times New Roman" panose="02020603050405020304" pitchFamily="18" charset="0"/>
                <a:cs typeface="Times New Roman" panose="02020603050405020304" pitchFamily="18" charset="0"/>
              </a:rPr>
              <a:t>предметные или сюжетные изображения, </a:t>
            </a:r>
            <a:r>
              <a:rPr lang="ru-RU" sz="2000" b="1" dirty="0" smtClean="0">
                <a:solidFill>
                  <a:srgbClr val="7030A0"/>
                </a:solidFill>
                <a:latin typeface="Times New Roman" panose="02020603050405020304" pitchFamily="18" charset="0"/>
                <a:cs typeface="Times New Roman" panose="02020603050405020304" pitchFamily="18" charset="0"/>
              </a:rPr>
              <a:t>затем закрашивает </a:t>
            </a:r>
            <a:r>
              <a:rPr lang="ru-RU" sz="2000" b="1" dirty="0">
                <a:solidFill>
                  <a:srgbClr val="7030A0"/>
                </a:solidFill>
                <a:latin typeface="Times New Roman" panose="02020603050405020304" pitchFamily="18" charset="0"/>
                <a:cs typeface="Times New Roman" panose="02020603050405020304" pitchFamily="18" charset="0"/>
              </a:rPr>
              <a:t>фон картинки с помощью восковых мелков </a:t>
            </a:r>
            <a:r>
              <a:rPr lang="ru-RU" sz="2000" b="1" dirty="0" smtClean="0">
                <a:solidFill>
                  <a:srgbClr val="7030A0"/>
                </a:solidFill>
                <a:latin typeface="Times New Roman" panose="02020603050405020304" pitchFamily="18" charset="0"/>
                <a:cs typeface="Times New Roman" panose="02020603050405020304" pitchFamily="18" charset="0"/>
              </a:rPr>
              <a:t> не оставляя на </a:t>
            </a:r>
            <a:r>
              <a:rPr lang="ru-RU" sz="2000" b="1" dirty="0">
                <a:solidFill>
                  <a:srgbClr val="7030A0"/>
                </a:solidFill>
                <a:latin typeface="Times New Roman" panose="02020603050405020304" pitchFamily="18" charset="0"/>
                <a:cs typeface="Times New Roman" panose="02020603050405020304" pitchFamily="18" charset="0"/>
              </a:rPr>
              <a:t>поверхности бумаги </a:t>
            </a:r>
            <a:r>
              <a:rPr lang="ru-RU" sz="2000" b="1" dirty="0" smtClean="0">
                <a:solidFill>
                  <a:srgbClr val="7030A0"/>
                </a:solidFill>
                <a:latin typeface="Times New Roman" panose="02020603050405020304" pitchFamily="18" charset="0"/>
                <a:cs typeface="Times New Roman" panose="02020603050405020304" pitchFamily="18" charset="0"/>
              </a:rPr>
              <a:t>  пробелов. </a:t>
            </a:r>
            <a:r>
              <a:rPr lang="ru-RU" sz="2000" b="1" dirty="0">
                <a:solidFill>
                  <a:srgbClr val="7030A0"/>
                </a:solidFill>
                <a:latin typeface="Times New Roman" panose="02020603050405020304" pitchFamily="18" charset="0"/>
                <a:cs typeface="Times New Roman" panose="02020603050405020304" pitchFamily="18" charset="0"/>
              </a:rPr>
              <a:t>Весь рисунок сминается и распрямляется затем покрывается гуашью (сразу после нанесения смывается с листа губкой бод струёй проточной воды).  В местах где бумагу сминали остаётся гуашь. Такой рисунок выглядит не обычно. </a:t>
            </a:r>
          </a:p>
        </p:txBody>
      </p:sp>
    </p:spTree>
    <p:extLst>
      <p:ext uri="{BB962C8B-B14F-4D97-AF65-F5344CB8AC3E}">
        <p14:creationId xmlns:p14="http://schemas.microsoft.com/office/powerpoint/2010/main" val="2497210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764704"/>
            <a:ext cx="7344816" cy="5078313"/>
          </a:xfrm>
          <a:prstGeom prst="rect">
            <a:avLst/>
          </a:prstGeom>
        </p:spPr>
        <p:txBody>
          <a:bodyPr wrap="square">
            <a:spAutoFit/>
          </a:bodyPr>
          <a:lstStyle/>
          <a:p>
            <a:pPr algn="ctr"/>
            <a:r>
              <a:rPr lang="ru-RU" sz="2400" b="1" dirty="0" smtClean="0">
                <a:solidFill>
                  <a:srgbClr val="7030A0"/>
                </a:solidFill>
                <a:latin typeface="Arial Black" panose="020B0A04020102020204" pitchFamily="34" charset="0"/>
                <a:cs typeface="Times New Roman" panose="02020603050405020304" pitchFamily="18" charset="0"/>
              </a:rPr>
              <a:t>Рисование на полиэтиленовой пленке</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a:t>
            </a:r>
            <a:r>
              <a:rPr lang="ru-RU" sz="2000" b="1" dirty="0">
                <a:solidFill>
                  <a:srgbClr val="7030A0"/>
                </a:solidFill>
                <a:latin typeface="Times New Roman" panose="02020603050405020304" pitchFamily="18" charset="0"/>
                <a:cs typeface="Times New Roman" panose="02020603050405020304" pitchFamily="18" charset="0"/>
              </a:rPr>
              <a:t> от 5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  мазки, смешивание краски. </a:t>
            </a:r>
          </a:p>
          <a:p>
            <a:r>
              <a:rPr lang="ru-RU" sz="2000" b="1" i="1" dirty="0">
                <a:solidFill>
                  <a:srgbClr val="FF0000"/>
                </a:solidFill>
                <a:latin typeface="Times New Roman" panose="02020603050405020304" pitchFamily="18" charset="0"/>
                <a:cs typeface="Times New Roman" panose="02020603050405020304" pitchFamily="18" charset="0"/>
              </a:rPr>
              <a:t>Материалы: </a:t>
            </a:r>
            <a:r>
              <a:rPr lang="ru-RU" sz="2000" b="1" dirty="0">
                <a:solidFill>
                  <a:srgbClr val="7030A0"/>
                </a:solidFill>
                <a:latin typeface="Times New Roman" panose="02020603050405020304" pitchFamily="18" charset="0"/>
                <a:cs typeface="Times New Roman" panose="02020603050405020304" pitchFamily="18" charset="0"/>
              </a:rPr>
              <a:t>плотная бумага, полиэтилен или пищевая плёнка, гуашь, </a:t>
            </a:r>
            <a:r>
              <a:rPr lang="ru-RU" sz="2000" b="1" dirty="0" smtClean="0">
                <a:solidFill>
                  <a:srgbClr val="7030A0"/>
                </a:solidFill>
                <a:latin typeface="Times New Roman" panose="02020603050405020304" pitchFamily="18" charset="0"/>
                <a:cs typeface="Times New Roman" panose="02020603050405020304" pitchFamily="18" charset="0"/>
              </a:rPr>
              <a:t> ватные </a:t>
            </a:r>
            <a:r>
              <a:rPr lang="ru-RU" sz="2000" b="1" dirty="0">
                <a:solidFill>
                  <a:srgbClr val="7030A0"/>
                </a:solidFill>
                <a:latin typeface="Times New Roman" panose="02020603050405020304" pitchFamily="18" charset="0"/>
                <a:cs typeface="Times New Roman" panose="02020603050405020304" pitchFamily="18" charset="0"/>
              </a:rPr>
              <a:t>полочки, </a:t>
            </a:r>
            <a:r>
              <a:rPr lang="ru-RU" sz="2000" b="1" dirty="0" smtClean="0">
                <a:solidFill>
                  <a:srgbClr val="7030A0"/>
                </a:solidFill>
                <a:latin typeface="Times New Roman" panose="02020603050405020304" pitchFamily="18" charset="0"/>
                <a:cs typeface="Times New Roman" panose="02020603050405020304" pitchFamily="18" charset="0"/>
              </a:rPr>
              <a:t>кисти.  </a:t>
            </a:r>
            <a:endParaRPr lang="ru-RU" sz="2000" b="1" dirty="0">
              <a:solidFill>
                <a:srgbClr val="7030A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на поверхность листа наносит густую гуашь масками затем </a:t>
            </a:r>
            <a:r>
              <a:rPr lang="ru-RU" sz="2000" b="1" dirty="0" smtClean="0">
                <a:solidFill>
                  <a:srgbClr val="7030A0"/>
                </a:solidFill>
                <a:latin typeface="Times New Roman" panose="02020603050405020304" pitchFamily="18" charset="0"/>
                <a:cs typeface="Times New Roman" panose="02020603050405020304" pitchFamily="18" charset="0"/>
              </a:rPr>
              <a:t>накладывает на </a:t>
            </a:r>
            <a:r>
              <a:rPr lang="ru-RU" sz="2000" b="1" dirty="0">
                <a:solidFill>
                  <a:srgbClr val="7030A0"/>
                </a:solidFill>
                <a:latin typeface="Times New Roman" panose="02020603050405020304" pitchFamily="18" charset="0"/>
                <a:cs typeface="Times New Roman" panose="02020603050405020304" pitchFamily="18" charset="0"/>
              </a:rPr>
              <a:t>влажный </a:t>
            </a:r>
            <a:r>
              <a:rPr lang="ru-RU" sz="2000" b="1" dirty="0" smtClean="0">
                <a:solidFill>
                  <a:srgbClr val="7030A0"/>
                </a:solidFill>
                <a:latin typeface="Times New Roman" panose="02020603050405020304" pitchFamily="18" charset="0"/>
                <a:cs typeface="Times New Roman" panose="02020603050405020304" pitchFamily="18" charset="0"/>
              </a:rPr>
              <a:t>рисунок плёнку и старается ее  </a:t>
            </a:r>
            <a:r>
              <a:rPr lang="ru-RU" sz="2000" b="1" dirty="0">
                <a:solidFill>
                  <a:srgbClr val="7030A0"/>
                </a:solidFill>
                <a:latin typeface="Times New Roman" panose="02020603050405020304" pitchFamily="18" charset="0"/>
                <a:cs typeface="Times New Roman" panose="02020603050405020304" pitchFamily="18" charset="0"/>
              </a:rPr>
              <a:t>натягивать или разглаживать, создать складочки сдвигая плёнку </a:t>
            </a:r>
            <a:r>
              <a:rPr lang="ru-RU" sz="2000" b="1" dirty="0" smtClean="0">
                <a:solidFill>
                  <a:srgbClr val="7030A0"/>
                </a:solidFill>
                <a:latin typeface="Times New Roman" panose="02020603050405020304" pitchFamily="18" charset="0"/>
                <a:cs typeface="Times New Roman" panose="02020603050405020304" pitchFamily="18" charset="0"/>
              </a:rPr>
              <a:t>чтобы </a:t>
            </a:r>
            <a:r>
              <a:rPr lang="ru-RU" sz="2000" b="1" dirty="0">
                <a:solidFill>
                  <a:srgbClr val="7030A0"/>
                </a:solidFill>
                <a:latin typeface="Times New Roman" panose="02020603050405020304" pitchFamily="18" charset="0"/>
                <a:cs typeface="Times New Roman" panose="02020603050405020304" pitchFamily="18" charset="0"/>
              </a:rPr>
              <a:t>поучить рельефную </a:t>
            </a:r>
            <a:r>
              <a:rPr lang="ru-RU" sz="2000" b="1" dirty="0" smtClean="0">
                <a:solidFill>
                  <a:srgbClr val="7030A0"/>
                </a:solidFill>
                <a:latin typeface="Times New Roman" panose="02020603050405020304" pitchFamily="18" charset="0"/>
                <a:cs typeface="Times New Roman" panose="02020603050405020304" pitchFamily="18" charset="0"/>
              </a:rPr>
              <a:t>поверхность. </a:t>
            </a:r>
            <a:r>
              <a:rPr lang="ru-RU" sz="2000" b="1" dirty="0">
                <a:solidFill>
                  <a:srgbClr val="7030A0"/>
                </a:solidFill>
                <a:latin typeface="Times New Roman" panose="02020603050405020304" pitchFamily="18" charset="0"/>
                <a:cs typeface="Times New Roman" panose="02020603050405020304" pitchFamily="18" charset="0"/>
              </a:rPr>
              <a:t>Через несколько часов, когда краска подсохнет можно снять плёнку </a:t>
            </a:r>
            <a:r>
              <a:rPr lang="ru-RU" sz="2000" b="1" dirty="0" smtClean="0">
                <a:solidFill>
                  <a:srgbClr val="7030A0"/>
                </a:solidFill>
                <a:latin typeface="Times New Roman" panose="02020603050405020304" pitchFamily="18" charset="0"/>
                <a:cs typeface="Times New Roman" panose="02020603050405020304" pitchFamily="18" charset="0"/>
              </a:rPr>
              <a:t>на </a:t>
            </a:r>
            <a:r>
              <a:rPr lang="ru-RU" sz="2000" b="1" dirty="0">
                <a:solidFill>
                  <a:srgbClr val="7030A0"/>
                </a:solidFill>
                <a:latin typeface="Times New Roman" panose="02020603050405020304" pitchFamily="18" charset="0"/>
                <a:cs typeface="Times New Roman" panose="02020603050405020304" pitchFamily="18" charset="0"/>
              </a:rPr>
              <a:t>листе останутся тонкие </a:t>
            </a:r>
            <a:r>
              <a:rPr lang="ru-RU" sz="2000" b="1" dirty="0" smtClean="0">
                <a:solidFill>
                  <a:srgbClr val="7030A0"/>
                </a:solidFill>
                <a:latin typeface="Times New Roman" panose="02020603050405020304" pitchFamily="18" charset="0"/>
                <a:cs typeface="Times New Roman" panose="02020603050405020304" pitchFamily="18" charset="0"/>
              </a:rPr>
              <a:t>чёрточки, пузырьки</a:t>
            </a:r>
            <a:r>
              <a:rPr lang="ru-RU" sz="2000" b="1" dirty="0">
                <a:solidFill>
                  <a:srgbClr val="7030A0"/>
                </a:solidFill>
                <a:latin typeface="Times New Roman" panose="02020603050405020304" pitchFamily="18" charset="0"/>
                <a:cs typeface="Times New Roman" panose="02020603050405020304" pitchFamily="18" charset="0"/>
              </a:rPr>
              <a:t>, </a:t>
            </a:r>
            <a:r>
              <a:rPr lang="ru-RU" sz="2000" b="1" dirty="0" smtClean="0">
                <a:solidFill>
                  <a:srgbClr val="7030A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паутиной </a:t>
            </a:r>
            <a:r>
              <a:rPr lang="ru-RU" sz="2000" b="1" dirty="0" smtClean="0">
                <a:solidFill>
                  <a:srgbClr val="7030A0"/>
                </a:solidFill>
                <a:latin typeface="Times New Roman" panose="02020603050405020304" pitchFamily="18" charset="0"/>
                <a:cs typeface="Times New Roman" panose="02020603050405020304" pitchFamily="18" charset="0"/>
              </a:rPr>
              <a:t>покрывающие весь лист. Поверх дорисовывает </a:t>
            </a:r>
            <a:r>
              <a:rPr lang="ru-RU" sz="2000" b="1" dirty="0">
                <a:solidFill>
                  <a:srgbClr val="7030A0"/>
                </a:solidFill>
                <a:latin typeface="Times New Roman" panose="02020603050405020304" pitchFamily="18" charset="0"/>
                <a:cs typeface="Times New Roman" panose="02020603050405020304" pitchFamily="18" charset="0"/>
              </a:rPr>
              <a:t>рисунок</a:t>
            </a:r>
          </a:p>
          <a:p>
            <a:r>
              <a:rPr lang="ru-RU" sz="2000" b="1" dirty="0" smtClean="0">
                <a:solidFill>
                  <a:srgbClr val="7030A0"/>
                </a:solidFill>
                <a:latin typeface="Times New Roman" panose="02020603050405020304" pitchFamily="18" charset="0"/>
                <a:cs typeface="Times New Roman" panose="02020603050405020304" pitchFamily="18" charset="0"/>
              </a:rPr>
              <a:t> пальчиками </a:t>
            </a:r>
            <a:r>
              <a:rPr lang="ru-RU" sz="2000" b="1" dirty="0">
                <a:solidFill>
                  <a:srgbClr val="7030A0"/>
                </a:solidFill>
                <a:latin typeface="Times New Roman" panose="02020603050405020304" pitchFamily="18" charset="0"/>
                <a:cs typeface="Times New Roman" panose="02020603050405020304" pitchFamily="18" charset="0"/>
              </a:rPr>
              <a:t>или ватными </a:t>
            </a:r>
            <a:r>
              <a:rPr lang="ru-RU" sz="2000" b="1" dirty="0" smtClean="0">
                <a:solidFill>
                  <a:srgbClr val="7030A0"/>
                </a:solidFill>
                <a:latin typeface="Times New Roman" panose="02020603050405020304" pitchFamily="18" charset="0"/>
                <a:cs typeface="Times New Roman" panose="02020603050405020304" pitchFamily="18" charset="0"/>
              </a:rPr>
              <a:t>палочками, </a:t>
            </a:r>
            <a:r>
              <a:rPr lang="ru-RU" sz="2000" b="1" dirty="0">
                <a:solidFill>
                  <a:srgbClr val="7030A0"/>
                </a:solidFill>
                <a:latin typeface="Times New Roman" panose="02020603050405020304" pitchFamily="18" charset="0"/>
                <a:cs typeface="Times New Roman" panose="02020603050405020304" pitchFamily="18" charset="0"/>
              </a:rPr>
              <a:t>смешивая краски, </a:t>
            </a:r>
            <a:r>
              <a:rPr lang="ru-RU" sz="2000" b="1" dirty="0" smtClean="0">
                <a:solidFill>
                  <a:srgbClr val="7030A0"/>
                </a:solidFill>
                <a:latin typeface="Times New Roman" panose="02020603050405020304" pitchFamily="18" charset="0"/>
                <a:cs typeface="Times New Roman" panose="02020603050405020304" pitchFamily="18" charset="0"/>
              </a:rPr>
              <a:t>распределяет </a:t>
            </a:r>
            <a:r>
              <a:rPr lang="ru-RU" sz="2000" b="1" dirty="0">
                <a:solidFill>
                  <a:srgbClr val="7030A0"/>
                </a:solidFill>
                <a:latin typeface="Times New Roman" panose="02020603050405020304" pitchFamily="18" charset="0"/>
                <a:cs typeface="Times New Roman" panose="02020603050405020304" pitchFamily="18" charset="0"/>
              </a:rPr>
              <a:t>их по всей поверхности листа. </a:t>
            </a:r>
          </a:p>
        </p:txBody>
      </p:sp>
    </p:spTree>
    <p:extLst>
      <p:ext uri="{BB962C8B-B14F-4D97-AF65-F5344CB8AC3E}">
        <p14:creationId xmlns:p14="http://schemas.microsoft.com/office/powerpoint/2010/main" val="33803077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692696"/>
            <a:ext cx="7200800" cy="5139869"/>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Рисование на пене для бритья</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от 6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  линии ,          капли, эффект создания «Мраморной бумаги».                 </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пена для бритья, альбомный лист, картон, </a:t>
            </a:r>
            <a:r>
              <a:rPr lang="ru-RU" sz="2000" b="1" dirty="0" smtClean="0">
                <a:solidFill>
                  <a:srgbClr val="7030A0"/>
                </a:solidFill>
                <a:latin typeface="Times New Roman" panose="02020603050405020304" pitchFamily="18" charset="0"/>
                <a:cs typeface="Times New Roman" panose="02020603050405020304" pitchFamily="18" charset="0"/>
              </a:rPr>
              <a:t>жидкая </a:t>
            </a:r>
            <a:r>
              <a:rPr lang="ru-RU" sz="2000" b="1" dirty="0">
                <a:solidFill>
                  <a:srgbClr val="7030A0"/>
                </a:solidFill>
                <a:latin typeface="Times New Roman" panose="02020603050405020304" pitchFamily="18" charset="0"/>
                <a:cs typeface="Times New Roman" panose="02020603050405020304" pitchFamily="18" charset="0"/>
              </a:rPr>
              <a:t>гуашь, линейка, кисти, </a:t>
            </a:r>
            <a:r>
              <a:rPr lang="ru-RU" sz="2000" b="1" dirty="0" smtClean="0">
                <a:solidFill>
                  <a:srgbClr val="7030A0"/>
                </a:solidFill>
                <a:latin typeface="Times New Roman" panose="02020603050405020304" pitchFamily="18" charset="0"/>
                <a:cs typeface="Times New Roman" panose="02020603050405020304" pitchFamily="18" charset="0"/>
              </a:rPr>
              <a:t>пипетки. </a:t>
            </a:r>
            <a:endParaRPr lang="ru-RU" sz="2000" b="1" dirty="0">
              <a:solidFill>
                <a:srgbClr val="7030A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b="1" dirty="0">
                <a:solidFill>
                  <a:srgbClr val="7030A0"/>
                </a:solidFill>
                <a:latin typeface="Times New Roman" panose="02020603050405020304" pitchFamily="18" charset="0"/>
                <a:cs typeface="Times New Roman" panose="02020603050405020304" pitchFamily="18" charset="0"/>
              </a:rPr>
              <a:t>на картон взрослый выдавливает горкой пену.  Ребёнок разглаживает пену линейкой толщиной в 1 см., затем жидкими красками при помощи пипетки или кисти для рисования наносит капли и рисует кистью </a:t>
            </a:r>
            <a:r>
              <a:rPr lang="ru-RU" b="1" dirty="0" smtClean="0">
                <a:solidFill>
                  <a:srgbClr val="7030A0"/>
                </a:solidFill>
                <a:latin typeface="Times New Roman" panose="02020603050405020304" pitchFamily="18" charset="0"/>
                <a:cs typeface="Times New Roman" panose="02020603050405020304" pitchFamily="18" charset="0"/>
              </a:rPr>
              <a:t> рисунок</a:t>
            </a:r>
            <a:r>
              <a:rPr lang="ru-RU" b="1" dirty="0">
                <a:solidFill>
                  <a:srgbClr val="7030A0"/>
                </a:solidFill>
                <a:latin typeface="Times New Roman" panose="02020603050405020304" pitchFamily="18" charset="0"/>
                <a:cs typeface="Times New Roman" panose="02020603050405020304" pitchFamily="18" charset="0"/>
              </a:rPr>
              <a:t>. Сверху накладывает лист бумаги, который слегка приживает к изображению, а затем убирает. Это первый зеркальный оттиск его оставляют подсохнуть. Второй оттиск получатся весьма экзотический: </a:t>
            </a:r>
            <a:r>
              <a:rPr lang="ru-RU" b="1" dirty="0" smtClean="0">
                <a:solidFill>
                  <a:srgbClr val="7030A0"/>
                </a:solidFill>
                <a:latin typeface="Times New Roman" panose="02020603050405020304" pitchFamily="18" charset="0"/>
                <a:cs typeface="Times New Roman" panose="02020603050405020304" pitchFamily="18" charset="0"/>
              </a:rPr>
              <a:t>той </a:t>
            </a:r>
            <a:r>
              <a:rPr lang="ru-RU" b="1" dirty="0">
                <a:solidFill>
                  <a:srgbClr val="7030A0"/>
                </a:solidFill>
                <a:latin typeface="Times New Roman" panose="02020603050405020304" pitchFamily="18" charset="0"/>
                <a:cs typeface="Times New Roman" panose="02020603050405020304" pitchFamily="18" charset="0"/>
              </a:rPr>
              <a:t>же линейкой снимается пена с картона. На нём остаётся размытое изображение. Глядя на него, создаётся впечатление, что это морской пейзаж или улица под дождём. Изображение можно дорисовать фломастерами. </a:t>
            </a:r>
          </a:p>
        </p:txBody>
      </p:sp>
    </p:spTree>
    <p:extLst>
      <p:ext uri="{BB962C8B-B14F-4D97-AF65-F5344CB8AC3E}">
        <p14:creationId xmlns:p14="http://schemas.microsoft.com/office/powerpoint/2010/main" val="33899912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577586"/>
            <a:ext cx="7580512" cy="5386090"/>
          </a:xfrm>
          <a:prstGeom prst="rect">
            <a:avLst/>
          </a:prstGeom>
        </p:spPr>
        <p:txBody>
          <a:bodyPr wrap="square">
            <a:spAutoFit/>
          </a:bodyPr>
          <a:lstStyle/>
          <a:p>
            <a:pPr algn="ctr"/>
            <a:r>
              <a:rPr lang="ru-RU" sz="2400" b="1" dirty="0" smtClean="0">
                <a:solidFill>
                  <a:srgbClr val="7030A0"/>
                </a:solidFill>
                <a:latin typeface="Arial Black" panose="020B0A04020102020204" pitchFamily="34" charset="0"/>
                <a:cs typeface="Times New Roman" pitchFamily="18" charset="0"/>
              </a:rPr>
              <a:t>Рисование на молоке</a:t>
            </a:r>
          </a:p>
          <a:p>
            <a:pPr algn="just"/>
            <a:r>
              <a:rPr lang="ru-RU" sz="2000" b="1" i="1" dirty="0" smtClean="0">
                <a:solidFill>
                  <a:srgbClr val="FF0000"/>
                </a:solidFill>
                <a:latin typeface="Times New Roman" pitchFamily="18" charset="0"/>
                <a:cs typeface="Times New Roman" pitchFamily="18" charset="0"/>
              </a:rPr>
              <a:t>Возраст</a:t>
            </a:r>
            <a:r>
              <a:rPr lang="ru-RU" sz="2000" b="1" i="1" dirty="0">
                <a:solidFill>
                  <a:srgbClr val="FF0000"/>
                </a:solidFill>
                <a:latin typeface="Times New Roman" pitchFamily="18" charset="0"/>
                <a:cs typeface="Times New Roman" pitchFamily="18" charset="0"/>
              </a:rPr>
              <a:t>: </a:t>
            </a:r>
            <a:r>
              <a:rPr lang="ru-RU" sz="2000" b="1" dirty="0">
                <a:solidFill>
                  <a:srgbClr val="7030A0"/>
                </a:solidFill>
                <a:latin typeface="Times New Roman" pitchFamily="18" charset="0"/>
                <a:cs typeface="Times New Roman" pitchFamily="18" charset="0"/>
              </a:rPr>
              <a:t>от 6 лет. </a:t>
            </a:r>
          </a:p>
          <a:p>
            <a:r>
              <a:rPr lang="ru-RU" sz="2000" b="1" i="1" dirty="0">
                <a:solidFill>
                  <a:srgbClr val="FF0000"/>
                </a:solidFill>
                <a:latin typeface="Times New Roman" pitchFamily="18" charset="0"/>
                <a:cs typeface="Times New Roman" pitchFamily="18" charset="0"/>
              </a:rPr>
              <a:t>Средства выразительности:  </a:t>
            </a:r>
            <a:r>
              <a:rPr lang="ru-RU" sz="2000" b="1" dirty="0">
                <a:solidFill>
                  <a:srgbClr val="7030A0"/>
                </a:solidFill>
                <a:latin typeface="Times New Roman" pitchFamily="18" charset="0"/>
                <a:cs typeface="Times New Roman" pitchFamily="18" charset="0"/>
              </a:rPr>
              <a:t>пятно,  </a:t>
            </a:r>
            <a:r>
              <a:rPr lang="ru-RU" sz="2000" b="1" dirty="0" smtClean="0">
                <a:solidFill>
                  <a:srgbClr val="7030A0"/>
                </a:solidFill>
                <a:latin typeface="Times New Roman" pitchFamily="18" charset="0"/>
                <a:cs typeface="Times New Roman" pitchFamily="18" charset="0"/>
              </a:rPr>
              <a:t>линии, цвет</a:t>
            </a:r>
            <a:r>
              <a:rPr lang="ru-RU" sz="2000" b="1" dirty="0">
                <a:solidFill>
                  <a:srgbClr val="7030A0"/>
                </a:solidFill>
                <a:latin typeface="Times New Roman" pitchFamily="18" charset="0"/>
                <a:cs typeface="Times New Roman" pitchFamily="18" charset="0"/>
              </a:rPr>
              <a:t>, закручивание, разрезание.                  </a:t>
            </a:r>
          </a:p>
          <a:p>
            <a:pPr algn="just"/>
            <a:r>
              <a:rPr lang="ru-RU" sz="2000" b="1" i="1" dirty="0">
                <a:solidFill>
                  <a:srgbClr val="FF0000"/>
                </a:solidFill>
                <a:latin typeface="Times New Roman" pitchFamily="18" charset="0"/>
                <a:cs typeface="Times New Roman" pitchFamily="18" charset="0"/>
              </a:rPr>
              <a:t>Материалы:</a:t>
            </a:r>
            <a:r>
              <a:rPr lang="ru-RU" sz="2000" b="1" dirty="0">
                <a:solidFill>
                  <a:srgbClr val="7030A0"/>
                </a:solidFill>
                <a:latin typeface="Times New Roman" pitchFamily="18" charset="0"/>
                <a:cs typeface="Times New Roman" pitchFamily="18" charset="0"/>
              </a:rPr>
              <a:t> не глубокая широкая емкость, вода, клей ПВА. Крахмал или молоко, бычья </a:t>
            </a:r>
            <a:r>
              <a:rPr lang="ru-RU" sz="2000" b="1" dirty="0" smtClean="0">
                <a:solidFill>
                  <a:srgbClr val="7030A0"/>
                </a:solidFill>
                <a:latin typeface="Times New Roman" pitchFamily="18" charset="0"/>
                <a:cs typeface="Times New Roman" pitchFamily="18" charset="0"/>
              </a:rPr>
              <a:t>желчь</a:t>
            </a:r>
            <a:r>
              <a:rPr lang="ru-RU" sz="2000" b="1" dirty="0">
                <a:solidFill>
                  <a:srgbClr val="7030A0"/>
                </a:solidFill>
                <a:latin typeface="Times New Roman" pitchFamily="18" charset="0"/>
                <a:cs typeface="Times New Roman" pitchFamily="18" charset="0"/>
              </a:rPr>
              <a:t>, ватные палочки, пипетка, зубочистки, альбомный лист, пищевые или акриловые </a:t>
            </a:r>
            <a:r>
              <a:rPr lang="ru-RU" sz="2000" b="1" dirty="0" smtClean="0">
                <a:solidFill>
                  <a:srgbClr val="7030A0"/>
                </a:solidFill>
                <a:latin typeface="Times New Roman" pitchFamily="18" charset="0"/>
                <a:cs typeface="Times New Roman" pitchFamily="18" charset="0"/>
              </a:rPr>
              <a:t>жидкие краски. </a:t>
            </a:r>
            <a:endParaRPr lang="ru-RU" sz="2000" b="1" dirty="0">
              <a:solidFill>
                <a:srgbClr val="7030A0"/>
              </a:solidFill>
              <a:latin typeface="Times New Roman" pitchFamily="18" charset="0"/>
              <a:cs typeface="Times New Roman" pitchFamily="18" charset="0"/>
            </a:endParaRPr>
          </a:p>
          <a:p>
            <a:pPr algn="just"/>
            <a:r>
              <a:rPr lang="ru-RU" sz="2000" b="1" i="1" dirty="0">
                <a:solidFill>
                  <a:srgbClr val="FF0000"/>
                </a:solidFill>
                <a:latin typeface="Times New Roman" pitchFamily="18" charset="0"/>
                <a:cs typeface="Times New Roman" pitchFamily="18" charset="0"/>
              </a:rPr>
              <a:t>Способ получения изображения: </a:t>
            </a:r>
            <a:r>
              <a:rPr lang="ru-RU" sz="2000" b="1" dirty="0">
                <a:solidFill>
                  <a:srgbClr val="7030A0"/>
                </a:solidFill>
                <a:latin typeface="Times New Roman" pitchFamily="18" charset="0"/>
                <a:cs typeface="Times New Roman" pitchFamily="18" charset="0"/>
              </a:rPr>
              <a:t>взрослый готовит </a:t>
            </a:r>
            <a:r>
              <a:rPr lang="ru-RU" sz="2000" b="1" dirty="0" smtClean="0">
                <a:solidFill>
                  <a:srgbClr val="7030A0"/>
                </a:solidFill>
                <a:latin typeface="Times New Roman" pitchFamily="18" charset="0"/>
                <a:cs typeface="Times New Roman" pitchFamily="18" charset="0"/>
              </a:rPr>
              <a:t>раствор </a:t>
            </a:r>
            <a:r>
              <a:rPr lang="ru-RU" sz="2000" b="1" dirty="0">
                <a:solidFill>
                  <a:srgbClr val="7030A0"/>
                </a:solidFill>
                <a:latin typeface="Times New Roman" pitchFamily="18" charset="0"/>
                <a:cs typeface="Times New Roman" pitchFamily="18" charset="0"/>
              </a:rPr>
              <a:t>для рисования </a:t>
            </a:r>
            <a:r>
              <a:rPr lang="ru-RU" b="1" dirty="0" smtClean="0">
                <a:latin typeface="Times New Roman" pitchFamily="18" charset="0"/>
                <a:cs typeface="Times New Roman" pitchFamily="18" charset="0"/>
              </a:rPr>
              <a:t>(в воду добавляется клей ПВА, жирное </a:t>
            </a:r>
            <a:r>
              <a:rPr lang="ru-RU" b="1" dirty="0">
                <a:latin typeface="Times New Roman" pitchFamily="18" charset="0"/>
                <a:cs typeface="Times New Roman" pitchFamily="18" charset="0"/>
              </a:rPr>
              <a:t>молоко, бычья </a:t>
            </a:r>
            <a:r>
              <a:rPr lang="ru-RU" b="1" dirty="0" smtClean="0">
                <a:latin typeface="Times New Roman" pitchFamily="18" charset="0"/>
                <a:cs typeface="Times New Roman" pitchFamily="18" charset="0"/>
              </a:rPr>
              <a:t>желчь </a:t>
            </a:r>
            <a:r>
              <a:rPr lang="ru-RU" b="1" dirty="0">
                <a:latin typeface="Times New Roman" pitchFamily="18" charset="0"/>
                <a:cs typeface="Times New Roman" pitchFamily="18" charset="0"/>
              </a:rPr>
              <a:t>и всё тщательно перемешивается). </a:t>
            </a:r>
            <a:r>
              <a:rPr lang="ru-RU" sz="2000" b="1" dirty="0" smtClean="0">
                <a:solidFill>
                  <a:srgbClr val="7030A0"/>
                </a:solidFill>
                <a:latin typeface="Times New Roman" pitchFamily="18" charset="0"/>
                <a:cs typeface="Times New Roman" pitchFamily="18" charset="0"/>
              </a:rPr>
              <a:t>Ребенок   </a:t>
            </a:r>
            <a:r>
              <a:rPr lang="ru-RU" sz="2000" b="1" dirty="0">
                <a:solidFill>
                  <a:srgbClr val="7030A0"/>
                </a:solidFill>
                <a:latin typeface="Times New Roman" pitchFamily="18" charset="0"/>
                <a:cs typeface="Times New Roman" pitchFamily="18" charset="0"/>
              </a:rPr>
              <a:t>набирает</a:t>
            </a:r>
            <a:r>
              <a:rPr lang="ru-RU" sz="2000" b="1" dirty="0" smtClean="0">
                <a:solidFill>
                  <a:srgbClr val="7030A0"/>
                </a:solidFill>
                <a:latin typeface="Times New Roman" pitchFamily="18" charset="0"/>
                <a:cs typeface="Times New Roman" pitchFamily="18" charset="0"/>
              </a:rPr>
              <a:t> </a:t>
            </a:r>
            <a:r>
              <a:rPr lang="ru-RU" sz="2000" b="1" dirty="0">
                <a:solidFill>
                  <a:srgbClr val="7030A0"/>
                </a:solidFill>
                <a:latin typeface="Times New Roman" pitchFamily="18" charset="0"/>
                <a:cs typeface="Times New Roman" pitchFamily="18" charset="0"/>
              </a:rPr>
              <a:t>краску </a:t>
            </a:r>
            <a:r>
              <a:rPr lang="ru-RU" sz="2000" b="1" dirty="0" smtClean="0">
                <a:solidFill>
                  <a:srgbClr val="7030A0"/>
                </a:solidFill>
                <a:latin typeface="Times New Roman" pitchFamily="18" charset="0"/>
                <a:cs typeface="Times New Roman" pitchFamily="18" charset="0"/>
              </a:rPr>
              <a:t>в </a:t>
            </a:r>
            <a:r>
              <a:rPr lang="ru-RU" sz="2000" b="1" dirty="0">
                <a:solidFill>
                  <a:srgbClr val="7030A0"/>
                </a:solidFill>
                <a:latin typeface="Times New Roman" pitchFamily="18" charset="0"/>
                <a:cs typeface="Times New Roman" pitchFamily="18" charset="0"/>
              </a:rPr>
              <a:t>пипетку и </a:t>
            </a:r>
            <a:r>
              <a:rPr lang="ru-RU" sz="2000" b="1" dirty="0" smtClean="0">
                <a:solidFill>
                  <a:srgbClr val="7030A0"/>
                </a:solidFill>
                <a:latin typeface="Times New Roman" pitchFamily="18" charset="0"/>
                <a:cs typeface="Times New Roman" pitchFamily="18" charset="0"/>
              </a:rPr>
              <a:t>капает </a:t>
            </a:r>
            <a:r>
              <a:rPr lang="ru-RU" sz="2000" b="1" dirty="0">
                <a:solidFill>
                  <a:srgbClr val="7030A0"/>
                </a:solidFill>
                <a:latin typeface="Times New Roman" pitchFamily="18" charset="0"/>
                <a:cs typeface="Times New Roman" pitchFamily="18" charset="0"/>
              </a:rPr>
              <a:t>на </a:t>
            </a:r>
            <a:r>
              <a:rPr lang="ru-RU" sz="2000" b="1" dirty="0" smtClean="0">
                <a:solidFill>
                  <a:srgbClr val="7030A0"/>
                </a:solidFill>
                <a:latin typeface="Times New Roman" pitchFamily="18" charset="0"/>
                <a:cs typeface="Times New Roman" pitchFamily="18" charset="0"/>
              </a:rPr>
              <a:t>раствор, или стряхивает </a:t>
            </a:r>
            <a:r>
              <a:rPr lang="ru-RU" sz="2000" b="1" dirty="0">
                <a:solidFill>
                  <a:srgbClr val="7030A0"/>
                </a:solidFill>
                <a:latin typeface="Times New Roman" pitchFamily="18" charset="0"/>
                <a:cs typeface="Times New Roman" pitchFamily="18" charset="0"/>
              </a:rPr>
              <a:t>краску с пипетки о бортик емкости </a:t>
            </a:r>
            <a:r>
              <a:rPr lang="ru-RU" sz="2000" b="1" dirty="0" smtClean="0">
                <a:solidFill>
                  <a:srgbClr val="7030A0"/>
                </a:solidFill>
                <a:latin typeface="Times New Roman" pitchFamily="18" charset="0"/>
                <a:cs typeface="Times New Roman" pitchFamily="18" charset="0"/>
              </a:rPr>
              <a:t>получая капли.</a:t>
            </a:r>
            <a:r>
              <a:rPr lang="ru-RU" b="1" dirty="0" smtClean="0">
                <a:solidFill>
                  <a:srgbClr val="7030A0"/>
                </a:solidFill>
                <a:latin typeface="Times New Roman" pitchFamily="18" charset="0"/>
                <a:cs typeface="Times New Roman" pitchFamily="18" charset="0"/>
              </a:rPr>
              <a:t> </a:t>
            </a:r>
            <a:r>
              <a:rPr lang="ru-RU" sz="2000" b="1" dirty="0">
                <a:solidFill>
                  <a:srgbClr val="7030A0"/>
                </a:solidFill>
                <a:latin typeface="Times New Roman" pitchFamily="18" charset="0"/>
                <a:cs typeface="Times New Roman" pitchFamily="18" charset="0"/>
              </a:rPr>
              <a:t>С помощью палочки капли </a:t>
            </a:r>
            <a:r>
              <a:rPr lang="ru-RU" sz="2000" b="1" dirty="0" smtClean="0">
                <a:solidFill>
                  <a:srgbClr val="7030A0"/>
                </a:solidFill>
                <a:latin typeface="Times New Roman" pitchFamily="18" charset="0"/>
                <a:cs typeface="Times New Roman" pitchFamily="18" charset="0"/>
              </a:rPr>
              <a:t>краски сдвигаются</a:t>
            </a:r>
            <a:r>
              <a:rPr lang="ru-RU" sz="2000" b="1" dirty="0">
                <a:solidFill>
                  <a:srgbClr val="7030A0"/>
                </a:solidFill>
                <a:latin typeface="Times New Roman" pitchFamily="18" charset="0"/>
                <a:cs typeface="Times New Roman" pitchFamily="18" charset="0"/>
              </a:rPr>
              <a:t>, накручиваются, </a:t>
            </a:r>
            <a:r>
              <a:rPr lang="ru-RU" sz="2000" b="1" dirty="0" smtClean="0">
                <a:solidFill>
                  <a:srgbClr val="7030A0"/>
                </a:solidFill>
                <a:latin typeface="Times New Roman" pitchFamily="18" charset="0"/>
                <a:cs typeface="Times New Roman" pitchFamily="18" charset="0"/>
              </a:rPr>
              <a:t>разрезаются - получатся абстрактный рисунок.  Затем на рисунок накладывается </a:t>
            </a:r>
            <a:r>
              <a:rPr lang="ru-RU" sz="2000" b="1" dirty="0">
                <a:solidFill>
                  <a:srgbClr val="7030A0"/>
                </a:solidFill>
                <a:latin typeface="Times New Roman" pitchFamily="18" charset="0"/>
                <a:cs typeface="Times New Roman" pitchFamily="18" charset="0"/>
              </a:rPr>
              <a:t>лист </a:t>
            </a:r>
            <a:r>
              <a:rPr lang="ru-RU" sz="2000" b="1" dirty="0" smtClean="0">
                <a:solidFill>
                  <a:srgbClr val="7030A0"/>
                </a:solidFill>
                <a:latin typeface="Times New Roman" pitchFamily="18" charset="0"/>
                <a:cs typeface="Times New Roman" pitchFamily="18" charset="0"/>
              </a:rPr>
              <a:t>бумаги и аккуратно снимается получается отпечаток  рисунка на бумаге. </a:t>
            </a:r>
            <a:endParaRPr lang="ru-RU" sz="2000" b="1" dirty="0">
              <a:solidFill>
                <a:srgbClr val="7030A0"/>
              </a:solidFill>
            </a:endParaRPr>
          </a:p>
        </p:txBody>
      </p:sp>
    </p:spTree>
    <p:extLst>
      <p:ext uri="{BB962C8B-B14F-4D97-AF65-F5344CB8AC3E}">
        <p14:creationId xmlns:p14="http://schemas.microsoft.com/office/powerpoint/2010/main" val="29635956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846059"/>
            <a:ext cx="7056784" cy="4832092"/>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Рисование мыльными пузырями</a:t>
            </a:r>
          </a:p>
          <a:p>
            <a:endParaRPr lang="ru-RU" sz="2000" b="1" i="1" dirty="0" smtClean="0">
              <a:solidFill>
                <a:srgbClr val="FF0000"/>
              </a:solidFill>
              <a:latin typeface="Times New Roman" panose="02020603050405020304" pitchFamily="18" charset="0"/>
              <a:cs typeface="Times New Roman" panose="02020603050405020304" pitchFamily="18" charset="0"/>
            </a:endParaRP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от 6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альбомный лист, трубочки для </a:t>
            </a:r>
            <a:r>
              <a:rPr lang="ru-RU" sz="2000" b="1" dirty="0" smtClean="0">
                <a:solidFill>
                  <a:srgbClr val="7030A0"/>
                </a:solidFill>
                <a:latin typeface="Times New Roman" panose="02020603050405020304" pitchFamily="18" charset="0"/>
                <a:cs typeface="Times New Roman" panose="02020603050405020304" pitchFamily="18" charset="0"/>
              </a:rPr>
              <a:t>коктейля, </a:t>
            </a:r>
            <a:r>
              <a:rPr lang="ru-RU" sz="2000" b="1" dirty="0">
                <a:solidFill>
                  <a:srgbClr val="7030A0"/>
                </a:solidFill>
                <a:latin typeface="Times New Roman" panose="02020603050405020304" pitchFamily="18" charset="0"/>
                <a:cs typeface="Times New Roman" panose="02020603050405020304" pitchFamily="18" charset="0"/>
              </a:rPr>
              <a:t>стакан, гуашь, ложка, жидкость для мыльных пузырей или гель для мытья посуды, вода, акварельные краски, кисти. </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взрослый готовит мыльный раствор. Ребёнок добавляет в раствор гуашь любого цвета и размешивает, затем в  стакан опускает трубочку. Ставит стакан на лист бумаги и дует так, чтобы мыльные пузыри выбегали из стакана на лист бумаги- получается цветное пятно из мыльных пузырей. Когда пятно высохнет, то его можно дорисовать. </a:t>
            </a:r>
          </a:p>
        </p:txBody>
      </p:sp>
    </p:spTree>
    <p:extLst>
      <p:ext uri="{BB962C8B-B14F-4D97-AF65-F5344CB8AC3E}">
        <p14:creationId xmlns:p14="http://schemas.microsoft.com/office/powerpoint/2010/main" val="3924097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95518" y="980728"/>
            <a:ext cx="6408712" cy="4647426"/>
          </a:xfrm>
          <a:prstGeom prst="rect">
            <a:avLst/>
          </a:prstGeom>
          <a:noFill/>
        </p:spPr>
        <p:txBody>
          <a:bodyPr wrap="square" rtlCol="0">
            <a:spAutoFit/>
          </a:bodyPr>
          <a:lstStyle/>
          <a:p>
            <a:pPr algn="ctr"/>
            <a:r>
              <a:rPr lang="ru-RU" sz="2800" b="1" dirty="0">
                <a:solidFill>
                  <a:srgbClr val="7030A0"/>
                </a:solidFill>
                <a:latin typeface="Arial Black" panose="020B0A04020102020204" pitchFamily="34" charset="0"/>
              </a:rPr>
              <a:t>Тычок  жесткой  полусухой  </a:t>
            </a:r>
            <a:r>
              <a:rPr lang="ru-RU" sz="2800" b="1" dirty="0" smtClean="0">
                <a:solidFill>
                  <a:srgbClr val="7030A0"/>
                </a:solidFill>
                <a:latin typeface="Arial Black" panose="020B0A04020102020204" pitchFamily="34" charset="0"/>
              </a:rPr>
              <a:t>кистью</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  </a:t>
            </a:r>
            <a:endParaRPr lang="ru-RU" sz="2000" b="1" i="1" dirty="0">
              <a:solidFill>
                <a:srgbClr val="FF000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фактурность окраски, цвет.</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i="1" dirty="0">
                <a:solidFill>
                  <a:srgbClr val="7030A0"/>
                </a:solidFill>
                <a:latin typeface="Times New Roman" panose="02020603050405020304" pitchFamily="18" charset="0"/>
                <a:cs typeface="Times New Roman" panose="02020603050405020304" pitchFamily="18" charset="0"/>
              </a:rPr>
              <a:t>:</a:t>
            </a:r>
            <a:r>
              <a:rPr lang="ru-RU" sz="2000" b="1" dirty="0">
                <a:solidFill>
                  <a:srgbClr val="7030A0"/>
                </a:solidFill>
                <a:latin typeface="Times New Roman" panose="02020603050405020304" pitchFamily="18" charset="0"/>
                <a:cs typeface="Times New Roman" panose="02020603050405020304" pitchFamily="18" charset="0"/>
              </a:rPr>
              <a:t> жесткая кисть, гуашь, бумага любого цвета и </a:t>
            </a:r>
            <a:r>
              <a:rPr lang="ru-RU" sz="2000" b="1" dirty="0" smtClean="0">
                <a:solidFill>
                  <a:srgbClr val="7030A0"/>
                </a:solidFill>
                <a:latin typeface="Times New Roman" panose="02020603050405020304" pitchFamily="18" charset="0"/>
                <a:cs typeface="Times New Roman" panose="02020603050405020304" pitchFamily="18" charset="0"/>
              </a:rPr>
              <a:t>формата, </a:t>
            </a:r>
            <a:r>
              <a:rPr lang="ru-RU" sz="2000" b="1" dirty="0">
                <a:solidFill>
                  <a:srgbClr val="7030A0"/>
                </a:solidFill>
                <a:latin typeface="Times New Roman" panose="02020603050405020304" pitchFamily="18" charset="0"/>
                <a:cs typeface="Times New Roman" panose="02020603050405020304" pitchFamily="18" charset="0"/>
              </a:rPr>
              <a:t>либо вырезанный силуэт пушистого или колючего животного.</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опускает в гуашь кисть и ударяет ею по бумаге, держа вертикально. При работе кисть в воду не опускается. Таким образом заполняется весь лист, контур или шаблон. Получается имитация фактурности пушистой или колючей поверхности.</a:t>
            </a:r>
          </a:p>
        </p:txBody>
      </p:sp>
    </p:spTree>
    <p:extLst>
      <p:ext uri="{BB962C8B-B14F-4D97-AF65-F5344CB8AC3E}">
        <p14:creationId xmlns:p14="http://schemas.microsoft.com/office/powerpoint/2010/main" val="24096398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02904" y="1412776"/>
            <a:ext cx="5544616" cy="3724096"/>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Рисование на наждачной бумаге</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a:t>
            </a:r>
            <a:r>
              <a:rPr lang="ru-RU" sz="2000" b="1" dirty="0">
                <a:solidFill>
                  <a:srgbClr val="7030A0"/>
                </a:solidFill>
                <a:latin typeface="Times New Roman" panose="02020603050405020304" pitchFamily="18" charset="0"/>
                <a:cs typeface="Times New Roman" panose="02020603050405020304" pitchFamily="18" charset="0"/>
              </a:rPr>
              <a:t> от 5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 цвет, линия.</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наждачная бумага, цветные </a:t>
            </a:r>
            <a:r>
              <a:rPr lang="ru-RU" sz="2000" b="1" dirty="0" smtClean="0">
                <a:solidFill>
                  <a:srgbClr val="7030A0"/>
                </a:solidFill>
                <a:latin typeface="Times New Roman" panose="02020603050405020304" pitchFamily="18" charset="0"/>
                <a:cs typeface="Times New Roman" panose="02020603050405020304" pitchFamily="18" charset="0"/>
              </a:rPr>
              <a:t>мелки</a:t>
            </a:r>
            <a:r>
              <a:rPr lang="ru-RU" sz="2000" b="1" dirty="0">
                <a:solidFill>
                  <a:srgbClr val="7030A0"/>
                </a:solidFill>
                <a:latin typeface="Times New Roman" panose="02020603050405020304" pitchFamily="18" charset="0"/>
                <a:cs typeface="Times New Roman" panose="02020603050405020304" pitchFamily="18" charset="0"/>
              </a:rPr>
              <a:t>.</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ребёнок выбирает наждачную бумагу определённого цвета и рисует на ней цветными мелками торцом или плашмя. </a:t>
            </a:r>
          </a:p>
        </p:txBody>
      </p:sp>
    </p:spTree>
    <p:extLst>
      <p:ext uri="{BB962C8B-B14F-4D97-AF65-F5344CB8AC3E}">
        <p14:creationId xmlns:p14="http://schemas.microsoft.com/office/powerpoint/2010/main" val="20108360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69240" y="908720"/>
            <a:ext cx="6371111" cy="4647426"/>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Рисование по стеклу</a:t>
            </a:r>
          </a:p>
          <a:p>
            <a:pPr algn="ctr"/>
            <a:r>
              <a:rPr lang="ru-RU" sz="2800" b="1" dirty="0" smtClean="0">
                <a:solidFill>
                  <a:srgbClr val="7030A0"/>
                </a:solidFill>
                <a:latin typeface="Arial Black" panose="020B0A04020102020204" pitchFamily="34" charset="0"/>
                <a:cs typeface="Times New Roman" panose="02020603050405020304" pitchFamily="18" charset="0"/>
              </a:rPr>
              <a:t> </a:t>
            </a:r>
            <a:r>
              <a:rPr lang="ru-RU" sz="2000" b="1" dirty="0" smtClean="0">
                <a:solidFill>
                  <a:srgbClr val="7030A0"/>
                </a:solidFill>
                <a:latin typeface="Arial Black" panose="020B0A04020102020204" pitchFamily="34" charset="0"/>
                <a:cs typeface="Times New Roman" panose="02020603050405020304" pitchFamily="18" charset="0"/>
              </a:rPr>
              <a:t>витражи.</a:t>
            </a:r>
          </a:p>
          <a:p>
            <a:r>
              <a:rPr lang="ru-RU" sz="2000" b="1" dirty="0">
                <a:solidFill>
                  <a:srgbClr val="7030A0"/>
                </a:solidFill>
                <a:latin typeface="Times New Roman" panose="02020603050405020304" pitchFamily="18" charset="0"/>
                <a:cs typeface="Times New Roman" panose="02020603050405020304" pitchFamily="18" charset="0"/>
              </a:rPr>
              <a:t> </a:t>
            </a:r>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от 6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точки, </a:t>
            </a:r>
            <a:r>
              <a:rPr lang="ru-RU" sz="2000" b="1" dirty="0" smtClean="0">
                <a:solidFill>
                  <a:srgbClr val="7030A0"/>
                </a:solidFill>
                <a:latin typeface="Times New Roman" panose="02020603050405020304" pitchFamily="18" charset="0"/>
                <a:cs typeface="Times New Roman" panose="02020603050405020304" pitchFamily="18" charset="0"/>
              </a:rPr>
              <a:t>пятна, </a:t>
            </a:r>
            <a:r>
              <a:rPr lang="ru-RU" sz="2000" b="1" dirty="0">
                <a:solidFill>
                  <a:srgbClr val="7030A0"/>
                </a:solidFill>
                <a:latin typeface="Times New Roman" panose="02020603050405020304" pitchFamily="18" charset="0"/>
                <a:cs typeface="Times New Roman" panose="02020603050405020304" pitchFamily="18" charset="0"/>
              </a:rPr>
              <a:t>цвет, </a:t>
            </a:r>
            <a:r>
              <a:rPr lang="ru-RU" sz="2000" b="1" dirty="0" smtClean="0">
                <a:solidFill>
                  <a:srgbClr val="7030A0"/>
                </a:solidFill>
                <a:latin typeface="Times New Roman" panose="02020603050405020304" pitchFamily="18" charset="0"/>
                <a:cs typeface="Times New Roman" panose="02020603050405020304" pitchFamily="18" charset="0"/>
              </a:rPr>
              <a:t>линии.</a:t>
            </a:r>
            <a:endParaRPr lang="ru-RU" sz="2000" b="1" dirty="0">
              <a:solidFill>
                <a:srgbClr val="7030A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стекло в рамке, акриловый контур, витражные краски</a:t>
            </a:r>
            <a:r>
              <a:rPr lang="ru-RU" sz="2000" b="1" i="1" dirty="0">
                <a:solidFill>
                  <a:srgbClr val="7030A0"/>
                </a:solidFill>
                <a:latin typeface="Times New Roman" panose="02020603050405020304" pitchFamily="18" charset="0"/>
                <a:cs typeface="Times New Roman" panose="02020603050405020304" pitchFamily="18" charset="0"/>
              </a:rPr>
              <a:t>,  (изготовление </a:t>
            </a:r>
            <a:r>
              <a:rPr lang="ru-RU" sz="2000" b="1" i="1" dirty="0" smtClean="0">
                <a:solidFill>
                  <a:srgbClr val="7030A0"/>
                </a:solidFill>
                <a:latin typeface="Times New Roman" panose="02020603050405020304" pitchFamily="18" charset="0"/>
                <a:cs typeface="Times New Roman" panose="02020603050405020304" pitchFamily="18" charset="0"/>
              </a:rPr>
              <a:t>краски: </a:t>
            </a:r>
            <a:r>
              <a:rPr lang="ru-RU" sz="2000" b="1" i="1" dirty="0">
                <a:solidFill>
                  <a:srgbClr val="7030A0"/>
                </a:solidFill>
                <a:latin typeface="Times New Roman" panose="02020603050405020304" pitchFamily="18" charset="0"/>
                <a:cs typeface="Times New Roman" panose="02020603050405020304" pitchFamily="18" charset="0"/>
              </a:rPr>
              <a:t>клей ПВА </a:t>
            </a:r>
            <a:r>
              <a:rPr lang="ru-RU" sz="2000" b="1" i="1" dirty="0" smtClean="0">
                <a:solidFill>
                  <a:srgbClr val="7030A0"/>
                </a:solidFill>
                <a:latin typeface="Times New Roman" panose="02020603050405020304" pitchFamily="18" charset="0"/>
                <a:cs typeface="Times New Roman" panose="02020603050405020304" pitchFamily="18" charset="0"/>
              </a:rPr>
              <a:t>+ гуашь </a:t>
            </a:r>
            <a:r>
              <a:rPr lang="ru-RU" sz="2000" b="1" i="1" dirty="0">
                <a:solidFill>
                  <a:srgbClr val="7030A0"/>
                </a:solidFill>
                <a:latin typeface="Times New Roman" panose="02020603050405020304" pitchFamily="18" charset="0"/>
                <a:cs typeface="Times New Roman" panose="02020603050405020304" pitchFamily="18" charset="0"/>
              </a:rPr>
              <a:t>пропорции 1:2)</a:t>
            </a:r>
            <a:r>
              <a:rPr lang="ru-RU" sz="2000" b="1" dirty="0">
                <a:solidFill>
                  <a:srgbClr val="7030A0"/>
                </a:solidFill>
                <a:latin typeface="Times New Roman" panose="02020603050405020304" pitchFamily="18" charset="0"/>
                <a:cs typeface="Times New Roman" panose="02020603050405020304" pitchFamily="18" charset="0"/>
              </a:rPr>
              <a:t>, раскраски, альбомный лист. </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ребёнок выбирает рисунок – раскраску или рисует его сам на листе бумаги. На рисунок накладывается стекло </a:t>
            </a:r>
            <a:r>
              <a:rPr lang="ru-RU" sz="2000" b="1" dirty="0" smtClean="0">
                <a:solidFill>
                  <a:srgbClr val="7030A0"/>
                </a:solidFill>
                <a:latin typeface="Times New Roman" panose="02020603050405020304" pitchFamily="18" charset="0"/>
                <a:cs typeface="Times New Roman" panose="02020603050405020304" pitchFamily="18" charset="0"/>
              </a:rPr>
              <a:t>и сверху  </a:t>
            </a:r>
            <a:r>
              <a:rPr lang="ru-RU" sz="2000" b="1" dirty="0">
                <a:solidFill>
                  <a:srgbClr val="7030A0"/>
                </a:solidFill>
                <a:latin typeface="Times New Roman" panose="02020603050405020304" pitchFamily="18" charset="0"/>
                <a:cs typeface="Times New Roman" panose="02020603050405020304" pitchFamily="18" charset="0"/>
              </a:rPr>
              <a:t>обводится акриловым контуром </a:t>
            </a:r>
            <a:r>
              <a:rPr lang="ru-RU" sz="2000" b="1" i="1" dirty="0">
                <a:solidFill>
                  <a:srgbClr val="7030A0"/>
                </a:solidFill>
                <a:latin typeface="Times New Roman" panose="02020603050405020304" pitchFamily="18" charset="0"/>
                <a:cs typeface="Times New Roman" panose="02020603050405020304" pitchFamily="18" charset="0"/>
              </a:rPr>
              <a:t>(белого или чёрного цвета)</a:t>
            </a:r>
            <a:r>
              <a:rPr lang="ru-RU" sz="2000" b="1" dirty="0">
                <a:solidFill>
                  <a:srgbClr val="7030A0"/>
                </a:solidFill>
                <a:latin typeface="Times New Roman" panose="02020603050405020304" pitchFamily="18" charset="0"/>
                <a:cs typeface="Times New Roman" panose="02020603050405020304" pitchFamily="18" charset="0"/>
              </a:rPr>
              <a:t> контур рисунка, а затем после высыхания </a:t>
            </a:r>
            <a:r>
              <a:rPr lang="ru-RU" sz="2000" b="1" dirty="0" smtClean="0">
                <a:solidFill>
                  <a:srgbClr val="7030A0"/>
                </a:solidFill>
                <a:latin typeface="Times New Roman" panose="02020603050405020304" pitchFamily="18" charset="0"/>
                <a:cs typeface="Times New Roman" panose="02020603050405020304" pitchFamily="18" charset="0"/>
              </a:rPr>
              <a:t>закрашивается </a:t>
            </a:r>
            <a:r>
              <a:rPr lang="ru-RU" sz="2000" b="1" dirty="0">
                <a:solidFill>
                  <a:srgbClr val="7030A0"/>
                </a:solidFill>
                <a:latin typeface="Times New Roman" panose="02020603050405020304" pitchFamily="18" charset="0"/>
                <a:cs typeface="Times New Roman" panose="02020603050405020304" pitchFamily="18" charset="0"/>
              </a:rPr>
              <a:t>цветными красками. </a:t>
            </a:r>
          </a:p>
        </p:txBody>
      </p:sp>
    </p:spTree>
    <p:extLst>
      <p:ext uri="{BB962C8B-B14F-4D97-AF65-F5344CB8AC3E}">
        <p14:creationId xmlns:p14="http://schemas.microsoft.com/office/powerpoint/2010/main" val="38034802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75656" y="974079"/>
            <a:ext cx="6408712" cy="4832092"/>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Пластилинография  </a:t>
            </a:r>
          </a:p>
          <a:p>
            <a:pPr algn="ctr"/>
            <a:r>
              <a:rPr lang="ru-RU" sz="2000" b="1" dirty="0">
                <a:solidFill>
                  <a:srgbClr val="7030A0"/>
                </a:solidFill>
                <a:latin typeface="Times New Roman" panose="02020603050405020304" pitchFamily="18" charset="0"/>
                <a:cs typeface="Times New Roman" panose="02020603050405020304" pitchFamily="18" charset="0"/>
              </a:rPr>
              <a:t>н</a:t>
            </a:r>
            <a:r>
              <a:rPr lang="ru-RU" sz="2000" b="1" dirty="0" smtClean="0">
                <a:solidFill>
                  <a:srgbClr val="7030A0"/>
                </a:solidFill>
                <a:latin typeface="Times New Roman" panose="02020603050405020304" pitchFamily="18" charset="0"/>
                <a:cs typeface="Times New Roman" panose="02020603050405020304" pitchFamily="18" charset="0"/>
              </a:rPr>
              <a:t>а стекле</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от 6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точки, пятно, цвет, линия.</a:t>
            </a:r>
          </a:p>
          <a:p>
            <a:r>
              <a:rPr lang="ru-RU" sz="2000" b="1" i="1" dirty="0">
                <a:solidFill>
                  <a:srgbClr val="FF0000"/>
                </a:solidFill>
                <a:latin typeface="Times New Roman" panose="02020603050405020304" pitchFamily="18" charset="0"/>
                <a:cs typeface="Times New Roman" panose="02020603050405020304" pitchFamily="18" charset="0"/>
              </a:rPr>
              <a:t>Материалы: </a:t>
            </a:r>
            <a:r>
              <a:rPr lang="ru-RU" sz="2000" b="1" dirty="0">
                <a:solidFill>
                  <a:srgbClr val="7030A0"/>
                </a:solidFill>
                <a:latin typeface="Times New Roman" panose="02020603050405020304" pitchFamily="18" charset="0"/>
                <a:cs typeface="Times New Roman" panose="02020603050405020304" pitchFamily="18" charset="0"/>
              </a:rPr>
              <a:t>стекло в </a:t>
            </a:r>
            <a:r>
              <a:rPr lang="ru-RU" sz="2000" b="1" dirty="0" smtClean="0">
                <a:solidFill>
                  <a:srgbClr val="7030A0"/>
                </a:solidFill>
                <a:latin typeface="Times New Roman" panose="02020603050405020304" pitchFamily="18" charset="0"/>
                <a:cs typeface="Times New Roman" panose="02020603050405020304" pitchFamily="18" charset="0"/>
              </a:rPr>
              <a:t>рамке, акриловый </a:t>
            </a:r>
            <a:r>
              <a:rPr lang="ru-RU" sz="2000" b="1" dirty="0">
                <a:solidFill>
                  <a:srgbClr val="7030A0"/>
                </a:solidFill>
                <a:latin typeface="Times New Roman" panose="02020603050405020304" pitchFamily="18" charset="0"/>
                <a:cs typeface="Times New Roman" panose="02020603050405020304" pitchFamily="18" charset="0"/>
              </a:rPr>
              <a:t>контур, цветной пластилин, доска, стек, </a:t>
            </a:r>
            <a:r>
              <a:rPr lang="ru-RU" sz="2000" b="1" dirty="0" smtClean="0">
                <a:solidFill>
                  <a:srgbClr val="7030A0"/>
                </a:solidFill>
                <a:latin typeface="Times New Roman" panose="02020603050405020304" pitchFamily="18" charset="0"/>
                <a:cs typeface="Times New Roman" panose="02020603050405020304" pitchFamily="18" charset="0"/>
              </a:rPr>
              <a:t>шаблоны рисунков.  </a:t>
            </a:r>
            <a:endParaRPr lang="ru-RU" sz="2000" b="1" dirty="0">
              <a:solidFill>
                <a:srgbClr val="7030A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ребёнок выбирает </a:t>
            </a:r>
            <a:r>
              <a:rPr lang="ru-RU" sz="2000" b="1" dirty="0" smtClean="0">
                <a:solidFill>
                  <a:srgbClr val="7030A0"/>
                </a:solidFill>
                <a:latin typeface="Times New Roman" panose="02020603050405020304" pitchFamily="18" charset="0"/>
                <a:cs typeface="Times New Roman" panose="02020603050405020304" pitchFamily="18" charset="0"/>
              </a:rPr>
              <a:t>готовый рисунок </a:t>
            </a:r>
            <a:r>
              <a:rPr lang="ru-RU" sz="2000" b="1" dirty="0">
                <a:solidFill>
                  <a:srgbClr val="7030A0"/>
                </a:solidFill>
                <a:latin typeface="Times New Roman" panose="02020603050405020304" pitchFamily="18" charset="0"/>
                <a:cs typeface="Times New Roman" panose="02020603050405020304" pitchFamily="18" charset="0"/>
              </a:rPr>
              <a:t>– </a:t>
            </a:r>
            <a:r>
              <a:rPr lang="ru-RU" sz="2000" b="1" dirty="0" smtClean="0">
                <a:solidFill>
                  <a:srgbClr val="7030A0"/>
                </a:solidFill>
                <a:latin typeface="Times New Roman" panose="02020603050405020304" pitchFamily="18" charset="0"/>
                <a:cs typeface="Times New Roman" panose="02020603050405020304" pitchFamily="18" charset="0"/>
              </a:rPr>
              <a:t>или </a:t>
            </a:r>
            <a:r>
              <a:rPr lang="ru-RU" sz="2000" b="1" dirty="0">
                <a:solidFill>
                  <a:srgbClr val="7030A0"/>
                </a:solidFill>
                <a:latin typeface="Times New Roman" panose="02020603050405020304" pitchFamily="18" charset="0"/>
                <a:cs typeface="Times New Roman" panose="02020603050405020304" pitchFamily="18" charset="0"/>
              </a:rPr>
              <a:t>рисует </a:t>
            </a:r>
            <a:r>
              <a:rPr lang="ru-RU" sz="2000" b="1" dirty="0" smtClean="0">
                <a:solidFill>
                  <a:srgbClr val="7030A0"/>
                </a:solidFill>
                <a:latin typeface="Times New Roman" panose="02020603050405020304" pitchFamily="18" charset="0"/>
                <a:cs typeface="Times New Roman" panose="02020603050405020304" pitchFamily="18" charset="0"/>
              </a:rPr>
              <a:t>сам </a:t>
            </a:r>
            <a:r>
              <a:rPr lang="ru-RU" sz="2000" b="1" dirty="0">
                <a:solidFill>
                  <a:srgbClr val="7030A0"/>
                </a:solidFill>
                <a:latin typeface="Times New Roman" panose="02020603050405020304" pitchFamily="18" charset="0"/>
                <a:cs typeface="Times New Roman" panose="02020603050405020304" pitchFamily="18" charset="0"/>
              </a:rPr>
              <a:t>на листе бумаги. </a:t>
            </a:r>
            <a:r>
              <a:rPr lang="ru-RU" sz="2000" b="1" dirty="0" smtClean="0">
                <a:solidFill>
                  <a:srgbClr val="7030A0"/>
                </a:solidFill>
                <a:latin typeface="Times New Roman" panose="02020603050405020304" pitchFamily="18" charset="0"/>
                <a:cs typeface="Times New Roman" panose="02020603050405020304" pitchFamily="18" charset="0"/>
              </a:rPr>
              <a:t>Этот рисунок переносится на стекло сверху </a:t>
            </a:r>
            <a:r>
              <a:rPr lang="ru-RU" sz="2000" b="1" dirty="0">
                <a:solidFill>
                  <a:srgbClr val="7030A0"/>
                </a:solidFill>
                <a:latin typeface="Times New Roman" panose="02020603050405020304" pitchFamily="18" charset="0"/>
                <a:cs typeface="Times New Roman" panose="02020603050405020304" pitchFamily="18" charset="0"/>
              </a:rPr>
              <a:t>и обводится акриловым контуром </a:t>
            </a:r>
            <a:r>
              <a:rPr lang="ru-RU" sz="2000" b="1" dirty="0" smtClean="0">
                <a:solidFill>
                  <a:srgbClr val="7030A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затем после высыхания заполняется пластилином (берётся маленький кусочек пластилина определённого цвета и размазывается по стеклу, не выходя за контур рисунка). </a:t>
            </a:r>
          </a:p>
        </p:txBody>
      </p:sp>
    </p:spTree>
    <p:extLst>
      <p:ext uri="{BB962C8B-B14F-4D97-AF65-F5344CB8AC3E}">
        <p14:creationId xmlns:p14="http://schemas.microsoft.com/office/powerpoint/2010/main" val="1216092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24360" y="1338986"/>
            <a:ext cx="6120680" cy="4216539"/>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Рисование цветным песком</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a:t>
            </a:r>
            <a:r>
              <a:rPr lang="ru-RU" sz="2000" b="1" dirty="0">
                <a:solidFill>
                  <a:srgbClr val="7030A0"/>
                </a:solidFill>
                <a:latin typeface="Times New Roman" panose="02020603050405020304" pitchFamily="18" charset="0"/>
                <a:cs typeface="Times New Roman" panose="02020603050405020304" pitchFamily="18" charset="0"/>
              </a:rPr>
              <a:t> от 5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фактура, пятно, цвет.</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цветной песок в баночках, карандашный </a:t>
            </a:r>
            <a:r>
              <a:rPr lang="ru-RU" sz="2000" b="1" dirty="0" smtClean="0">
                <a:solidFill>
                  <a:srgbClr val="7030A0"/>
                </a:solidFill>
                <a:latin typeface="Times New Roman" panose="02020603050405020304" pitchFamily="18" charset="0"/>
                <a:cs typeface="Times New Roman" panose="02020603050405020304" pitchFamily="18" charset="0"/>
              </a:rPr>
              <a:t>шаблон рисунка, </a:t>
            </a:r>
            <a:r>
              <a:rPr lang="ru-RU" sz="2000" b="1" dirty="0">
                <a:solidFill>
                  <a:srgbClr val="7030A0"/>
                </a:solidFill>
                <a:latin typeface="Times New Roman" panose="02020603050405020304" pitchFamily="18" charset="0"/>
                <a:cs typeface="Times New Roman" panose="02020603050405020304" pitchFamily="18" charset="0"/>
              </a:rPr>
              <a:t>поднос, ложечка, </a:t>
            </a:r>
            <a:r>
              <a:rPr lang="ru-RU" sz="2000" b="1" dirty="0" smtClean="0">
                <a:solidFill>
                  <a:srgbClr val="7030A0"/>
                </a:solidFill>
                <a:latin typeface="Times New Roman" panose="02020603050405020304" pitchFamily="18" charset="0"/>
                <a:cs typeface="Times New Roman" panose="02020603050405020304" pitchFamily="18" charset="0"/>
              </a:rPr>
              <a:t>клей,  </a:t>
            </a:r>
            <a:r>
              <a:rPr lang="ru-RU" sz="2000" b="1" dirty="0">
                <a:solidFill>
                  <a:srgbClr val="7030A0"/>
                </a:solidFill>
                <a:latin typeface="Times New Roman" panose="02020603050405020304" pitchFamily="18" charset="0"/>
                <a:cs typeface="Times New Roman" panose="02020603050405020304" pitchFamily="18" charset="0"/>
              </a:rPr>
              <a:t>карандаш. </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ребёнок </a:t>
            </a:r>
            <a:r>
              <a:rPr lang="ru-RU" sz="2000" b="1" dirty="0" smtClean="0">
                <a:solidFill>
                  <a:srgbClr val="7030A0"/>
                </a:solidFill>
                <a:latin typeface="Times New Roman" panose="02020603050405020304" pitchFamily="18" charset="0"/>
                <a:cs typeface="Times New Roman" panose="02020603050405020304" pitchFamily="18" charset="0"/>
              </a:rPr>
              <a:t>наносит клей на определенную часть рисунка и переносит рисунок с клеем  </a:t>
            </a:r>
            <a:r>
              <a:rPr lang="ru-RU" sz="2000" b="1" dirty="0">
                <a:solidFill>
                  <a:srgbClr val="7030A0"/>
                </a:solidFill>
                <a:latin typeface="Times New Roman" panose="02020603050405020304" pitchFamily="18" charset="0"/>
                <a:cs typeface="Times New Roman" panose="02020603050405020304" pitchFamily="18" charset="0"/>
              </a:rPr>
              <a:t>на поднос </a:t>
            </a:r>
            <a:r>
              <a:rPr lang="ru-RU" sz="2000" b="1" dirty="0" smtClean="0">
                <a:solidFill>
                  <a:srgbClr val="7030A0"/>
                </a:solidFill>
                <a:latin typeface="Times New Roman" panose="02020603050405020304" pitchFamily="18" charset="0"/>
                <a:cs typeface="Times New Roman" panose="02020603050405020304" pitchFamily="18" charset="0"/>
              </a:rPr>
              <a:t>засыпает </a:t>
            </a:r>
            <a:r>
              <a:rPr lang="ru-RU" sz="2000" b="1" dirty="0">
                <a:solidFill>
                  <a:srgbClr val="7030A0"/>
                </a:solidFill>
                <a:latin typeface="Times New Roman" panose="02020603050405020304" pitchFamily="18" charset="0"/>
                <a:cs typeface="Times New Roman" panose="02020603050405020304" pitchFamily="18" charset="0"/>
              </a:rPr>
              <a:t>его песком нужного цвета </a:t>
            </a:r>
            <a:r>
              <a:rPr lang="ru-RU" sz="2000" b="1" dirty="0" smtClean="0">
                <a:solidFill>
                  <a:srgbClr val="7030A0"/>
                </a:solidFill>
                <a:latin typeface="Times New Roman" panose="02020603050405020304" pitchFamily="18" charset="0"/>
                <a:cs typeface="Times New Roman" panose="02020603050405020304" pitchFamily="18" charset="0"/>
              </a:rPr>
              <a:t>(можно </a:t>
            </a:r>
            <a:r>
              <a:rPr lang="ru-RU" sz="2000" b="1" dirty="0">
                <a:solidFill>
                  <a:srgbClr val="7030A0"/>
                </a:solidFill>
                <a:latin typeface="Times New Roman" panose="02020603050405020304" pitchFamily="18" charset="0"/>
                <a:cs typeface="Times New Roman" panose="02020603050405020304" pitchFamily="18" charset="0"/>
              </a:rPr>
              <a:t>с верху положить лист бумаги и прижать), остатки </a:t>
            </a:r>
            <a:r>
              <a:rPr lang="ru-RU" sz="2000" b="1" dirty="0" smtClean="0">
                <a:solidFill>
                  <a:srgbClr val="7030A0"/>
                </a:solidFill>
                <a:latin typeface="Times New Roman" panose="02020603050405020304" pitchFamily="18" charset="0"/>
                <a:cs typeface="Times New Roman" panose="02020603050405020304" pitchFamily="18" charset="0"/>
              </a:rPr>
              <a:t>песка стряхнуть в </a:t>
            </a:r>
            <a:r>
              <a:rPr lang="ru-RU" sz="2000" b="1" dirty="0">
                <a:solidFill>
                  <a:srgbClr val="7030A0"/>
                </a:solidFill>
                <a:latin typeface="Times New Roman" panose="02020603050405020304" pitchFamily="18" charset="0"/>
                <a:cs typeface="Times New Roman" panose="02020603050405020304" pitchFamily="18" charset="0"/>
              </a:rPr>
              <a:t>баночку. </a:t>
            </a:r>
            <a:r>
              <a:rPr lang="ru-RU" sz="2000" b="1" dirty="0" smtClean="0">
                <a:solidFill>
                  <a:srgbClr val="7030A0"/>
                </a:solidFill>
                <a:latin typeface="Times New Roman" panose="02020603050405020304" pitchFamily="18" charset="0"/>
                <a:cs typeface="Times New Roman" panose="02020603050405020304" pitchFamily="18" charset="0"/>
              </a:rPr>
              <a:t>Так постепенно весь рисунок заполняется цветным песком.</a:t>
            </a:r>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34737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9100" y="692696"/>
            <a:ext cx="7145560" cy="5139869"/>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Пластилинография</a:t>
            </a:r>
          </a:p>
          <a:p>
            <a:pPr algn="ctr"/>
            <a:r>
              <a:rPr lang="ru-RU" sz="2000" b="1" dirty="0" smtClean="0">
                <a:solidFill>
                  <a:srgbClr val="7030A0"/>
                </a:solidFill>
                <a:latin typeface="Times New Roman" panose="02020603050405020304" pitchFamily="18" charset="0"/>
                <a:cs typeface="Times New Roman" panose="02020603050405020304" pitchFamily="18" charset="0"/>
              </a:rPr>
              <a:t>На гладкой дощечке или глянцевом картоне</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от 6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a:t>
            </a:r>
            <a:r>
              <a:rPr lang="ru-RU" sz="2000" b="1" dirty="0">
                <a:solidFill>
                  <a:srgbClr val="7030A0"/>
                </a:solidFill>
                <a:latin typeface="Times New Roman" panose="02020603050405020304" pitchFamily="18" charset="0"/>
                <a:cs typeface="Times New Roman" panose="02020603050405020304" pitchFamily="18" charset="0"/>
              </a:rPr>
              <a:t>  </a:t>
            </a:r>
            <a:r>
              <a:rPr lang="ru-RU" sz="2000" b="1" dirty="0" smtClean="0">
                <a:solidFill>
                  <a:srgbClr val="7030A0"/>
                </a:solidFill>
                <a:latin typeface="Times New Roman" panose="02020603050405020304" pitchFamily="18" charset="0"/>
                <a:cs typeface="Times New Roman" panose="02020603050405020304" pitchFamily="18" charset="0"/>
              </a:rPr>
              <a:t>жгутики, мелкие шарики из пластилина, мазки, линии,  цвет.</a:t>
            </a:r>
          </a:p>
          <a:p>
            <a:r>
              <a:rPr lang="ru-RU" sz="2000" b="1" i="1" dirty="0" smtClean="0">
                <a:solidFill>
                  <a:srgbClr val="FF0000"/>
                </a:solidFill>
                <a:latin typeface="Times New Roman" panose="02020603050405020304" pitchFamily="18" charset="0"/>
                <a:cs typeface="Times New Roman" panose="02020603050405020304" pitchFamily="18" charset="0"/>
              </a:rPr>
              <a:t>Материалы</a:t>
            </a:r>
            <a:r>
              <a:rPr lang="ru-RU" sz="2000" b="1" i="1" dirty="0">
                <a:solidFill>
                  <a:srgbClr val="FF0000"/>
                </a:solidFill>
                <a:latin typeface="Times New Roman" panose="02020603050405020304" pitchFamily="18" charset="0"/>
                <a:cs typeface="Times New Roman" panose="02020603050405020304" pitchFamily="18" charset="0"/>
              </a:rPr>
              <a:t>:</a:t>
            </a:r>
            <a:r>
              <a:rPr lang="ru-RU" sz="2000" b="1" dirty="0">
                <a:solidFill>
                  <a:srgbClr val="7030A0"/>
                </a:solidFill>
                <a:latin typeface="Times New Roman" panose="02020603050405020304" pitchFamily="18" charset="0"/>
                <a:cs typeface="Times New Roman" panose="02020603050405020304" pitchFamily="18" charset="0"/>
              </a:rPr>
              <a:t> </a:t>
            </a:r>
            <a:r>
              <a:rPr lang="ru-RU" sz="2000" b="1" dirty="0" smtClean="0">
                <a:solidFill>
                  <a:srgbClr val="7030A0"/>
                </a:solidFill>
                <a:latin typeface="Times New Roman" panose="02020603050405020304" pitchFamily="18" charset="0"/>
                <a:cs typeface="Times New Roman" panose="02020603050405020304" pitchFamily="18" charset="0"/>
              </a:rPr>
              <a:t> гладкая дощечка или глянцевый картон, фломастер, цветной </a:t>
            </a:r>
            <a:r>
              <a:rPr lang="ru-RU" sz="2000" b="1" dirty="0">
                <a:solidFill>
                  <a:srgbClr val="7030A0"/>
                </a:solidFill>
                <a:latin typeface="Times New Roman" panose="02020603050405020304" pitchFamily="18" charset="0"/>
                <a:cs typeface="Times New Roman" panose="02020603050405020304" pitchFamily="18" charset="0"/>
              </a:rPr>
              <a:t>пластилин, </a:t>
            </a:r>
            <a:r>
              <a:rPr lang="ru-RU" sz="2000" b="1" dirty="0" smtClean="0">
                <a:solidFill>
                  <a:srgbClr val="7030A0"/>
                </a:solidFill>
                <a:latin typeface="Times New Roman" panose="02020603050405020304" pitchFamily="18" charset="0"/>
                <a:cs typeface="Times New Roman" panose="02020603050405020304" pitchFamily="18" charset="0"/>
              </a:rPr>
              <a:t>доска для лепки, стека, шаблон рисунка.  </a:t>
            </a:r>
            <a:endParaRPr lang="ru-RU" sz="2000" b="1" dirty="0">
              <a:solidFill>
                <a:srgbClr val="7030A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ребёнок выбирает рисунок </a:t>
            </a:r>
            <a:r>
              <a:rPr lang="ru-RU" sz="2000" b="1" dirty="0" smtClean="0">
                <a:solidFill>
                  <a:srgbClr val="7030A0"/>
                </a:solidFill>
                <a:latin typeface="Times New Roman" panose="02020603050405020304" pitchFamily="18" charset="0"/>
                <a:cs typeface="Times New Roman" panose="02020603050405020304" pitchFamily="18" charset="0"/>
              </a:rPr>
              <a:t> или </a:t>
            </a:r>
            <a:r>
              <a:rPr lang="ru-RU" sz="2000" b="1" dirty="0">
                <a:solidFill>
                  <a:srgbClr val="7030A0"/>
                </a:solidFill>
                <a:latin typeface="Times New Roman" panose="02020603050405020304" pitchFamily="18" charset="0"/>
                <a:cs typeface="Times New Roman" panose="02020603050405020304" pitchFamily="18" charset="0"/>
              </a:rPr>
              <a:t>рисует </a:t>
            </a:r>
            <a:r>
              <a:rPr lang="ru-RU" sz="2000" b="1" dirty="0" smtClean="0">
                <a:solidFill>
                  <a:srgbClr val="7030A0"/>
                </a:solidFill>
                <a:latin typeface="Times New Roman" panose="02020603050405020304" pitchFamily="18" charset="0"/>
                <a:cs typeface="Times New Roman" panose="02020603050405020304" pitchFamily="18" charset="0"/>
              </a:rPr>
              <a:t> сам </a:t>
            </a:r>
            <a:r>
              <a:rPr lang="ru-RU" sz="2000" b="1" dirty="0">
                <a:solidFill>
                  <a:srgbClr val="7030A0"/>
                </a:solidFill>
                <a:latin typeface="Times New Roman" panose="02020603050405020304" pitchFamily="18" charset="0"/>
                <a:cs typeface="Times New Roman" panose="02020603050405020304" pitchFamily="18" charset="0"/>
              </a:rPr>
              <a:t>на листе бумаги. </a:t>
            </a:r>
            <a:r>
              <a:rPr lang="ru-RU" sz="2000" b="1" dirty="0" smtClean="0">
                <a:solidFill>
                  <a:srgbClr val="7030A0"/>
                </a:solidFill>
                <a:latin typeface="Times New Roman" panose="02020603050405020304" pitchFamily="18" charset="0"/>
                <a:cs typeface="Times New Roman" panose="02020603050405020304" pitchFamily="18" charset="0"/>
              </a:rPr>
              <a:t>Этот рисунок переносится на  подготовленную поверхность, затем    </a:t>
            </a:r>
            <a:r>
              <a:rPr lang="ru-RU" sz="2000" b="1" dirty="0">
                <a:solidFill>
                  <a:srgbClr val="7030A0"/>
                </a:solidFill>
                <a:latin typeface="Times New Roman" panose="02020603050405020304" pitchFamily="18" charset="0"/>
                <a:cs typeface="Times New Roman" panose="02020603050405020304" pitchFamily="18" charset="0"/>
              </a:rPr>
              <a:t>заполняется </a:t>
            </a:r>
            <a:r>
              <a:rPr lang="ru-RU" sz="2000" b="1" dirty="0" smtClean="0">
                <a:solidFill>
                  <a:srgbClr val="7030A0"/>
                </a:solidFill>
                <a:latin typeface="Times New Roman" panose="02020603050405020304" pitchFamily="18" charset="0"/>
                <a:cs typeface="Times New Roman" panose="02020603050405020304" pitchFamily="18" charset="0"/>
              </a:rPr>
              <a:t>пластилином.  Можно заполнять рисунок цветными тоненькими жгутиками, мелкими шариками, скатанными из пластилина или гладкими мазками </a:t>
            </a:r>
            <a:r>
              <a:rPr lang="ru-RU" sz="2000" b="1" dirty="0">
                <a:solidFill>
                  <a:srgbClr val="7030A0"/>
                </a:solidFill>
                <a:latin typeface="Times New Roman" panose="02020603050405020304" pitchFamily="18" charset="0"/>
                <a:cs typeface="Times New Roman" panose="02020603050405020304" pitchFamily="18" charset="0"/>
              </a:rPr>
              <a:t>маленький кусочек пластилина определённого цвета и размазывается по </a:t>
            </a:r>
            <a:r>
              <a:rPr lang="ru-RU" sz="2000" b="1" dirty="0" smtClean="0">
                <a:solidFill>
                  <a:srgbClr val="7030A0"/>
                </a:solidFill>
                <a:latin typeface="Times New Roman" panose="02020603050405020304" pitchFamily="18" charset="0"/>
                <a:cs typeface="Times New Roman" panose="02020603050405020304" pitchFamily="18" charset="0"/>
              </a:rPr>
              <a:t> поверхности, </a:t>
            </a:r>
            <a:r>
              <a:rPr lang="ru-RU" sz="2000" b="1" dirty="0">
                <a:solidFill>
                  <a:srgbClr val="7030A0"/>
                </a:solidFill>
                <a:latin typeface="Times New Roman" panose="02020603050405020304" pitchFamily="18" charset="0"/>
                <a:cs typeface="Times New Roman" panose="02020603050405020304" pitchFamily="18" charset="0"/>
              </a:rPr>
              <a:t>не выходя за контур </a:t>
            </a:r>
            <a:r>
              <a:rPr lang="ru-RU" sz="2000" b="1" dirty="0" smtClean="0">
                <a:solidFill>
                  <a:srgbClr val="7030A0"/>
                </a:solidFill>
                <a:latin typeface="Times New Roman" panose="02020603050405020304" pitchFamily="18" charset="0"/>
                <a:cs typeface="Times New Roman" panose="02020603050405020304" pitchFamily="18" charset="0"/>
              </a:rPr>
              <a:t>рисунка. </a:t>
            </a:r>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293862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1052736"/>
            <a:ext cx="6624736" cy="4647426"/>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itchFamily="18" charset="0"/>
              </a:rPr>
              <a:t>Отпечаток листом пекинской капусты</a:t>
            </a:r>
          </a:p>
          <a:p>
            <a:r>
              <a:rPr lang="ru-RU" sz="2000" b="1" i="1" dirty="0" smtClean="0">
                <a:solidFill>
                  <a:srgbClr val="FF0000"/>
                </a:solidFill>
                <a:latin typeface="Times New Roman" pitchFamily="18" charset="0"/>
                <a:cs typeface="Times New Roman" pitchFamily="18" charset="0"/>
              </a:rPr>
              <a:t>Возраст</a:t>
            </a:r>
            <a:r>
              <a:rPr lang="ru-RU" sz="2000" b="1" i="1" dirty="0">
                <a:solidFill>
                  <a:srgbClr val="FF0000"/>
                </a:solidFill>
                <a:latin typeface="Times New Roman" pitchFamily="18" charset="0"/>
                <a:cs typeface="Times New Roman" pitchFamily="18" charset="0"/>
              </a:rPr>
              <a:t>:</a:t>
            </a:r>
            <a:r>
              <a:rPr lang="ru-RU" sz="2000" b="1" dirty="0">
                <a:solidFill>
                  <a:srgbClr val="7030A0"/>
                </a:solidFill>
                <a:latin typeface="Times New Roman" pitchFamily="18" charset="0"/>
                <a:cs typeface="Times New Roman" pitchFamily="18" charset="0"/>
              </a:rPr>
              <a:t> от 5  лет. </a:t>
            </a:r>
          </a:p>
          <a:p>
            <a:r>
              <a:rPr lang="ru-RU" sz="2000" b="1" i="1" dirty="0">
                <a:solidFill>
                  <a:srgbClr val="FF0000"/>
                </a:solidFill>
                <a:latin typeface="Times New Roman" pitchFamily="18" charset="0"/>
                <a:cs typeface="Times New Roman" pitchFamily="18" charset="0"/>
              </a:rPr>
              <a:t>Средства выразительности:</a:t>
            </a:r>
            <a:r>
              <a:rPr lang="ru-RU" sz="2000" b="1" dirty="0">
                <a:solidFill>
                  <a:srgbClr val="7030A0"/>
                </a:solidFill>
                <a:latin typeface="Times New Roman" pitchFamily="18" charset="0"/>
                <a:cs typeface="Times New Roman" pitchFamily="18" charset="0"/>
              </a:rPr>
              <a:t> фактура, цвет.</a:t>
            </a:r>
          </a:p>
          <a:p>
            <a:r>
              <a:rPr lang="ru-RU" sz="2000" b="1" i="1" dirty="0">
                <a:solidFill>
                  <a:srgbClr val="FF0000"/>
                </a:solidFill>
                <a:latin typeface="Times New Roman" pitchFamily="18" charset="0"/>
                <a:cs typeface="Times New Roman" pitchFamily="18" charset="0"/>
              </a:rPr>
              <a:t>Материалы: </a:t>
            </a:r>
            <a:r>
              <a:rPr lang="ru-RU" sz="2000" b="1" dirty="0" smtClean="0">
                <a:solidFill>
                  <a:srgbClr val="7030A0"/>
                </a:solidFill>
                <a:latin typeface="Times New Roman" pitchFamily="18" charset="0"/>
                <a:cs typeface="Times New Roman" pitchFamily="18" charset="0"/>
              </a:rPr>
              <a:t>тонированная </a:t>
            </a:r>
            <a:r>
              <a:rPr lang="ru-RU" sz="2000" b="1" dirty="0">
                <a:solidFill>
                  <a:srgbClr val="7030A0"/>
                </a:solidFill>
                <a:latin typeface="Times New Roman" pitchFamily="18" charset="0"/>
                <a:cs typeface="Times New Roman" pitchFamily="18" charset="0"/>
              </a:rPr>
              <a:t>бумага, листья </a:t>
            </a:r>
            <a:r>
              <a:rPr lang="ru-RU" sz="2000" b="1" dirty="0" smtClean="0">
                <a:solidFill>
                  <a:srgbClr val="7030A0"/>
                </a:solidFill>
                <a:latin typeface="Times New Roman" pitchFamily="18" charset="0"/>
                <a:cs typeface="Times New Roman" pitchFamily="18" charset="0"/>
              </a:rPr>
              <a:t>пекинской капусты</a:t>
            </a:r>
            <a:r>
              <a:rPr lang="ru-RU" sz="2000" b="1" dirty="0">
                <a:solidFill>
                  <a:srgbClr val="7030A0"/>
                </a:solidFill>
                <a:latin typeface="Times New Roman" pitchFamily="18" charset="0"/>
                <a:cs typeface="Times New Roman" pitchFamily="18" charset="0"/>
              </a:rPr>
              <a:t>. гуашь, кисти, губка.  </a:t>
            </a:r>
          </a:p>
          <a:p>
            <a:r>
              <a:rPr lang="ru-RU" sz="2000" b="1" i="1" dirty="0">
                <a:solidFill>
                  <a:srgbClr val="FF0000"/>
                </a:solidFill>
                <a:latin typeface="Times New Roman" pitchFamily="18" charset="0"/>
                <a:cs typeface="Times New Roman" pitchFamily="18" charset="0"/>
              </a:rPr>
              <a:t>Способ получения изображения: </a:t>
            </a:r>
            <a:r>
              <a:rPr lang="ru-RU" sz="2000" b="1" dirty="0">
                <a:solidFill>
                  <a:srgbClr val="7030A0"/>
                </a:solidFill>
                <a:latin typeface="Times New Roman" pitchFamily="18" charset="0"/>
                <a:cs typeface="Times New Roman" pitchFamily="18" charset="0"/>
              </a:rPr>
              <a:t>ребёнок выбирает тонированный лист бумаги и подбирает капустный лист, соответствующий размеру рисунка. Покрывает его гуашью при помощи губки т прикладывает его к бумаге окрашенной стороной для получения отпечатка (1 лист можно использовать несколько раз). Рисунок можно дорисовать кистью. </a:t>
            </a:r>
            <a:r>
              <a:rPr lang="ru-RU" sz="2000" b="1" dirty="0" smtClean="0">
                <a:solidFill>
                  <a:srgbClr val="7030A0"/>
                </a:solidFill>
                <a:latin typeface="Times New Roman" pitchFamily="18" charset="0"/>
                <a:cs typeface="Times New Roman" pitchFamily="18" charset="0"/>
              </a:rPr>
              <a:t>Таким способом красиво получаются деревья.</a:t>
            </a:r>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803465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1326286"/>
            <a:ext cx="6048672" cy="4216539"/>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Рисование ниточкой</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a:t>
            </a:r>
            <a:r>
              <a:rPr lang="ru-RU" sz="2000" b="1" dirty="0">
                <a:solidFill>
                  <a:srgbClr val="7030A0"/>
                </a:solidFill>
                <a:latin typeface="Times New Roman" panose="02020603050405020304" pitchFamily="18" charset="0"/>
                <a:cs typeface="Times New Roman" panose="02020603050405020304" pitchFamily="18" charset="0"/>
              </a:rPr>
              <a:t> от 5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бумага, тушь или жидко разведенная гуашь в мисочке, пластиковая ложечка, нитка средней толщины.</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опускает нитку в краску, отжимает ее. Затем на листе бумаги выкладывает из нитки изображение, оставляя один ее конец свободным. После этого сверху накладывает другой лист, прижимает, придерживая рукой, и вытягивает нитку за кончик. Недостающие детали дорисовываются.</a:t>
            </a:r>
          </a:p>
        </p:txBody>
      </p:sp>
    </p:spTree>
    <p:extLst>
      <p:ext uri="{BB962C8B-B14F-4D97-AF65-F5344CB8AC3E}">
        <p14:creationId xmlns:p14="http://schemas.microsoft.com/office/powerpoint/2010/main" val="2443671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41248" y="980728"/>
            <a:ext cx="6371111" cy="4647426"/>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Оттиск  печатками </a:t>
            </a:r>
          </a:p>
          <a:p>
            <a:pPr algn="ctr"/>
            <a:r>
              <a:rPr lang="ru-RU" sz="2800" b="1" dirty="0" smtClean="0">
                <a:solidFill>
                  <a:srgbClr val="7030A0"/>
                </a:solidFill>
                <a:latin typeface="Arial Black" panose="020B0A04020102020204" pitchFamily="34" charset="0"/>
                <a:cs typeface="Times New Roman" panose="02020603050405020304" pitchFamily="18" charset="0"/>
              </a:rPr>
              <a:t>из ластика</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a:t>
            </a:r>
            <a:r>
              <a:rPr lang="ru-RU" sz="2000" b="1" dirty="0">
                <a:solidFill>
                  <a:srgbClr val="7030A0"/>
                </a:solidFill>
                <a:latin typeface="Times New Roman" panose="02020603050405020304" pitchFamily="18" charset="0"/>
                <a:cs typeface="Times New Roman" panose="02020603050405020304" pitchFamily="18" charset="0"/>
              </a:rPr>
              <a:t> от 4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 фактура, цвет. </a:t>
            </a:r>
          </a:p>
          <a:p>
            <a:r>
              <a:rPr lang="ru-RU" sz="2000" b="1" i="1" dirty="0">
                <a:solidFill>
                  <a:srgbClr val="FF0000"/>
                </a:solidFill>
                <a:latin typeface="Times New Roman" panose="02020603050405020304" pitchFamily="18" charset="0"/>
                <a:cs typeface="Times New Roman" panose="02020603050405020304" pitchFamily="18" charset="0"/>
              </a:rPr>
              <a:t>Материалы: </a:t>
            </a:r>
            <a:r>
              <a:rPr lang="ru-RU" sz="2000" b="1" dirty="0">
                <a:solidFill>
                  <a:srgbClr val="7030A0"/>
                </a:solidFill>
                <a:latin typeface="Times New Roman" panose="02020603050405020304" pitchFamily="18" charset="0"/>
                <a:cs typeface="Times New Roman" panose="02020603050405020304" pitchFamily="18" charset="0"/>
              </a:rPr>
              <a:t>мисочка либо пластиковая коробочка, в которую вложена штемпельная подушка из тонкого поролона, пропитанного гуашью, плотная бумага любого цвета и размера, печатки из ластика (их педагог может изготовить сам, прорезая рисунок на ластике с помощью ножа или бритвенного лезвия).</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прижимает печатку к штемпельной подушке с краской и наносит оттиск на бумагу. Для изменения цвета нужно взять другие мисочку и печатку.</a:t>
            </a:r>
          </a:p>
        </p:txBody>
      </p:sp>
    </p:spTree>
    <p:extLst>
      <p:ext uri="{BB962C8B-B14F-4D97-AF65-F5344CB8AC3E}">
        <p14:creationId xmlns:p14="http://schemas.microsoft.com/office/powerpoint/2010/main" val="42578599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1124744"/>
            <a:ext cx="6120680" cy="4647426"/>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itchFamily="18" charset="0"/>
              </a:rPr>
              <a:t>Оттиск </a:t>
            </a:r>
          </a:p>
          <a:p>
            <a:pPr algn="ctr"/>
            <a:r>
              <a:rPr lang="ru-RU" sz="2800" b="1" dirty="0" smtClean="0">
                <a:solidFill>
                  <a:srgbClr val="7030A0"/>
                </a:solidFill>
                <a:latin typeface="Arial Black" panose="020B0A04020102020204" pitchFamily="34" charset="0"/>
                <a:cs typeface="Times New Roman" pitchFamily="18" charset="0"/>
              </a:rPr>
              <a:t>печатками из овощей</a:t>
            </a:r>
          </a:p>
          <a:p>
            <a:r>
              <a:rPr lang="ru-RU" sz="2000" b="1" i="1" dirty="0" smtClean="0">
                <a:solidFill>
                  <a:srgbClr val="FF0000"/>
                </a:solidFill>
                <a:latin typeface="Times New Roman" pitchFamily="18" charset="0"/>
                <a:cs typeface="Times New Roman" pitchFamily="18" charset="0"/>
              </a:rPr>
              <a:t>Возраст</a:t>
            </a:r>
            <a:r>
              <a:rPr lang="ru-RU" sz="2000" b="1" i="1" dirty="0">
                <a:solidFill>
                  <a:srgbClr val="FF0000"/>
                </a:solidFill>
                <a:latin typeface="Times New Roman" pitchFamily="18" charset="0"/>
                <a:cs typeface="Times New Roman" pitchFamily="18" charset="0"/>
              </a:rPr>
              <a:t>: </a:t>
            </a:r>
            <a:r>
              <a:rPr lang="ru-RU" sz="2000" b="1" dirty="0">
                <a:solidFill>
                  <a:srgbClr val="7030A0"/>
                </a:solidFill>
                <a:latin typeface="Times New Roman" pitchFamily="18" charset="0"/>
                <a:cs typeface="Times New Roman" pitchFamily="18" charset="0"/>
              </a:rPr>
              <a:t>от 3 лет </a:t>
            </a:r>
          </a:p>
          <a:p>
            <a:r>
              <a:rPr lang="ru-RU" sz="2000" b="1" i="1" dirty="0">
                <a:solidFill>
                  <a:srgbClr val="FF0000"/>
                </a:solidFill>
                <a:latin typeface="Times New Roman" pitchFamily="18" charset="0"/>
                <a:cs typeface="Times New Roman" pitchFamily="18" charset="0"/>
              </a:rPr>
              <a:t>Средства выразительности: </a:t>
            </a:r>
            <a:r>
              <a:rPr lang="ru-RU" sz="2000" b="1" dirty="0">
                <a:solidFill>
                  <a:srgbClr val="7030A0"/>
                </a:solidFill>
                <a:latin typeface="Times New Roman" pitchFamily="18" charset="0"/>
                <a:cs typeface="Times New Roman" pitchFamily="18" charset="0"/>
              </a:rPr>
              <a:t>пятно, фактура, цвет. </a:t>
            </a:r>
          </a:p>
          <a:p>
            <a:r>
              <a:rPr lang="ru-RU" sz="2000" b="1" i="1" dirty="0">
                <a:solidFill>
                  <a:srgbClr val="FF0000"/>
                </a:solidFill>
                <a:latin typeface="Times New Roman" pitchFamily="18" charset="0"/>
                <a:cs typeface="Times New Roman" pitchFamily="18" charset="0"/>
              </a:rPr>
              <a:t>Материалы: </a:t>
            </a:r>
            <a:r>
              <a:rPr lang="ru-RU" sz="2000" b="1" dirty="0">
                <a:solidFill>
                  <a:srgbClr val="7030A0"/>
                </a:solidFill>
                <a:latin typeface="Times New Roman" pitchFamily="18" charset="0"/>
                <a:cs typeface="Times New Roman" pitchFamily="18" charset="0"/>
              </a:rPr>
              <a:t>мисочка либо пластиковая коробочка, в которую вложена штемпельная подушка из тонкого поролона, пропитанного гуашью, плотная бумага любого цвета и размера, печатки из картофеля.</a:t>
            </a:r>
          </a:p>
          <a:p>
            <a:r>
              <a:rPr lang="ru-RU" sz="2000" b="1" i="1" dirty="0">
                <a:solidFill>
                  <a:srgbClr val="FF0000"/>
                </a:solidFill>
                <a:latin typeface="Times New Roman" pitchFamily="18" charset="0"/>
                <a:cs typeface="Times New Roman" pitchFamily="18" charset="0"/>
              </a:rPr>
              <a:t>Способ получения изображения: </a:t>
            </a:r>
            <a:r>
              <a:rPr lang="ru-RU" sz="2000" b="1" dirty="0">
                <a:solidFill>
                  <a:srgbClr val="7030A0"/>
                </a:solidFill>
                <a:latin typeface="Times New Roman" pitchFamily="18" charset="0"/>
                <a:cs typeface="Times New Roman" pitchFamily="18" charset="0"/>
              </a:rPr>
              <a:t>ребенок прижимает печатку к штемпельной подушке с краской и наносит оттиск на бумагу. Для получения другого цвета меняются </a:t>
            </a:r>
            <a:r>
              <a:rPr lang="ru-RU" sz="2000" b="1" dirty="0" smtClean="0">
                <a:solidFill>
                  <a:srgbClr val="7030A0"/>
                </a:solidFill>
                <a:latin typeface="Times New Roman" pitchFamily="18" charset="0"/>
                <a:cs typeface="Times New Roman" pitchFamily="18" charset="0"/>
              </a:rPr>
              <a:t>штемпельная подушка и </a:t>
            </a:r>
            <a:r>
              <a:rPr lang="ru-RU" sz="2000" b="1" dirty="0">
                <a:solidFill>
                  <a:srgbClr val="7030A0"/>
                </a:solidFill>
                <a:latin typeface="Times New Roman" pitchFamily="18" charset="0"/>
                <a:cs typeface="Times New Roman" pitchFamily="18" charset="0"/>
              </a:rPr>
              <a:t>печатка.</a:t>
            </a:r>
          </a:p>
        </p:txBody>
      </p:sp>
    </p:spTree>
    <p:extLst>
      <p:ext uri="{BB962C8B-B14F-4D97-AF65-F5344CB8AC3E}">
        <p14:creationId xmlns:p14="http://schemas.microsoft.com/office/powerpoint/2010/main" val="23555416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1680" y="1124744"/>
            <a:ext cx="5940660" cy="4524315"/>
          </a:xfrm>
          <a:prstGeom prst="rect">
            <a:avLst/>
          </a:prstGeom>
        </p:spPr>
        <p:txBody>
          <a:bodyPr wrap="square">
            <a:spAutoFit/>
          </a:bodyPr>
          <a:lstStyle/>
          <a:p>
            <a:pPr algn="ctr"/>
            <a:r>
              <a:rPr lang="ru-RU" sz="2800" b="1" dirty="0" smtClean="0">
                <a:solidFill>
                  <a:srgbClr val="7030A0"/>
                </a:solidFill>
                <a:latin typeface="Arial Black" panose="020B0A04020102020204" pitchFamily="34" charset="0"/>
                <a:cs typeface="Times New Roman" panose="02020603050405020304" pitchFamily="18" charset="0"/>
              </a:rPr>
              <a:t>Оттиск пробкой</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a:t>
            </a:r>
            <a:r>
              <a:rPr lang="ru-RU" sz="2000" b="1" dirty="0">
                <a:solidFill>
                  <a:srgbClr val="7030A0"/>
                </a:solidFill>
                <a:latin typeface="Times New Roman" panose="02020603050405020304" pitchFamily="18" charset="0"/>
                <a:cs typeface="Times New Roman" panose="02020603050405020304" pitchFamily="18" charset="0"/>
              </a:rPr>
              <a:t> от 3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a:t>
            </a:r>
            <a:r>
              <a:rPr lang="ru-RU" sz="2000" b="1" dirty="0">
                <a:solidFill>
                  <a:srgbClr val="7030A0"/>
                </a:solidFill>
                <a:latin typeface="Times New Roman" panose="02020603050405020304" pitchFamily="18" charset="0"/>
                <a:cs typeface="Times New Roman" panose="02020603050405020304" pitchFamily="18" charset="0"/>
              </a:rPr>
              <a:t> пятно, фактура, цвет. </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мисочка либо пластиковая коробочка, в которую вложена штемпельная подушка из тонкого поролона, пропитанного гуашью, плотная бумага любого цвета и размера, печатки из пробки.</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прижимает пробку к штемпельной подушке с краской и наносит оттиск на бумагу. Для получения другого цвета меняются и </a:t>
            </a:r>
            <a:r>
              <a:rPr lang="ru-RU" sz="2000" b="1" dirty="0" smtClean="0">
                <a:solidFill>
                  <a:srgbClr val="7030A0"/>
                </a:solidFill>
                <a:latin typeface="Times New Roman" panose="02020603050405020304" pitchFamily="18" charset="0"/>
                <a:cs typeface="Times New Roman" panose="02020603050405020304" pitchFamily="18" charset="0"/>
              </a:rPr>
              <a:t> штемпельная подушечка </a:t>
            </a:r>
            <a:r>
              <a:rPr lang="ru-RU" sz="2000" b="1" dirty="0">
                <a:solidFill>
                  <a:srgbClr val="7030A0"/>
                </a:solidFill>
                <a:latin typeface="Times New Roman" panose="02020603050405020304" pitchFamily="18" charset="0"/>
                <a:cs typeface="Times New Roman" panose="02020603050405020304" pitchFamily="18" charset="0"/>
              </a:rPr>
              <a:t>и пробка.</a:t>
            </a:r>
          </a:p>
        </p:txBody>
      </p:sp>
    </p:spTree>
    <p:extLst>
      <p:ext uri="{BB962C8B-B14F-4D97-AF65-F5344CB8AC3E}">
        <p14:creationId xmlns:p14="http://schemas.microsoft.com/office/powerpoint/2010/main" val="3475711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8" y="1196752"/>
            <a:ext cx="5832648" cy="4524315"/>
          </a:xfrm>
          <a:prstGeom prst="rect">
            <a:avLst/>
          </a:prstGeom>
          <a:noFill/>
        </p:spPr>
        <p:txBody>
          <a:bodyPr wrap="square" rtlCol="0">
            <a:spAutoFit/>
          </a:bodyPr>
          <a:lstStyle/>
          <a:p>
            <a:pPr algn="ctr"/>
            <a:r>
              <a:rPr lang="ru-RU" sz="2400" dirty="0">
                <a:solidFill>
                  <a:srgbClr val="7030A0"/>
                </a:solidFill>
                <a:latin typeface="Arial Black" panose="020B0A04020102020204" pitchFamily="34" charset="0"/>
              </a:rPr>
              <a:t>Рисование  </a:t>
            </a:r>
            <a:r>
              <a:rPr lang="ru-RU" sz="2400" dirty="0" smtClean="0">
                <a:solidFill>
                  <a:srgbClr val="7030A0"/>
                </a:solidFill>
                <a:latin typeface="Arial Black" panose="020B0A04020102020204" pitchFamily="34" charset="0"/>
              </a:rPr>
              <a:t>ладошкой</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 </a:t>
            </a:r>
            <a:r>
              <a:rPr lang="ru-RU" sz="2000" b="1" dirty="0" smtClean="0">
                <a:solidFill>
                  <a:srgbClr val="7030A0"/>
                </a:solidFill>
                <a:latin typeface="Times New Roman" panose="02020603050405020304" pitchFamily="18" charset="0"/>
                <a:cs typeface="Times New Roman" panose="02020603050405020304" pitchFamily="18" charset="0"/>
              </a:rPr>
              <a:t>от 2 лет</a:t>
            </a:r>
            <a:endParaRPr lang="ru-RU" sz="2000" b="1" dirty="0">
              <a:solidFill>
                <a:srgbClr val="7030A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a:t>
            </a:r>
            <a:r>
              <a:rPr lang="ru-RU" sz="2000" b="1" dirty="0">
                <a:solidFill>
                  <a:srgbClr val="7030A0"/>
                </a:solidFill>
                <a:latin typeface="Times New Roman" panose="02020603050405020304" pitchFamily="18" charset="0"/>
                <a:cs typeface="Times New Roman" panose="02020603050405020304" pitchFamily="18" charset="0"/>
              </a:rPr>
              <a:t>: пятно, цвет, фантастический силуэт.</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широкие блюдечки с гуашью, кисть, плотная бумага любого цвета, листы большого формата, салфетки.</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a:t>
            </a:r>
            <a:r>
              <a:rPr lang="ru-RU" sz="2000" b="1" dirty="0">
                <a:solidFill>
                  <a:srgbClr val="7030A0"/>
                </a:solidFill>
                <a:latin typeface="Times New Roman" panose="02020603050405020304" pitchFamily="18" charset="0"/>
                <a:cs typeface="Times New Roman" panose="02020603050405020304" pitchFamily="18" charset="0"/>
              </a:rPr>
              <a:t>: ребенок опускает в гуашь ладошку (всю кисть) или окрашивает ее с помощью кисточки (с 5ти лет) и делает отпечаток на бумаге. Рисуют и правой и левой руками, окрашенными разными цветами. После работы руки вытираются салфеткой, затем гуашь легко смывается.</a:t>
            </a:r>
          </a:p>
        </p:txBody>
      </p:sp>
    </p:spTree>
    <p:extLst>
      <p:ext uri="{BB962C8B-B14F-4D97-AF65-F5344CB8AC3E}">
        <p14:creationId xmlns:p14="http://schemas.microsoft.com/office/powerpoint/2010/main" val="29913271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1272" y="582067"/>
            <a:ext cx="7344816" cy="5693866"/>
          </a:xfrm>
          <a:prstGeom prst="rect">
            <a:avLst/>
          </a:prstGeom>
          <a:noFill/>
        </p:spPr>
        <p:txBody>
          <a:bodyPr wrap="square" rtlCol="0">
            <a:spAutoFit/>
          </a:bodyPr>
          <a:lstStyle/>
          <a:p>
            <a:pPr algn="ctr"/>
            <a:r>
              <a:rPr lang="ru-RU" sz="2400" b="1" dirty="0" smtClean="0">
                <a:solidFill>
                  <a:srgbClr val="7030A0"/>
                </a:solidFill>
                <a:latin typeface="Arial Black" panose="020B0A04020102020204" pitchFamily="34" charset="0"/>
                <a:cs typeface="Times New Roman" panose="02020603050405020304" pitchFamily="18" charset="0"/>
              </a:rPr>
              <a:t>Диатипия </a:t>
            </a:r>
            <a:r>
              <a:rPr lang="ru-RU" sz="2000" b="1" dirty="0" smtClean="0">
                <a:solidFill>
                  <a:srgbClr val="7030A0"/>
                </a:solidFill>
                <a:latin typeface="Arial Black" panose="020B0A04020102020204" pitchFamily="34" charset="0"/>
                <a:cs typeface="Times New Roman" panose="02020603050405020304" pitchFamily="18" charset="0"/>
              </a:rPr>
              <a:t>(от греческого </a:t>
            </a:r>
            <a:r>
              <a:rPr lang="en-US" sz="2000" b="1" dirty="0" err="1" smtClean="0">
                <a:solidFill>
                  <a:srgbClr val="7030A0"/>
                </a:solidFill>
                <a:latin typeface="Arial Black" panose="020B0A04020102020204" pitchFamily="34" charset="0"/>
                <a:cs typeface="Times New Roman" panose="02020603050405020304" pitchFamily="18" charset="0"/>
              </a:rPr>
              <a:t>dia</a:t>
            </a:r>
            <a:r>
              <a:rPr lang="en-US" sz="2000" b="1" dirty="0" smtClean="0">
                <a:solidFill>
                  <a:srgbClr val="7030A0"/>
                </a:solidFill>
                <a:latin typeface="Arial Black" panose="020B0A04020102020204" pitchFamily="34" charset="0"/>
                <a:cs typeface="Times New Roman" panose="02020603050405020304" pitchFamily="18" charset="0"/>
              </a:rPr>
              <a:t> –</a:t>
            </a:r>
            <a:r>
              <a:rPr lang="ru-RU" sz="2000" b="1" dirty="0" smtClean="0">
                <a:solidFill>
                  <a:srgbClr val="7030A0"/>
                </a:solidFill>
                <a:latin typeface="Arial Black" panose="020B0A04020102020204" pitchFamily="34" charset="0"/>
                <a:cs typeface="Times New Roman" panose="02020603050405020304" pitchFamily="18" charset="0"/>
              </a:rPr>
              <a:t> сквозь, через</a:t>
            </a:r>
            <a:r>
              <a:rPr lang="ru-RU" sz="2400" b="1" dirty="0" smtClean="0">
                <a:solidFill>
                  <a:srgbClr val="7030A0"/>
                </a:solidFill>
                <a:latin typeface="Arial Black" panose="020B0A04020102020204" pitchFamily="34" charset="0"/>
                <a:cs typeface="Times New Roman" panose="02020603050405020304" pitchFamily="18" charset="0"/>
              </a:rPr>
              <a:t>)</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smtClean="0">
                <a:solidFill>
                  <a:srgbClr val="7030A0"/>
                </a:solidFill>
                <a:latin typeface="Times New Roman" panose="02020603050405020304" pitchFamily="18" charset="0"/>
                <a:cs typeface="Times New Roman" panose="02020603050405020304" pitchFamily="18" charset="0"/>
              </a:rPr>
              <a:t>пятно, фактура, цвет.</a:t>
            </a:r>
          </a:p>
          <a:p>
            <a:r>
              <a:rPr lang="ru-RU" sz="2000" b="1" i="1" dirty="0" smtClean="0">
                <a:solidFill>
                  <a:srgbClr val="FF0000"/>
                </a:solidFill>
                <a:latin typeface="Times New Roman" panose="02020603050405020304" pitchFamily="18" charset="0"/>
                <a:cs typeface="Times New Roman" panose="02020603050405020304" pitchFamily="18" charset="0"/>
              </a:rPr>
              <a:t>Материалы:  </a:t>
            </a:r>
            <a:r>
              <a:rPr lang="ru-RU" sz="2000" b="1" dirty="0" smtClean="0">
                <a:solidFill>
                  <a:srgbClr val="7030A0"/>
                </a:solidFill>
                <a:latin typeface="Times New Roman" panose="02020603050405020304" pitchFamily="18" charset="0"/>
                <a:cs typeface="Times New Roman" panose="02020603050405020304" pitchFamily="18" charset="0"/>
              </a:rPr>
              <a:t>пластиковая доска для лепки или органическое стекло, </a:t>
            </a:r>
            <a:r>
              <a:rPr lang="ru-RU" sz="2000" b="1" dirty="0">
                <a:solidFill>
                  <a:srgbClr val="7030A0"/>
                </a:solidFill>
                <a:latin typeface="Times New Roman" panose="02020603050405020304" pitchFamily="18" charset="0"/>
                <a:cs typeface="Times New Roman" panose="02020603050405020304" pitchFamily="18" charset="0"/>
              </a:rPr>
              <a:t>тонкий лист бумаги, гуашь, широкая кисточка, простой карандаш или просто заостренная палочка, баночка с водой, тряпочка.</a:t>
            </a:r>
          </a:p>
          <a:p>
            <a:r>
              <a:rPr lang="ru-RU" sz="2000" b="1" i="1" dirty="0" smtClean="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smtClean="0">
                <a:solidFill>
                  <a:srgbClr val="7030A0"/>
                </a:solidFill>
                <a:latin typeface="Times New Roman" panose="02020603050405020304" pitchFamily="18" charset="0"/>
                <a:cs typeface="Times New Roman" panose="02020603050405020304" pitchFamily="18" charset="0"/>
              </a:rPr>
              <a:t>На оргстекло </a:t>
            </a:r>
            <a:r>
              <a:rPr lang="ru-RU" sz="2000" b="1" dirty="0">
                <a:solidFill>
                  <a:srgbClr val="7030A0"/>
                </a:solidFill>
                <a:latin typeface="Times New Roman" panose="02020603050405020304" pitchFamily="18" charset="0"/>
                <a:cs typeface="Times New Roman" panose="02020603050405020304" pitchFamily="18" charset="0"/>
              </a:rPr>
              <a:t>наносим толстой кистью морской пейзаж – море и небо.   </a:t>
            </a:r>
            <a:r>
              <a:rPr lang="ru-RU" sz="2000" b="1" dirty="0" smtClean="0">
                <a:solidFill>
                  <a:srgbClr val="7030A0"/>
                </a:solidFill>
                <a:latin typeface="Times New Roman" panose="02020603050405020304" pitchFamily="18" charset="0"/>
                <a:cs typeface="Times New Roman" panose="02020603050405020304" pitchFamily="18" charset="0"/>
              </a:rPr>
              <a:t>Намочив </a:t>
            </a:r>
            <a:r>
              <a:rPr lang="ru-RU" sz="2000" b="1" dirty="0">
                <a:solidFill>
                  <a:srgbClr val="7030A0"/>
                </a:solidFill>
                <a:latin typeface="Times New Roman" panose="02020603050405020304" pitchFamily="18" charset="0"/>
                <a:cs typeface="Times New Roman" panose="02020603050405020304" pitchFamily="18" charset="0"/>
              </a:rPr>
              <a:t>лист бумаги, кладем его сверху на изображение, слегка прижав лист к </a:t>
            </a:r>
            <a:r>
              <a:rPr lang="ru-RU" sz="2000" b="1" dirty="0" smtClean="0">
                <a:solidFill>
                  <a:srgbClr val="7030A0"/>
                </a:solidFill>
                <a:latin typeface="Times New Roman" panose="02020603050405020304" pitchFamily="18" charset="0"/>
                <a:cs typeface="Times New Roman" panose="02020603050405020304" pitchFamily="18" charset="0"/>
              </a:rPr>
              <a:t>оргстеклу. Простым </a:t>
            </a:r>
            <a:r>
              <a:rPr lang="ru-RU" sz="2000" b="1" dirty="0">
                <a:solidFill>
                  <a:srgbClr val="7030A0"/>
                </a:solidFill>
                <a:latin typeface="Times New Roman" panose="02020603050405020304" pitchFamily="18" charset="0"/>
                <a:cs typeface="Times New Roman" panose="02020603050405020304" pitchFamily="18" charset="0"/>
              </a:rPr>
              <a:t>карандашом на обратной стороне листа делим море и небо горизонтальной линией, в центре рисуем и закрашиваем небольшой парусник, скалы, вверху – солнце, облака. </a:t>
            </a:r>
            <a:br>
              <a:rPr lang="ru-RU" sz="2000" b="1" dirty="0">
                <a:solidFill>
                  <a:srgbClr val="7030A0"/>
                </a:solidFill>
                <a:latin typeface="Times New Roman" panose="02020603050405020304" pitchFamily="18" charset="0"/>
                <a:cs typeface="Times New Roman" panose="02020603050405020304" pitchFamily="18" charset="0"/>
              </a:rPr>
            </a:br>
            <a:r>
              <a:rPr lang="ru-RU" sz="2000" b="1" dirty="0">
                <a:solidFill>
                  <a:srgbClr val="7030A0"/>
                </a:solidFill>
                <a:latin typeface="Times New Roman" panose="02020603050405020304" pitchFamily="18" charset="0"/>
                <a:cs typeface="Times New Roman" panose="02020603050405020304" pitchFamily="18" charset="0"/>
              </a:rPr>
              <a:t>4.    Осторожно снимаем тонкий лист с </a:t>
            </a:r>
            <a:r>
              <a:rPr lang="ru-RU" sz="2000" b="1" dirty="0" smtClean="0">
                <a:solidFill>
                  <a:srgbClr val="7030A0"/>
                </a:solidFill>
                <a:latin typeface="Times New Roman" panose="02020603050405020304" pitchFamily="18" charset="0"/>
                <a:cs typeface="Times New Roman" panose="02020603050405020304" pitchFamily="18" charset="0"/>
              </a:rPr>
              <a:t>оргстекла</a:t>
            </a:r>
            <a:r>
              <a:rPr lang="ru-RU" sz="2000" b="1" dirty="0">
                <a:solidFill>
                  <a:srgbClr val="7030A0"/>
                </a:solidFill>
                <a:latin typeface="Times New Roman" panose="02020603050405020304" pitchFamily="18" charset="0"/>
                <a:cs typeface="Times New Roman" panose="02020603050405020304" pitchFamily="18" charset="0"/>
              </a:rPr>
              <a:t>, </a:t>
            </a:r>
            <a:r>
              <a:rPr lang="ru-RU" sz="2000" b="1" dirty="0" smtClean="0">
                <a:solidFill>
                  <a:srgbClr val="7030A0"/>
                </a:solidFill>
                <a:latin typeface="Times New Roman" panose="02020603050405020304" pitchFamily="18" charset="0"/>
                <a:cs typeface="Times New Roman" panose="02020603050405020304" pitchFamily="18" charset="0"/>
              </a:rPr>
              <a:t> получается </a:t>
            </a:r>
            <a:r>
              <a:rPr lang="ru-RU" sz="2000" b="1" dirty="0">
                <a:solidFill>
                  <a:srgbClr val="7030A0"/>
                </a:solidFill>
                <a:latin typeface="Times New Roman" panose="02020603050405020304" pitchFamily="18" charset="0"/>
                <a:cs typeface="Times New Roman" panose="02020603050405020304" pitchFamily="18" charset="0"/>
              </a:rPr>
              <a:t>отпечатанное море с выпуклыми скалами, парусником и небо с солнцем и облаками. </a:t>
            </a:r>
            <a:br>
              <a:rPr lang="ru-RU" sz="2000" b="1" dirty="0">
                <a:solidFill>
                  <a:srgbClr val="7030A0"/>
                </a:solidFill>
                <a:latin typeface="Times New Roman" panose="02020603050405020304" pitchFamily="18" charset="0"/>
                <a:cs typeface="Times New Roman" panose="02020603050405020304" pitchFamily="18" charset="0"/>
              </a:rPr>
            </a:br>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07972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75656" y="836712"/>
            <a:ext cx="6552728" cy="4339650"/>
          </a:xfrm>
          <a:prstGeom prst="rect">
            <a:avLst/>
          </a:prstGeom>
        </p:spPr>
        <p:txBody>
          <a:bodyPr wrap="square">
            <a:spAutoFit/>
          </a:bodyPr>
          <a:lstStyle/>
          <a:p>
            <a:pPr algn="ctr"/>
            <a:r>
              <a:rPr lang="ru-RU" sz="2800" dirty="0" smtClean="0">
                <a:latin typeface="Arial Black" panose="020B0A04020102020204" pitchFamily="34" charset="0"/>
              </a:rPr>
              <a:t> </a:t>
            </a:r>
            <a:r>
              <a:rPr lang="ru-RU" sz="2800" dirty="0">
                <a:solidFill>
                  <a:srgbClr val="7030A0"/>
                </a:solidFill>
                <a:latin typeface="Arial Black" panose="020B0A04020102020204" pitchFamily="34" charset="0"/>
              </a:rPr>
              <a:t>Пуантилизм  </a:t>
            </a:r>
            <a:endParaRPr lang="ru-RU" sz="2800" dirty="0" smtClean="0">
              <a:solidFill>
                <a:srgbClr val="7030A0"/>
              </a:solidFill>
              <a:latin typeface="Arial Black" panose="020B0A04020102020204" pitchFamily="34" charset="0"/>
            </a:endParaRPr>
          </a:p>
          <a:p>
            <a:pPr algn="ctr"/>
            <a:r>
              <a:rPr lang="ru-RU" sz="2800" dirty="0" smtClean="0">
                <a:solidFill>
                  <a:srgbClr val="7030A0"/>
                </a:solidFill>
                <a:latin typeface="Arial Black" panose="020B0A04020102020204" pitchFamily="34" charset="0"/>
              </a:rPr>
              <a:t> </a:t>
            </a:r>
            <a:r>
              <a:rPr lang="ru-RU" sz="2000" dirty="0">
                <a:solidFill>
                  <a:srgbClr val="7030A0"/>
                </a:solidFill>
                <a:latin typeface="Arial Black" panose="020B0A04020102020204" pitchFamily="34" charset="0"/>
              </a:rPr>
              <a:t>точечная живопись ватными </a:t>
            </a:r>
            <a:r>
              <a:rPr lang="ru-RU" sz="2000" dirty="0" smtClean="0">
                <a:solidFill>
                  <a:srgbClr val="7030A0"/>
                </a:solidFill>
                <a:latin typeface="Arial Black" panose="020B0A04020102020204" pitchFamily="34" charset="0"/>
              </a:rPr>
              <a:t>палочками</a:t>
            </a:r>
          </a:p>
          <a:p>
            <a:pPr algn="ctr"/>
            <a:endParaRPr lang="ru-RU" sz="2000" dirty="0">
              <a:solidFill>
                <a:srgbClr val="7030A0"/>
              </a:solidFill>
              <a:latin typeface="Arial Black" panose="020B0A04020102020204" pitchFamily="34" charset="0"/>
            </a:endParaRPr>
          </a:p>
          <a:p>
            <a:r>
              <a:rPr lang="ru-RU" sz="2000" b="1" i="1" dirty="0" smtClean="0">
                <a:solidFill>
                  <a:srgbClr val="FF0000"/>
                </a:solidFill>
                <a:latin typeface="Times New Roman" panose="02020603050405020304" pitchFamily="18" charset="0"/>
                <a:cs typeface="Times New Roman" panose="02020603050405020304" pitchFamily="18" charset="0"/>
              </a:rPr>
              <a:t>Возраст</a:t>
            </a:r>
            <a:r>
              <a:rPr lang="ru-RU" sz="2000" b="1" i="1" dirty="0">
                <a:solidFill>
                  <a:srgbClr val="FF0000"/>
                </a:solidFill>
                <a:latin typeface="Times New Roman" panose="02020603050405020304" pitchFamily="18" charset="0"/>
                <a:cs typeface="Times New Roman" panose="02020603050405020304" pitchFamily="18" charset="0"/>
              </a:rPr>
              <a:t>:</a:t>
            </a:r>
            <a:r>
              <a:rPr lang="ru-RU" sz="2000" b="1" dirty="0">
                <a:solidFill>
                  <a:srgbClr val="7030A0"/>
                </a:solidFill>
                <a:latin typeface="Times New Roman" panose="02020603050405020304" pitchFamily="18" charset="0"/>
                <a:cs typeface="Times New Roman" panose="02020603050405020304" pitchFamily="18" charset="0"/>
              </a:rPr>
              <a:t> от 3 лет </a:t>
            </a: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 </a:t>
            </a:r>
            <a:r>
              <a:rPr lang="ru-RU" sz="2000" b="1" dirty="0" smtClean="0">
                <a:solidFill>
                  <a:srgbClr val="7030A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цвет. </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a:t>
            </a:r>
            <a:r>
              <a:rPr lang="ru-RU" sz="2000" b="1" dirty="0" smtClean="0">
                <a:solidFill>
                  <a:srgbClr val="7030A0"/>
                </a:solidFill>
                <a:latin typeface="Times New Roman" panose="02020603050405020304" pitchFamily="18" charset="0"/>
                <a:cs typeface="Times New Roman" panose="02020603050405020304" pitchFamily="18" charset="0"/>
              </a:rPr>
              <a:t> набор гуашевых красок, бумага </a:t>
            </a:r>
            <a:r>
              <a:rPr lang="ru-RU" sz="2000" b="1" dirty="0">
                <a:solidFill>
                  <a:srgbClr val="7030A0"/>
                </a:solidFill>
                <a:latin typeface="Times New Roman" panose="02020603050405020304" pitchFamily="18" charset="0"/>
                <a:cs typeface="Times New Roman" panose="02020603050405020304" pitchFamily="18" charset="0"/>
              </a:rPr>
              <a:t>любого цвета и </a:t>
            </a:r>
            <a:r>
              <a:rPr lang="ru-RU" sz="2000" b="1" dirty="0" smtClean="0">
                <a:solidFill>
                  <a:srgbClr val="7030A0"/>
                </a:solidFill>
                <a:latin typeface="Times New Roman" panose="02020603050405020304" pitchFamily="18" charset="0"/>
                <a:cs typeface="Times New Roman" panose="02020603050405020304" pitchFamily="18" charset="0"/>
              </a:rPr>
              <a:t>размера с нанесенным контурным рисунком, ватные палочки, салфетки, стаканчики с водой.</a:t>
            </a:r>
            <a:endParaRPr lang="ru-RU" sz="2000" b="1" dirty="0">
              <a:solidFill>
                <a:srgbClr val="7030A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a:t>
            </a:r>
            <a:r>
              <a:rPr lang="ru-RU" sz="2000" b="1" dirty="0" smtClean="0">
                <a:solidFill>
                  <a:srgbClr val="7030A0"/>
                </a:solidFill>
                <a:latin typeface="Times New Roman" panose="02020603050405020304" pitchFamily="18" charset="0"/>
                <a:cs typeface="Times New Roman" panose="02020603050405020304" pitchFamily="18" charset="0"/>
              </a:rPr>
              <a:t> </a:t>
            </a:r>
          </a:p>
          <a:p>
            <a:r>
              <a:rPr lang="ru-RU" sz="2000" b="1" dirty="0" smtClean="0">
                <a:solidFill>
                  <a:srgbClr val="7030A0"/>
                </a:solidFill>
                <a:latin typeface="Times New Roman" panose="02020603050405020304" pitchFamily="18" charset="0"/>
                <a:cs typeface="Times New Roman" panose="02020603050405020304" pitchFamily="18" charset="0"/>
              </a:rPr>
              <a:t>рисует  </a:t>
            </a:r>
            <a:r>
              <a:rPr lang="ru-RU" sz="2000" b="1" i="1" dirty="0" smtClean="0">
                <a:solidFill>
                  <a:srgbClr val="7030A0"/>
                </a:solidFill>
                <a:latin typeface="Times New Roman" panose="02020603050405020304" pitchFamily="18" charset="0"/>
                <a:cs typeface="Times New Roman" panose="02020603050405020304" pitchFamily="18" charset="0"/>
              </a:rPr>
              <a:t>(печатает) </a:t>
            </a:r>
            <a:r>
              <a:rPr lang="ru-RU" sz="2000" b="1" dirty="0" smtClean="0">
                <a:solidFill>
                  <a:srgbClr val="7030A0"/>
                </a:solidFill>
                <a:latin typeface="Times New Roman" panose="02020603050405020304" pitchFamily="18" charset="0"/>
                <a:cs typeface="Times New Roman" panose="02020603050405020304" pitchFamily="18" charset="0"/>
              </a:rPr>
              <a:t>точки ватной палочкой заполняя части рисунка </a:t>
            </a:r>
            <a:r>
              <a:rPr lang="ru-RU" sz="2000" b="1" dirty="0">
                <a:solidFill>
                  <a:srgbClr val="7030A0"/>
                </a:solidFill>
                <a:latin typeface="Times New Roman" panose="02020603050405020304" pitchFamily="18" charset="0"/>
                <a:cs typeface="Times New Roman" panose="02020603050405020304" pitchFamily="18" charset="0"/>
              </a:rPr>
              <a:t> </a:t>
            </a:r>
            <a:r>
              <a:rPr lang="ru-RU" sz="2000" b="1" dirty="0" smtClean="0">
                <a:solidFill>
                  <a:srgbClr val="7030A0"/>
                </a:solidFill>
                <a:latin typeface="Times New Roman" panose="02020603050405020304" pitchFamily="18" charset="0"/>
                <a:cs typeface="Times New Roman" panose="02020603050405020304" pitchFamily="18" charset="0"/>
              </a:rPr>
              <a:t>цветными точками.   При смене цвета ребенок берет новую ватную палочку. Рисунок получается  красочным.</a:t>
            </a:r>
            <a:endParaRPr lang="ru-RU" sz="2000" b="1" dirty="0">
              <a:solidFill>
                <a:srgbClr val="7030A0"/>
              </a:solidFill>
              <a:latin typeface="Times New Roman" panose="02020603050405020304" pitchFamily="18" charset="0"/>
              <a:cs typeface="Times New Roman" panose="02020603050405020304" pitchFamily="18" charset="0"/>
            </a:endParaRPr>
          </a:p>
        </p:txBody>
      </p:sp>
      <p:pic>
        <p:nvPicPr>
          <p:cNvPr id="1027" name="Picture 3" descr="C:\Users\User\Desktop\1.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617728" y="4869160"/>
            <a:ext cx="2321496" cy="1549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337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9672" y="908720"/>
            <a:ext cx="5472608" cy="4524315"/>
          </a:xfrm>
          <a:prstGeom prst="rect">
            <a:avLst/>
          </a:prstGeom>
          <a:noFill/>
        </p:spPr>
        <p:txBody>
          <a:bodyPr wrap="square" rtlCol="0">
            <a:spAutoFit/>
          </a:bodyPr>
          <a:lstStyle/>
          <a:p>
            <a:pPr algn="ctr"/>
            <a:r>
              <a:rPr lang="ru-RU" sz="2400" dirty="0">
                <a:solidFill>
                  <a:srgbClr val="7030A0"/>
                </a:solidFill>
                <a:latin typeface="Arial Black" panose="020B0A04020102020204" pitchFamily="34" charset="0"/>
                <a:cs typeface="Times New Roman" panose="02020603050405020304" pitchFamily="18" charset="0"/>
              </a:rPr>
              <a:t>Скатывание  </a:t>
            </a:r>
            <a:r>
              <a:rPr lang="ru-RU" sz="2400" dirty="0" smtClean="0">
                <a:solidFill>
                  <a:srgbClr val="7030A0"/>
                </a:solidFill>
                <a:latin typeface="Arial Black" panose="020B0A04020102020204" pitchFamily="34" charset="0"/>
                <a:cs typeface="Times New Roman" panose="02020603050405020304" pitchFamily="18" charset="0"/>
              </a:rPr>
              <a:t>бумаги</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 </a:t>
            </a:r>
            <a:r>
              <a:rPr lang="ru-RU" sz="2000" b="1" dirty="0" smtClean="0">
                <a:solidFill>
                  <a:srgbClr val="7030A0"/>
                </a:solidFill>
                <a:latin typeface="Times New Roman" panose="02020603050405020304" pitchFamily="18" charset="0"/>
                <a:cs typeface="Times New Roman" panose="02020603050405020304" pitchFamily="18" charset="0"/>
              </a:rPr>
              <a:t>от трех лет.</a:t>
            </a:r>
            <a:endParaRPr lang="ru-RU" sz="2000" b="1" i="1" dirty="0">
              <a:solidFill>
                <a:srgbClr val="FF000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Средства выразительности:</a:t>
            </a:r>
            <a:r>
              <a:rPr lang="ru-RU" sz="2000" b="1" dirty="0">
                <a:solidFill>
                  <a:srgbClr val="7030A0"/>
                </a:solidFill>
                <a:latin typeface="Times New Roman" panose="02020603050405020304" pitchFamily="18" charset="0"/>
                <a:cs typeface="Times New Roman" panose="02020603050405020304" pitchFamily="18" charset="0"/>
              </a:rPr>
              <a:t> фактура, объем.</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салфетки либо цветная двухсторонняя бумага, клей ПВА, налитый в блюдце, плотная бумага или цветной картон для основы.</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a:t>
            </a:r>
            <a:r>
              <a:rPr lang="ru-RU" sz="2000" b="1" dirty="0">
                <a:solidFill>
                  <a:srgbClr val="FF0000"/>
                </a:solidFill>
                <a:latin typeface="Times New Roman" panose="02020603050405020304" pitchFamily="18" charset="0"/>
                <a:cs typeface="Times New Roman" panose="02020603050405020304" pitchFamily="18" charset="0"/>
              </a:rPr>
              <a:t>и</a:t>
            </a:r>
            <a:r>
              <a:rPr lang="ru-RU" sz="2000" b="1" i="1" dirty="0">
                <a:solidFill>
                  <a:srgbClr val="FF0000"/>
                </a:solidFill>
                <a:latin typeface="Times New Roman" panose="02020603050405020304" pitchFamily="18" charset="0"/>
                <a:cs typeface="Times New Roman" panose="02020603050405020304" pitchFamily="18" charset="0"/>
              </a:rPr>
              <a:t>я: </a:t>
            </a:r>
            <a:r>
              <a:rPr lang="ru-RU" sz="2000" b="1" dirty="0">
                <a:solidFill>
                  <a:srgbClr val="7030A0"/>
                </a:solidFill>
                <a:latin typeface="Times New Roman" panose="02020603050405020304" pitchFamily="18" charset="0"/>
                <a:cs typeface="Times New Roman" panose="02020603050405020304" pitchFamily="18" charset="0"/>
              </a:rPr>
              <a:t>ребенок мнет в руках бумагу, пока она не станет мягкой. Затем скатывает из нее шарик. Размеры его могут быть различными: от маленького (</a:t>
            </a:r>
            <a:r>
              <a:rPr lang="ru-RU" sz="2000" b="1" i="1" dirty="0">
                <a:solidFill>
                  <a:srgbClr val="7030A0"/>
                </a:solidFill>
                <a:latin typeface="Times New Roman" panose="02020603050405020304" pitchFamily="18" charset="0"/>
                <a:cs typeface="Times New Roman" panose="02020603050405020304" pitchFamily="18" charset="0"/>
              </a:rPr>
              <a:t>ягодка</a:t>
            </a:r>
            <a:r>
              <a:rPr lang="ru-RU" sz="2000" b="1" dirty="0">
                <a:solidFill>
                  <a:srgbClr val="7030A0"/>
                </a:solidFill>
                <a:latin typeface="Times New Roman" panose="02020603050405020304" pitchFamily="18" charset="0"/>
                <a:cs typeface="Times New Roman" panose="02020603050405020304" pitchFamily="18" charset="0"/>
              </a:rPr>
              <a:t>) до большого </a:t>
            </a:r>
            <a:r>
              <a:rPr lang="ru-RU" sz="2000" b="1" i="1" dirty="0">
                <a:solidFill>
                  <a:srgbClr val="7030A0"/>
                </a:solidFill>
                <a:latin typeface="Times New Roman" panose="02020603050405020304" pitchFamily="18" charset="0"/>
                <a:cs typeface="Times New Roman" panose="02020603050405020304" pitchFamily="18" charset="0"/>
              </a:rPr>
              <a:t>(облачко, ком для снеговика</a:t>
            </a:r>
            <a:r>
              <a:rPr lang="ru-RU" sz="2000" b="1" dirty="0">
                <a:solidFill>
                  <a:srgbClr val="7030A0"/>
                </a:solidFill>
                <a:latin typeface="Times New Roman" panose="02020603050405020304" pitchFamily="18" charset="0"/>
                <a:cs typeface="Times New Roman" panose="02020603050405020304" pitchFamily="18" charset="0"/>
              </a:rPr>
              <a:t>). После этого бумажный комочек опускается в клей и приклеивается на основу.</a:t>
            </a:r>
          </a:p>
        </p:txBody>
      </p:sp>
    </p:spTree>
    <p:extLst>
      <p:ext uri="{BB962C8B-B14F-4D97-AF65-F5344CB8AC3E}">
        <p14:creationId xmlns:p14="http://schemas.microsoft.com/office/powerpoint/2010/main" val="10790584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79712" y="980728"/>
            <a:ext cx="5544616" cy="4462760"/>
          </a:xfrm>
          <a:prstGeom prst="rect">
            <a:avLst/>
          </a:prstGeom>
          <a:noFill/>
        </p:spPr>
        <p:txBody>
          <a:bodyPr wrap="square" rtlCol="0">
            <a:spAutoFit/>
          </a:bodyPr>
          <a:lstStyle/>
          <a:p>
            <a:pPr algn="ctr"/>
            <a:r>
              <a:rPr lang="ru-RU" sz="2400" b="1" dirty="0">
                <a:solidFill>
                  <a:srgbClr val="7030A0"/>
                </a:solidFill>
                <a:latin typeface="Arial Black" panose="020B0A04020102020204" pitchFamily="34" charset="0"/>
              </a:rPr>
              <a:t>Оттиск  поролоном</a:t>
            </a:r>
            <a:endParaRPr lang="ru-RU" sz="2400" dirty="0">
              <a:solidFill>
                <a:srgbClr val="7030A0"/>
              </a:solidFill>
              <a:latin typeface="Arial Black" panose="020B0A04020102020204" pitchFamily="34" charset="0"/>
            </a:endParaRPr>
          </a:p>
          <a:p>
            <a:r>
              <a:rPr lang="ru-RU" sz="2000" b="1" i="1" dirty="0" smtClean="0">
                <a:solidFill>
                  <a:srgbClr val="FF0000"/>
                </a:solidFill>
                <a:latin typeface="Times New Roman" panose="02020603050405020304" pitchFamily="18" charset="0"/>
                <a:cs typeface="Times New Roman" panose="02020603050405020304" pitchFamily="18" charset="0"/>
              </a:rPr>
              <a:t>Возраст: </a:t>
            </a:r>
            <a:r>
              <a:rPr lang="ru-RU" sz="2000" b="1" dirty="0" smtClean="0">
                <a:solidFill>
                  <a:srgbClr val="7030A0"/>
                </a:solidFill>
                <a:latin typeface="Times New Roman" panose="02020603050405020304" pitchFamily="18" charset="0"/>
                <a:cs typeface="Times New Roman" panose="02020603050405020304" pitchFamily="18" charset="0"/>
              </a:rPr>
              <a:t>от трех лет.</a:t>
            </a:r>
            <a:endParaRPr lang="ru-RU" sz="2000" b="1" i="1" dirty="0" smtClean="0">
              <a:solidFill>
                <a:srgbClr val="FF0000"/>
              </a:solidFill>
              <a:latin typeface="Times New Roman" panose="02020603050405020304" pitchFamily="18" charset="0"/>
              <a:cs typeface="Times New Roman" panose="02020603050405020304" pitchFamily="18" charset="0"/>
            </a:endParaRPr>
          </a:p>
          <a:p>
            <a:r>
              <a:rPr lang="ru-RU" sz="2000" b="1" i="1" dirty="0" smtClean="0">
                <a:solidFill>
                  <a:srgbClr val="FF0000"/>
                </a:solidFill>
                <a:latin typeface="Times New Roman" panose="02020603050405020304" pitchFamily="18" charset="0"/>
                <a:cs typeface="Times New Roman" panose="02020603050405020304" pitchFamily="18" charset="0"/>
              </a:rPr>
              <a:t>Средства </a:t>
            </a:r>
            <a:r>
              <a:rPr lang="ru-RU" sz="2000" b="1" i="1" dirty="0">
                <a:solidFill>
                  <a:srgbClr val="FF0000"/>
                </a:solidFill>
                <a:latin typeface="Times New Roman" panose="02020603050405020304" pitchFamily="18" charset="0"/>
                <a:cs typeface="Times New Roman" panose="02020603050405020304" pitchFamily="18" charset="0"/>
              </a:rPr>
              <a:t>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 фактура, цвет.</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мисочка либо пластиковая коробочка, в которую вложена штемпельная подушка из тонкого поролона, пропитанная гуашью, плотная бумага любого цвета и размера, кусочки поролона.</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прижимает поролон к штемпельной подушке с краской и наносит оттиск на бумагу. Для изменения цвета берутся другие мисочка и поролон.</a:t>
            </a:r>
          </a:p>
        </p:txBody>
      </p:sp>
    </p:spTree>
    <p:extLst>
      <p:ext uri="{BB962C8B-B14F-4D97-AF65-F5344CB8AC3E}">
        <p14:creationId xmlns:p14="http://schemas.microsoft.com/office/powerpoint/2010/main" val="3058623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7664" y="980728"/>
            <a:ext cx="6048672" cy="4216539"/>
          </a:xfrm>
          <a:prstGeom prst="rect">
            <a:avLst/>
          </a:prstGeom>
          <a:noFill/>
        </p:spPr>
        <p:txBody>
          <a:bodyPr wrap="square" rtlCol="0">
            <a:spAutoFit/>
          </a:bodyPr>
          <a:lstStyle/>
          <a:p>
            <a:pPr algn="ctr"/>
            <a:r>
              <a:rPr lang="ru-RU" sz="2800" dirty="0">
                <a:solidFill>
                  <a:srgbClr val="7030A0"/>
                </a:solidFill>
                <a:latin typeface="Arial Black" panose="020B0A04020102020204" pitchFamily="34" charset="0"/>
              </a:rPr>
              <a:t>Оттиск  пенопластом</a:t>
            </a:r>
          </a:p>
          <a:p>
            <a:r>
              <a:rPr lang="ru-RU" sz="2000" b="1" i="1" dirty="0" smtClean="0">
                <a:solidFill>
                  <a:srgbClr val="FF0000"/>
                </a:solidFill>
                <a:latin typeface="Times New Roman" panose="02020603050405020304" pitchFamily="18" charset="0"/>
                <a:cs typeface="Times New Roman" panose="02020603050405020304" pitchFamily="18" charset="0"/>
              </a:rPr>
              <a:t>Возраст: </a:t>
            </a:r>
            <a:r>
              <a:rPr lang="ru-RU" sz="2000" b="1" dirty="0" smtClean="0">
                <a:solidFill>
                  <a:srgbClr val="7030A0"/>
                </a:solidFill>
                <a:latin typeface="Times New Roman" panose="02020603050405020304" pitchFamily="18" charset="0"/>
                <a:cs typeface="Times New Roman" panose="02020603050405020304" pitchFamily="18" charset="0"/>
              </a:rPr>
              <a:t>от трех лет.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a:t>
            </a:r>
            <a:r>
              <a:rPr lang="ru-RU" sz="2000" b="1" i="1" dirty="0">
                <a:solidFill>
                  <a:srgbClr val="FF0000"/>
                </a:solidFill>
                <a:latin typeface="Times New Roman" panose="02020603050405020304" pitchFamily="18" charset="0"/>
                <a:cs typeface="Times New Roman" panose="02020603050405020304" pitchFamily="18" charset="0"/>
              </a:rPr>
              <a:t>выразительности</a:t>
            </a:r>
            <a:r>
              <a:rPr lang="ru-RU" sz="2000" dirty="0">
                <a:solidFill>
                  <a:srgbClr val="7030A0"/>
                </a:solidFill>
                <a:latin typeface="Times New Roman" panose="02020603050405020304" pitchFamily="18" charset="0"/>
                <a:cs typeface="Times New Roman" panose="02020603050405020304" pitchFamily="18" charset="0"/>
              </a:rPr>
              <a:t>: </a:t>
            </a:r>
            <a:r>
              <a:rPr lang="ru-RU" sz="2000" b="1" dirty="0">
                <a:solidFill>
                  <a:srgbClr val="7030A0"/>
                </a:solidFill>
                <a:latin typeface="Times New Roman" panose="02020603050405020304" pitchFamily="18" charset="0"/>
                <a:cs typeface="Times New Roman" panose="02020603050405020304" pitchFamily="18" charset="0"/>
              </a:rPr>
              <a:t>пятно, фактура, цвет.</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мисочка или пластиковая коробочка, в которую вложена штемпельная подушка из тонкого поролона, пропитанная гуашью, плотная бумага любого цвета и размера, кусочки </a:t>
            </a:r>
            <a:r>
              <a:rPr lang="ru-RU" sz="2000" b="1" dirty="0" smtClean="0">
                <a:solidFill>
                  <a:srgbClr val="7030A0"/>
                </a:solidFill>
                <a:latin typeface="Times New Roman" panose="02020603050405020304" pitchFamily="18" charset="0"/>
                <a:cs typeface="Times New Roman" panose="02020603050405020304" pitchFamily="18" charset="0"/>
              </a:rPr>
              <a:t>пенопласта с выдавленным на них рисунком.</a:t>
            </a:r>
            <a:endParaRPr lang="ru-RU" sz="2000" b="1" dirty="0">
              <a:solidFill>
                <a:srgbClr val="7030A0"/>
              </a:solidFill>
              <a:latin typeface="Times New Roman" panose="02020603050405020304" pitchFamily="18" charset="0"/>
              <a:cs typeface="Times New Roman" panose="02020603050405020304" pitchFamily="18" charset="0"/>
            </a:endParaRP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a:t>
            </a:r>
            <a:r>
              <a:rPr lang="ru-RU" sz="2000" b="1" dirty="0">
                <a:solidFill>
                  <a:srgbClr val="7030A0"/>
                </a:solidFill>
                <a:latin typeface="Times New Roman" panose="02020603050405020304" pitchFamily="18" charset="0"/>
                <a:cs typeface="Times New Roman" panose="02020603050405020304" pitchFamily="18" charset="0"/>
              </a:rPr>
              <a:t> ребенок прижимает пенопласт к штемпельной подушке с краской и наносит оттиск на бумагу. Чтобы получить другой цвет, меняются и мисочка, и пенопласт.</a:t>
            </a:r>
          </a:p>
        </p:txBody>
      </p:sp>
    </p:spTree>
    <p:extLst>
      <p:ext uri="{BB962C8B-B14F-4D97-AF65-F5344CB8AC3E}">
        <p14:creationId xmlns:p14="http://schemas.microsoft.com/office/powerpoint/2010/main" val="42492574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8" y="980728"/>
            <a:ext cx="5688632" cy="4801314"/>
          </a:xfrm>
          <a:prstGeom prst="rect">
            <a:avLst/>
          </a:prstGeom>
          <a:noFill/>
        </p:spPr>
        <p:txBody>
          <a:bodyPr wrap="square" rtlCol="0">
            <a:spAutoFit/>
          </a:bodyPr>
          <a:lstStyle/>
          <a:p>
            <a:pPr algn="ctr"/>
            <a:r>
              <a:rPr lang="ru-RU" sz="2800" dirty="0">
                <a:solidFill>
                  <a:srgbClr val="7030A0"/>
                </a:solidFill>
                <a:latin typeface="Arial Black" panose="020B0A04020102020204" pitchFamily="34" charset="0"/>
              </a:rPr>
              <a:t>Оттиск  смятой  </a:t>
            </a:r>
            <a:r>
              <a:rPr lang="ru-RU" sz="2800" dirty="0" smtClean="0">
                <a:solidFill>
                  <a:srgbClr val="7030A0"/>
                </a:solidFill>
                <a:latin typeface="Arial Black" panose="020B0A04020102020204" pitchFamily="34" charset="0"/>
              </a:rPr>
              <a:t>бумагой</a:t>
            </a:r>
          </a:p>
          <a:p>
            <a:r>
              <a:rPr lang="ru-RU" sz="2000" b="1" i="1" dirty="0" smtClean="0">
                <a:solidFill>
                  <a:srgbClr val="FF0000"/>
                </a:solidFill>
              </a:rPr>
              <a:t>Возраст</a:t>
            </a:r>
            <a:r>
              <a:rPr lang="ru-RU" sz="2000" b="1" i="1" dirty="0" smtClean="0">
                <a:solidFill>
                  <a:srgbClr val="FF0000"/>
                </a:solidFill>
                <a:latin typeface="Times New Roman" panose="02020603050405020304" pitchFamily="18" charset="0"/>
                <a:cs typeface="Times New Roman" panose="02020603050405020304" pitchFamily="18" charset="0"/>
              </a:rPr>
              <a:t>: </a:t>
            </a:r>
            <a:r>
              <a:rPr lang="ru-RU" sz="2000" b="1" dirty="0" smtClean="0">
                <a:solidFill>
                  <a:srgbClr val="7030A0"/>
                </a:solidFill>
                <a:latin typeface="Times New Roman" panose="02020603050405020304" pitchFamily="18" charset="0"/>
                <a:cs typeface="Times New Roman" panose="02020603050405020304" pitchFamily="18" charset="0"/>
              </a:rPr>
              <a:t>от трех лет.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a:t>
            </a:r>
            <a:r>
              <a:rPr lang="ru-RU" sz="2000" b="1" i="1" dirty="0">
                <a:solidFill>
                  <a:srgbClr val="FF0000"/>
                </a:solidFill>
                <a:latin typeface="Times New Roman" panose="02020603050405020304" pitchFamily="18" charset="0"/>
                <a:cs typeface="Times New Roman" panose="02020603050405020304" pitchFamily="18" charset="0"/>
              </a:rPr>
              <a:t>выразительности: </a:t>
            </a:r>
            <a:r>
              <a:rPr lang="ru-RU" sz="2000" b="1" dirty="0">
                <a:solidFill>
                  <a:srgbClr val="7030A0"/>
                </a:solidFill>
                <a:latin typeface="Times New Roman" panose="02020603050405020304" pitchFamily="18" charset="0"/>
                <a:cs typeface="Times New Roman" panose="02020603050405020304" pitchFamily="18" charset="0"/>
              </a:rPr>
              <a:t>пятно, фактура, цвет.</a:t>
            </a:r>
          </a:p>
          <a:p>
            <a:r>
              <a:rPr lang="ru-RU" sz="2000" b="1" i="1" dirty="0">
                <a:solidFill>
                  <a:srgbClr val="FF0000"/>
                </a:solidFill>
                <a:latin typeface="Times New Roman" panose="02020603050405020304" pitchFamily="18" charset="0"/>
                <a:cs typeface="Times New Roman" panose="02020603050405020304" pitchFamily="18" charset="0"/>
              </a:rPr>
              <a:t>Материалы: </a:t>
            </a:r>
            <a:r>
              <a:rPr lang="ru-RU" sz="2000" b="1" dirty="0">
                <a:solidFill>
                  <a:srgbClr val="7030A0"/>
                </a:solidFill>
                <a:latin typeface="Times New Roman" panose="02020603050405020304" pitchFamily="18" charset="0"/>
                <a:cs typeface="Times New Roman" panose="02020603050405020304" pitchFamily="18" charset="0"/>
              </a:rPr>
              <a:t>блюдце либо пластиковая коробочка, в которую вложена штемпельная подушка из тонкого поролона, пропитанная гуашью, плотная бумага любого цвета и размера, смятая бумага.</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прижимает смятую бумагу к штемпельной подушке с краской и наносит оттиск на бумагу. Чтобы получить другой цвет, меняются и блюдце, и смятая бумага.</a:t>
            </a:r>
          </a:p>
          <a:p>
            <a:endParaRPr lang="ru-RU" dirty="0"/>
          </a:p>
        </p:txBody>
      </p:sp>
    </p:spTree>
    <p:extLst>
      <p:ext uri="{BB962C8B-B14F-4D97-AF65-F5344CB8AC3E}">
        <p14:creationId xmlns:p14="http://schemas.microsoft.com/office/powerpoint/2010/main" val="22371657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47664" y="1052736"/>
            <a:ext cx="6048672" cy="4216539"/>
          </a:xfrm>
          <a:prstGeom prst="rect">
            <a:avLst/>
          </a:prstGeom>
        </p:spPr>
        <p:txBody>
          <a:bodyPr wrap="square">
            <a:spAutoFit/>
          </a:bodyPr>
          <a:lstStyle/>
          <a:p>
            <a:pPr algn="ctr"/>
            <a:r>
              <a:rPr lang="ru-RU" sz="2800" dirty="0" smtClean="0">
                <a:solidFill>
                  <a:srgbClr val="7030A0"/>
                </a:solidFill>
                <a:latin typeface="Arial Black" panose="020B0A04020102020204" pitchFamily="34" charset="0"/>
              </a:rPr>
              <a:t>Проступающий рисунок</a:t>
            </a:r>
          </a:p>
          <a:p>
            <a:pPr algn="ctr"/>
            <a:r>
              <a:rPr lang="ru-RU" sz="2000" b="1" dirty="0">
                <a:solidFill>
                  <a:srgbClr val="7030A0"/>
                </a:solidFill>
                <a:latin typeface="Times New Roman" panose="02020603050405020304" pitchFamily="18" charset="0"/>
                <a:cs typeface="Times New Roman" panose="02020603050405020304" pitchFamily="18" charset="0"/>
              </a:rPr>
              <a:t>Восковые  мелки  +  акварель</a:t>
            </a:r>
          </a:p>
          <a:p>
            <a:pPr algn="ctr"/>
            <a:endParaRPr lang="ru-RU" sz="2000" b="1" i="1" dirty="0" smtClean="0">
              <a:solidFill>
                <a:srgbClr val="FF0000"/>
              </a:solidFill>
              <a:latin typeface="Times New Roman" panose="02020603050405020304" pitchFamily="18" charset="0"/>
              <a:cs typeface="Times New Roman" panose="02020603050405020304" pitchFamily="18" charset="0"/>
            </a:endParaRPr>
          </a:p>
          <a:p>
            <a:r>
              <a:rPr lang="ru-RU" sz="2000" b="1" i="1" dirty="0" smtClean="0">
                <a:solidFill>
                  <a:srgbClr val="FF0000"/>
                </a:solidFill>
                <a:latin typeface="Times New Roman" panose="02020603050405020304" pitchFamily="18" charset="0"/>
                <a:cs typeface="Times New Roman" panose="02020603050405020304" pitchFamily="18" charset="0"/>
              </a:rPr>
              <a:t>Возраст:  </a:t>
            </a:r>
            <a:r>
              <a:rPr lang="ru-RU" sz="2000" b="1" dirty="0" smtClean="0">
                <a:solidFill>
                  <a:srgbClr val="7030A0"/>
                </a:solidFill>
                <a:latin typeface="Times New Roman" panose="02020603050405020304" pitchFamily="18" charset="0"/>
                <a:cs typeface="Times New Roman" panose="02020603050405020304" pitchFamily="18" charset="0"/>
              </a:rPr>
              <a:t>от четырех лет.</a:t>
            </a:r>
          </a:p>
          <a:p>
            <a:r>
              <a:rPr lang="ru-RU" sz="2000" b="1" i="1" dirty="0" smtClean="0">
                <a:solidFill>
                  <a:srgbClr val="FF0000"/>
                </a:solidFill>
                <a:latin typeface="Times New Roman" panose="02020603050405020304" pitchFamily="18" charset="0"/>
                <a:cs typeface="Times New Roman" panose="02020603050405020304" pitchFamily="18" charset="0"/>
              </a:rPr>
              <a:t>Средства </a:t>
            </a:r>
            <a:r>
              <a:rPr lang="ru-RU" sz="2000" b="1" i="1" dirty="0">
                <a:solidFill>
                  <a:srgbClr val="FF0000"/>
                </a:solidFill>
                <a:latin typeface="Times New Roman" panose="02020603050405020304" pitchFamily="18" charset="0"/>
                <a:cs typeface="Times New Roman" panose="02020603050405020304" pitchFamily="18" charset="0"/>
              </a:rPr>
              <a:t>выразительности</a:t>
            </a:r>
            <a:r>
              <a:rPr lang="ru-RU" sz="2000" b="1" dirty="0">
                <a:solidFill>
                  <a:srgbClr val="7030A0"/>
                </a:solidFill>
                <a:latin typeface="Times New Roman" panose="02020603050405020304" pitchFamily="18" charset="0"/>
                <a:cs typeface="Times New Roman" panose="02020603050405020304" pitchFamily="18" charset="0"/>
              </a:rPr>
              <a:t>: цвет, линия, пятно, фактура.</a:t>
            </a:r>
          </a:p>
          <a:p>
            <a:r>
              <a:rPr lang="ru-RU" sz="2000" b="1" i="1" dirty="0">
                <a:solidFill>
                  <a:srgbClr val="FF0000"/>
                </a:solidFill>
                <a:latin typeface="Times New Roman" panose="02020603050405020304" pitchFamily="18" charset="0"/>
                <a:cs typeface="Times New Roman" panose="02020603050405020304" pitchFamily="18" charset="0"/>
              </a:rPr>
              <a:t>Материалы:</a:t>
            </a:r>
            <a:r>
              <a:rPr lang="ru-RU" sz="2000" b="1" dirty="0">
                <a:solidFill>
                  <a:srgbClr val="7030A0"/>
                </a:solidFill>
                <a:latin typeface="Times New Roman" panose="02020603050405020304" pitchFamily="18" charset="0"/>
                <a:cs typeface="Times New Roman" panose="02020603050405020304" pitchFamily="18" charset="0"/>
              </a:rPr>
              <a:t> восковые мелки, плотная белая бумага, акварель, кисти.</a:t>
            </a:r>
          </a:p>
          <a:p>
            <a:r>
              <a:rPr lang="ru-RU" sz="2000" b="1" i="1" dirty="0">
                <a:solidFill>
                  <a:srgbClr val="FF0000"/>
                </a:solidFill>
                <a:latin typeface="Times New Roman" panose="02020603050405020304" pitchFamily="18" charset="0"/>
                <a:cs typeface="Times New Roman" panose="02020603050405020304" pitchFamily="18" charset="0"/>
              </a:rPr>
              <a:t>Способ получения изображения: </a:t>
            </a:r>
            <a:r>
              <a:rPr lang="ru-RU" sz="2000" b="1" dirty="0">
                <a:solidFill>
                  <a:srgbClr val="7030A0"/>
                </a:solidFill>
                <a:latin typeface="Times New Roman" panose="02020603050405020304" pitchFamily="18" charset="0"/>
                <a:cs typeface="Times New Roman" panose="02020603050405020304" pitchFamily="18" charset="0"/>
              </a:rPr>
              <a:t>ребенок рисует восковыми мелками на белой бумаге. Затем закрашивает лист акварелью в один или несколько цветов. </a:t>
            </a:r>
            <a:r>
              <a:rPr lang="ru-RU" sz="2000" b="1" dirty="0" smtClean="0">
                <a:solidFill>
                  <a:srgbClr val="7030A0"/>
                </a:solidFill>
                <a:latin typeface="Times New Roman" panose="02020603050405020304" pitchFamily="18" charset="0"/>
                <a:cs typeface="Times New Roman" panose="02020603050405020304" pitchFamily="18" charset="0"/>
              </a:rPr>
              <a:t>Рисунок </a:t>
            </a:r>
            <a:r>
              <a:rPr lang="ru-RU" sz="2000" b="1" dirty="0">
                <a:solidFill>
                  <a:srgbClr val="7030A0"/>
                </a:solidFill>
                <a:latin typeface="Times New Roman" panose="02020603050405020304" pitchFamily="18" charset="0"/>
                <a:cs typeface="Times New Roman" panose="02020603050405020304" pitchFamily="18" charset="0"/>
              </a:rPr>
              <a:t>мелками </a:t>
            </a:r>
            <a:r>
              <a:rPr lang="ru-RU" sz="2000" b="1" dirty="0" smtClean="0">
                <a:solidFill>
                  <a:srgbClr val="7030A0"/>
                </a:solidFill>
                <a:latin typeface="Times New Roman" panose="02020603050405020304" pitchFamily="18" charset="0"/>
                <a:cs typeface="Times New Roman" panose="02020603050405020304" pitchFamily="18" charset="0"/>
              </a:rPr>
              <a:t>проступает через акварель, остается не закрашенным .</a:t>
            </a:r>
            <a:endParaRPr lang="ru-RU" sz="2000" b="1"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78193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649</TotalTime>
  <Words>3522</Words>
  <Application>Microsoft Office PowerPoint</Application>
  <PresentationFormat>Экран (4:3)</PresentationFormat>
  <Paragraphs>221</Paragraphs>
  <Slides>41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41</vt:i4>
      </vt:variant>
    </vt:vector>
  </HeadingPairs>
  <TitlesOfParts>
    <vt:vector size="42" baseType="lpstr">
      <vt:lpstr>Изящная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Userok</dc:creator>
  <cp:lastModifiedBy>Userok</cp:lastModifiedBy>
  <cp:revision>48</cp:revision>
  <dcterms:created xsi:type="dcterms:W3CDTF">2022-02-25T12:55:45Z</dcterms:created>
  <dcterms:modified xsi:type="dcterms:W3CDTF">2022-03-31T15:19:32Z</dcterms:modified>
</cp:coreProperties>
</file>