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9" r:id="rId7"/>
    <p:sldId id="261" r:id="rId8"/>
    <p:sldId id="262" r:id="rId9"/>
    <p:sldId id="263" r:id="rId10"/>
    <p:sldId id="264" r:id="rId11"/>
    <p:sldId id="265" r:id="rId12"/>
    <p:sldId id="273" r:id="rId13"/>
    <p:sldId id="266" r:id="rId14"/>
    <p:sldId id="270" r:id="rId15"/>
    <p:sldId id="271" r:id="rId16"/>
    <p:sldId id="272" r:id="rId17"/>
    <p:sldId id="274" r:id="rId18"/>
    <p:sldId id="268" r:id="rId19"/>
    <p:sldId id="267"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84"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0852565-2C12-4C62-BF55-A16863FA290A}" type="datetimeFigureOut">
              <a:rPr lang="ru-RU" smtClean="0"/>
              <a:pPr/>
              <a:t>05.11.2018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F66948-56A3-46C6-BAE4-9AA5B19AB2B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852565-2C12-4C62-BF55-A16863FA290A}" type="datetimeFigureOut">
              <a:rPr lang="ru-RU" smtClean="0"/>
              <a:pPr/>
              <a:t>05.11.2018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F66948-56A3-46C6-BAE4-9AA5B19AB2B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gif"/></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6"/>
          <p:cNvGrpSpPr/>
          <p:nvPr/>
        </p:nvGrpSpPr>
        <p:grpSpPr>
          <a:xfrm>
            <a:off x="1857356" y="714356"/>
            <a:ext cx="6643734" cy="3183086"/>
            <a:chOff x="1115616" y="2146448"/>
            <a:chExt cx="7165477" cy="8429834"/>
          </a:xfrm>
        </p:grpSpPr>
        <p:sp>
          <p:nvSpPr>
            <p:cNvPr id="5" name="Прямоугольник 4"/>
            <p:cNvSpPr/>
            <p:nvPr/>
          </p:nvSpPr>
          <p:spPr>
            <a:xfrm>
              <a:off x="1115616" y="2146448"/>
              <a:ext cx="7165477" cy="1152773"/>
            </a:xfrm>
            <a:prstGeom prst="rect">
              <a:avLst/>
            </a:prstGeom>
            <a:noFill/>
          </p:spPr>
          <p:txBody>
            <a:bodyPr wrap="square">
              <a:spAutoFit/>
            </a:bodyPr>
            <a:lstStyle/>
            <a:p>
              <a:pPr algn="ctr">
                <a:defRPr/>
              </a:pPr>
              <a:endParaRPr lang="ru-RU" sz="6000" b="1" dirty="0">
                <a:ln w="19050">
                  <a:solidFill>
                    <a:prstClr val="white"/>
                  </a:solidFill>
                  <a:prstDash val="solid"/>
                </a:ln>
                <a:solidFill>
                  <a:schemeClr val="bg1">
                    <a:lumMod val="50000"/>
                  </a:schemeClr>
                </a:solidFill>
                <a:effectLst>
                  <a:outerShdw blurRad="50000" dist="50800" dir="7500000" algn="tl">
                    <a:srgbClr val="000000">
                      <a:shade val="5000"/>
                      <a:alpha val="35000"/>
                    </a:srgbClr>
                  </a:outerShdw>
                </a:effectLst>
                <a:latin typeface="Monotype Corsiva" pitchFamily="66" charset="0"/>
              </a:endParaRPr>
            </a:p>
          </p:txBody>
        </p:sp>
        <p:sp>
          <p:nvSpPr>
            <p:cNvPr id="6" name="Прямоугольник 5"/>
            <p:cNvSpPr/>
            <p:nvPr/>
          </p:nvSpPr>
          <p:spPr>
            <a:xfrm>
              <a:off x="1192664" y="5930263"/>
              <a:ext cx="7088429" cy="4646019"/>
            </a:xfrm>
            <a:prstGeom prst="rect">
              <a:avLst/>
            </a:prstGeom>
          </p:spPr>
          <p:txBody>
            <a:bodyPr wrap="square">
              <a:spAutoFit/>
            </a:bodyPr>
            <a:lstStyle/>
            <a:p>
              <a:pPr algn="ctr">
                <a:defRPr/>
              </a:pPr>
              <a:r>
                <a:rPr lang="ru-RU" sz="5400" dirty="0" smtClean="0">
                  <a:solidFill>
                    <a:prstClr val="black"/>
                  </a:solidFill>
                  <a:effectLst>
                    <a:outerShdw blurRad="38100" dist="38100" dir="2700000" algn="tl">
                      <a:srgbClr val="000000">
                        <a:alpha val="43137"/>
                      </a:srgbClr>
                    </a:outerShdw>
                  </a:effectLst>
                  <a:latin typeface="Monotype Corsiva" pitchFamily="66" charset="0"/>
                </a:rPr>
                <a:t>В мире занимательной математики</a:t>
              </a:r>
              <a:endParaRPr lang="ru-RU" sz="5400" dirty="0">
                <a:solidFill>
                  <a:prstClr val="black"/>
                </a:solidFill>
              </a:endParaRPr>
            </a:p>
          </p:txBody>
        </p:sp>
      </p:grpSp>
      <p:sp>
        <p:nvSpPr>
          <p:cNvPr id="5121" name="Rectangle 1"/>
          <p:cNvSpPr>
            <a:spLocks noChangeArrowheads="1"/>
          </p:cNvSpPr>
          <p:nvPr/>
        </p:nvSpPr>
        <p:spPr bwMode="auto">
          <a:xfrm>
            <a:off x="2000232" y="357166"/>
            <a:ext cx="64293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ru-RU" b="1" dirty="0" smtClean="0">
                <a:solidFill>
                  <a:srgbClr val="FF0000"/>
                </a:solidFill>
                <a:latin typeface="Times New Roman" pitchFamily="18" charset="0"/>
                <a:ea typeface="Times New Roman" pitchFamily="18" charset="0"/>
                <a:cs typeface="Times New Roman" pitchFamily="18" charset="0"/>
              </a:rPr>
              <a:t>М</a:t>
            </a: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униципальная </a:t>
            </a:r>
            <a:r>
              <a:rPr lang="ru-RU" b="1" dirty="0" smtClean="0">
                <a:solidFill>
                  <a:srgbClr val="FF0000"/>
                </a:solidFill>
                <a:latin typeface="Times New Roman" pitchFamily="18" charset="0"/>
                <a:ea typeface="Times New Roman" pitchFamily="18" charset="0"/>
                <a:cs typeface="Times New Roman" pitchFamily="18" charset="0"/>
              </a:rPr>
              <a:t> </a:t>
            </a: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научно – практическая конференция</a:t>
            </a:r>
            <a:endParaRPr kumimoji="0" lang="ru-RU" b="1"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«Удивительный мир математики»</a:t>
            </a:r>
            <a:endParaRPr kumimoji="0" lang="ru-RU" b="1" i="0" u="none" strike="noStrike" cap="none" normalizeH="0" baseline="0" dirty="0" smtClean="0">
              <a:ln>
                <a:noFill/>
              </a:ln>
              <a:solidFill>
                <a:srgbClr val="FF0000"/>
              </a:solidFill>
              <a:effectLst/>
              <a:latin typeface="Times New Roman" pitchFamily="18" charset="0"/>
              <a:cs typeface="Times New Roman" pitchFamily="18" charset="0"/>
            </a:endParaRPr>
          </a:p>
        </p:txBody>
      </p:sp>
      <p:sp>
        <p:nvSpPr>
          <p:cNvPr id="7" name="Прямоугольник 6"/>
          <p:cNvSpPr/>
          <p:nvPr/>
        </p:nvSpPr>
        <p:spPr>
          <a:xfrm>
            <a:off x="4143372" y="5072074"/>
            <a:ext cx="4786346" cy="1569660"/>
          </a:xfrm>
          <a:prstGeom prst="rect">
            <a:avLst/>
          </a:prstGeom>
        </p:spPr>
        <p:txBody>
          <a:bodyPr wrap="square">
            <a:spAutoFit/>
          </a:bodyPr>
          <a:lstStyle/>
          <a:p>
            <a:pPr>
              <a:buFont typeface="Arial" charset="0"/>
              <a:buNone/>
            </a:pPr>
            <a:r>
              <a:rPr lang="ru-RU" sz="1600" b="1" dirty="0" smtClean="0">
                <a:latin typeface="Times New Roman" pitchFamily="18" charset="0"/>
                <a:cs typeface="Times New Roman" pitchFamily="18" charset="0"/>
              </a:rPr>
              <a:t>                   Работу выполнила: Коновалова Анна,</a:t>
            </a:r>
          </a:p>
          <a:p>
            <a:pPr>
              <a:buFont typeface="Arial" charset="0"/>
              <a:buNone/>
            </a:pPr>
            <a:r>
              <a:rPr lang="ru-RU" sz="1600" b="1" dirty="0" smtClean="0">
                <a:latin typeface="Times New Roman" pitchFamily="18" charset="0"/>
                <a:cs typeface="Times New Roman" pitchFamily="18" charset="0"/>
              </a:rPr>
              <a:t>                                                       ученица 3-г класса </a:t>
            </a:r>
          </a:p>
          <a:p>
            <a:pPr>
              <a:buFont typeface="Arial" charset="0"/>
              <a:buNone/>
            </a:pPr>
            <a:r>
              <a:rPr lang="ru-RU" sz="1600" b="1" dirty="0" smtClean="0">
                <a:latin typeface="Times New Roman" pitchFamily="18" charset="0"/>
                <a:cs typeface="Times New Roman" pitchFamily="18" charset="0"/>
              </a:rPr>
              <a:t>                            Руководитель: Хохлова Г.В.</a:t>
            </a:r>
          </a:p>
          <a:p>
            <a:pPr>
              <a:buFont typeface="Arial" charset="0"/>
              <a:buNone/>
            </a:pPr>
            <a:endParaRPr lang="ru-RU" sz="1600" b="1" dirty="0" smtClean="0">
              <a:latin typeface="Times New Roman" pitchFamily="18" charset="0"/>
              <a:cs typeface="Times New Roman" pitchFamily="18" charset="0"/>
            </a:endParaRPr>
          </a:p>
          <a:p>
            <a:pPr>
              <a:buFont typeface="Arial" charset="0"/>
              <a:buNone/>
            </a:pPr>
            <a:endParaRPr lang="ru-RU" sz="1600" b="1" dirty="0" smtClean="0">
              <a:latin typeface="Times New Roman" pitchFamily="18" charset="0"/>
              <a:cs typeface="Times New Roman" pitchFamily="18" charset="0"/>
            </a:endParaRPr>
          </a:p>
          <a:p>
            <a:pPr>
              <a:buFont typeface="Arial" charset="0"/>
              <a:buNone/>
            </a:pPr>
            <a:r>
              <a:rPr lang="ru-RU" sz="1600" b="1" dirty="0" smtClean="0">
                <a:latin typeface="Times New Roman" pitchFamily="18" charset="0"/>
                <a:cs typeface="Times New Roman" pitchFamily="18" charset="0"/>
              </a:rPr>
              <a:t>               2018  </a:t>
            </a:r>
            <a:endParaRPr lang="ru-RU" sz="1600"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785918" y="1142984"/>
            <a:ext cx="707236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5.Буквы могут быть расположены одна в другой, рядом или на поверхности друг друга. В этом случае нужно использовать предлоги, соединяя буквы в слова.</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математические ребусы 3"/>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286116" y="2000240"/>
            <a:ext cx="3571900" cy="2571768"/>
          </a:xfrm>
          <a:prstGeom prst="rect">
            <a:avLst/>
          </a:prstGeom>
          <a:ln>
            <a:noFill/>
          </a:ln>
          <a:effectLst>
            <a:softEdge rad="112500"/>
          </a:effectLst>
        </p:spPr>
      </p:pic>
      <p:sp>
        <p:nvSpPr>
          <p:cNvPr id="4" name="Прямоугольник 3"/>
          <p:cNvSpPr/>
          <p:nvPr/>
        </p:nvSpPr>
        <p:spPr>
          <a:xfrm>
            <a:off x="2071670" y="428604"/>
            <a:ext cx="5331972" cy="523220"/>
          </a:xfrm>
          <a:prstGeom prst="rect">
            <a:avLst/>
          </a:prstGeom>
        </p:spPr>
        <p:txBody>
          <a:bodyPr wrap="none">
            <a:spAutoFit/>
          </a:bodyPr>
          <a:lstStyle/>
          <a:p>
            <a:pPr lvl="0" algn="just" fontAlgn="base">
              <a:spcBef>
                <a:spcPct val="0"/>
              </a:spcBef>
              <a:spcAft>
                <a:spcPct val="0"/>
              </a:spcAft>
            </a:pPr>
            <a:r>
              <a:rPr lang="ru-RU" sz="2800" b="1" dirty="0" smtClean="0">
                <a:solidFill>
                  <a:srgbClr val="FF0000"/>
                </a:solidFill>
                <a:latin typeface="Times New Roman" pitchFamily="18" charset="0"/>
                <a:ea typeface="Calibri" pitchFamily="34" charset="0"/>
                <a:cs typeface="Times New Roman" pitchFamily="18" charset="0"/>
              </a:rPr>
              <a:t>Правила разгадывания ребусов</a:t>
            </a:r>
            <a:endParaRPr lang="ru-RU" sz="28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643042" y="642918"/>
            <a:ext cx="664373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Что такое логика и логические задачи?</a:t>
            </a:r>
            <a:endParaRPr kumimoji="0" lang="ru-RU" sz="28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Прямоугольник 2"/>
          <p:cNvSpPr/>
          <p:nvPr/>
        </p:nvSpPr>
        <p:spPr>
          <a:xfrm>
            <a:off x="1857356" y="1714488"/>
            <a:ext cx="7072362" cy="3170099"/>
          </a:xfrm>
          <a:prstGeom prst="rect">
            <a:avLst/>
          </a:prstGeom>
        </p:spPr>
        <p:txBody>
          <a:bodyPr wrap="square">
            <a:spAutoFit/>
          </a:bodyPr>
          <a:lstStyle/>
          <a:p>
            <a:r>
              <a:rPr lang="ru-RU" sz="2000" dirty="0" smtClean="0">
                <a:solidFill>
                  <a:srgbClr val="FF0000"/>
                </a:solidFill>
                <a:latin typeface="Times New Roman" pitchFamily="18" charset="0"/>
                <a:cs typeface="Times New Roman" pitchFamily="18" charset="0"/>
              </a:rPr>
              <a:t>Логика</a:t>
            </a:r>
            <a:r>
              <a:rPr lang="ru-RU" sz="2000" dirty="0" smtClean="0">
                <a:latin typeface="Times New Roman" pitchFamily="18" charset="0"/>
                <a:cs typeface="Times New Roman" pitchFamily="18" charset="0"/>
              </a:rPr>
              <a:t> – это наука о верном, правильном мышлении. Человек, мыслящий логически, способен к последовательному и связному мышлению с использованием доказательств.  </a:t>
            </a: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Логические задачи развивают логику. Решение логических задач – это не только очень увлекательный, но и полезный способ времяпровождения. Решая такие задачи, мы расширяем свой кругозор и развиваем логическое мышление.  А  ещё логические задачи – это хороший способ развития умственных способностей .</a:t>
            </a:r>
            <a:endParaRPr lang="ru-RU" sz="2000" dirty="0">
              <a:latin typeface="Times New Roman" pitchFamily="18" charset="0"/>
              <a:cs typeface="Times New Roman" pitchFamily="18" charset="0"/>
            </a:endParaRPr>
          </a:p>
        </p:txBody>
      </p:sp>
      <p:pic>
        <p:nvPicPr>
          <p:cNvPr id="4" name="Picture 27"/>
          <p:cNvPicPr>
            <a:picLocks noChangeAspect="1" noChangeArrowheads="1"/>
          </p:cNvPicPr>
          <p:nvPr/>
        </p:nvPicPr>
        <p:blipFill>
          <a:blip r:embed="rId2"/>
          <a:srcRect/>
          <a:stretch>
            <a:fillRect/>
          </a:stretch>
        </p:blipFill>
        <p:spPr bwMode="auto">
          <a:xfrm>
            <a:off x="4357686" y="4643446"/>
            <a:ext cx="2378160" cy="17144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643042" y="1000108"/>
            <a:ext cx="728667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Какие три числа, если их сложить или перемножить, дают один и тот же результат?</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2" name="Rectangle 2"/>
          <p:cNvSpPr>
            <a:spLocks noChangeArrowheads="1"/>
          </p:cNvSpPr>
          <p:nvPr/>
        </p:nvSpPr>
        <p:spPr bwMode="auto">
          <a:xfrm>
            <a:off x="2071670" y="1857364"/>
            <a:ext cx="385765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D96D0"/>
                </a:solidFill>
                <a:effectLst/>
                <a:latin typeface="Times New Roman" pitchFamily="18" charset="0"/>
                <a:ea typeface="Times New Roman" pitchFamily="18" charset="0"/>
                <a:cs typeface="Times New Roman" pitchFamily="18" charset="0"/>
              </a:rPr>
              <a:t>Ответ:</a:t>
            </a:r>
            <a:r>
              <a:rPr kumimoji="0" lang="ru-RU" b="0"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smtClean="0">
                <a:ln>
                  <a:noFill/>
                </a:ln>
                <a:solidFill>
                  <a:srgbClr val="008000"/>
                </a:solidFill>
                <a:effectLst/>
                <a:latin typeface="Times New Roman" pitchFamily="18" charset="0"/>
                <a:ea typeface="Times New Roman" pitchFamily="18" charset="0"/>
                <a:cs typeface="Times New Roman" pitchFamily="18" charset="0"/>
              </a:rPr>
              <a:t>1, 2, 3 (1+2+3=6, 1*2*3=6)</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3" name="Rectangle 3"/>
          <p:cNvSpPr>
            <a:spLocks noChangeArrowheads="1"/>
          </p:cNvSpPr>
          <p:nvPr/>
        </p:nvSpPr>
        <p:spPr bwMode="auto">
          <a:xfrm>
            <a:off x="1785918" y="2428868"/>
            <a:ext cx="6572296"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Двое подошли к реке. Лодка, на которой можно переправиться, вмещает одного человека. И все же, без посторонней помощи, они переправились на этой лодке. Как им это удалось?</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4" name="Rectangle 4"/>
          <p:cNvSpPr>
            <a:spLocks noChangeArrowheads="1"/>
          </p:cNvSpPr>
          <p:nvPr/>
        </p:nvSpPr>
        <p:spPr bwMode="auto">
          <a:xfrm>
            <a:off x="2000232" y="4000504"/>
            <a:ext cx="692948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rgbClr val="008000"/>
                </a:solidFill>
                <a:effectLst/>
                <a:latin typeface="Times New Roman" pitchFamily="18" charset="0"/>
                <a:ea typeface="Times New Roman" pitchFamily="18" charset="0"/>
                <a:cs typeface="Times New Roman" pitchFamily="18" charset="0"/>
              </a:rPr>
              <a:t>Ответ: Двое были на разных берегах реки. Сначала переправился один, а потом другой</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5" name="Rectangle 5"/>
          <p:cNvSpPr>
            <a:spLocks noChangeArrowheads="1"/>
          </p:cNvSpPr>
          <p:nvPr/>
        </p:nvSpPr>
        <p:spPr bwMode="auto">
          <a:xfrm>
            <a:off x="1643042" y="4857760"/>
            <a:ext cx="7215206"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Стоят двое. Один смотрит на юг, другой на север.</a:t>
            </a:r>
            <a:br>
              <a:rPr kumimoji="0" lang="ru-RU" sz="2000" b="1"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br>
            <a:r>
              <a:rPr kumimoji="0" lang="ru-RU" sz="2000" b="1"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Могут ли они увидеть друг друга, не поворачивая головы, не употребляя зеркал или каких – либо приспособлений?</a:t>
            </a:r>
            <a:endParaRPr kumimoji="0" lang="ru-RU" sz="2000" b="1"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6" name="Rectangle 6"/>
          <p:cNvSpPr>
            <a:spLocks noChangeArrowheads="1"/>
          </p:cNvSpPr>
          <p:nvPr/>
        </p:nvSpPr>
        <p:spPr bwMode="auto">
          <a:xfrm>
            <a:off x="1928794" y="6000768"/>
            <a:ext cx="528638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8000"/>
                </a:solidFill>
                <a:effectLst/>
                <a:latin typeface="Times New Roman" pitchFamily="18" charset="0"/>
                <a:ea typeface="Times New Roman" pitchFamily="18" charset="0"/>
                <a:cs typeface="Times New Roman" pitchFamily="18" charset="0"/>
              </a:rPr>
              <a:t>Ответ: Они стоят лицом к лицу</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0727" name="Rectangle 7"/>
          <p:cNvSpPr>
            <a:spLocks noChangeArrowheads="1"/>
          </p:cNvSpPr>
          <p:nvPr/>
        </p:nvSpPr>
        <p:spPr bwMode="auto">
          <a:xfrm>
            <a:off x="3357554" y="357166"/>
            <a:ext cx="514350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800" b="1" dirty="0" smtClean="0">
                <a:solidFill>
                  <a:srgbClr val="FF0000"/>
                </a:solidFill>
                <a:latin typeface="Times New Roman" pitchFamily="18" charset="0"/>
                <a:cs typeface="Times New Roman" pitchFamily="18" charset="0"/>
              </a:rPr>
              <a:t>Логические задачи</a:t>
            </a:r>
            <a:endParaRPr kumimoji="0" lang="ru-RU" sz="2800" b="1" i="0" u="none" strike="noStrike" cap="none" normalizeH="0" baseline="0" dirty="0" smtClean="0">
              <a:ln>
                <a:noFill/>
              </a:ln>
              <a:solidFill>
                <a:srgbClr val="FF0000"/>
              </a:solidFill>
              <a:effectLst/>
              <a:latin typeface="Times New Roman" pitchFamily="18" charset="0"/>
              <a:cs typeface="Times New Roman" pitchFamily="18" charset="0"/>
            </a:endParaRPr>
          </a:p>
        </p:txBody>
      </p:sp>
      <p:pic>
        <p:nvPicPr>
          <p:cNvPr id="9" name="Рисунок 8" descr="http://uch.znate.ru/tw_files2/urls_8/14/d-13292/13292_html_3b7d6773.jpg"/>
          <p:cNvPicPr/>
          <p:nvPr/>
        </p:nvPicPr>
        <p:blipFill>
          <a:blip r:embed="rId2"/>
          <a:srcRect/>
          <a:stretch>
            <a:fillRect/>
          </a:stretch>
        </p:blipFill>
        <p:spPr bwMode="auto">
          <a:xfrm>
            <a:off x="7572396" y="1500174"/>
            <a:ext cx="1214446"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 calcmode="lin" valueType="num">
                                      <p:cBhvr additive="base">
                                        <p:cTn id="7" dur="500" fill="hold"/>
                                        <p:tgtEl>
                                          <p:spTgt spid="3072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4">
                                            <p:txEl>
                                              <p:pRg st="0" end="0"/>
                                            </p:txEl>
                                          </p:spTgt>
                                        </p:tgtEl>
                                        <p:attrNameLst>
                                          <p:attrName>style.visibility</p:attrName>
                                        </p:attrNameLst>
                                      </p:cBhvr>
                                      <p:to>
                                        <p:strVal val="visible"/>
                                      </p:to>
                                    </p:set>
                                    <p:anim calcmode="lin" valueType="num">
                                      <p:cBhvr additive="base">
                                        <p:cTn id="13" dur="500" fill="hold"/>
                                        <p:tgtEl>
                                          <p:spTgt spid="3072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26">
                                            <p:txEl>
                                              <p:pRg st="0" end="0"/>
                                            </p:txEl>
                                          </p:spTgt>
                                        </p:tgtEl>
                                        <p:attrNameLst>
                                          <p:attrName>style.visibility</p:attrName>
                                        </p:attrNameLst>
                                      </p:cBhvr>
                                      <p:to>
                                        <p:strVal val="visible"/>
                                      </p:to>
                                    </p:set>
                                    <p:anim calcmode="lin" valueType="num">
                                      <p:cBhvr additive="base">
                                        <p:cTn id="19" dur="500" fill="hold"/>
                                        <p:tgtEl>
                                          <p:spTgt spid="3072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714612" y="285728"/>
            <a:ext cx="55721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Что такое головоломка?</a:t>
            </a:r>
            <a:endParaRPr kumimoji="0" lang="ru-RU" sz="2800" b="0" i="0" u="none" strike="noStrike" cap="none" normalizeH="0" baseline="0" dirty="0" smtClean="0">
              <a:ln>
                <a:noFill/>
              </a:ln>
              <a:solidFill>
                <a:srgbClr val="FF0000"/>
              </a:solidFill>
              <a:effectLst/>
              <a:latin typeface="Arial" pitchFamily="34" charset="0"/>
              <a:cs typeface="Arial" pitchFamily="34" charset="0"/>
            </a:endParaRPr>
          </a:p>
        </p:txBody>
      </p:sp>
      <p:sp>
        <p:nvSpPr>
          <p:cNvPr id="3" name="Прямоугольник 2"/>
          <p:cNvSpPr/>
          <p:nvPr/>
        </p:nvSpPr>
        <p:spPr>
          <a:xfrm>
            <a:off x="1857356" y="928670"/>
            <a:ext cx="6715172" cy="1754326"/>
          </a:xfrm>
          <a:prstGeom prst="rect">
            <a:avLst/>
          </a:prstGeom>
        </p:spPr>
        <p:txBody>
          <a:bodyPr wrap="square">
            <a:spAutoFit/>
          </a:bodyPr>
          <a:lstStyle/>
          <a:p>
            <a:r>
              <a:rPr lang="ru-RU" dirty="0" smtClean="0">
                <a:latin typeface="Times New Roman" pitchFamily="18" charset="0"/>
                <a:cs typeface="Times New Roman" pitchFamily="18" charset="0"/>
              </a:rPr>
              <a:t>Слово </a:t>
            </a:r>
            <a:r>
              <a:rPr lang="ru-RU" u="sng" dirty="0" smtClean="0">
                <a:latin typeface="Times New Roman" pitchFamily="18" charset="0"/>
                <a:cs typeface="Times New Roman" pitchFamily="18" charset="0"/>
              </a:rPr>
              <a:t>«головоломка» </a:t>
            </a:r>
            <a:r>
              <a:rPr lang="ru-RU" dirty="0" smtClean="0">
                <a:latin typeface="Times New Roman" pitchFamily="18" charset="0"/>
                <a:cs typeface="Times New Roman" pitchFamily="18" charset="0"/>
              </a:rPr>
              <a:t>произошло от выражения «ломать голову» и означает </a:t>
            </a:r>
            <a:r>
              <a:rPr lang="ru-RU" u="sng" dirty="0" smtClean="0">
                <a:latin typeface="Times New Roman" pitchFamily="18" charset="0"/>
                <a:cs typeface="Times New Roman" pitchFamily="18" charset="0"/>
              </a:rPr>
              <a:t>трудноразрешимую задачу</a:t>
            </a:r>
            <a:r>
              <a:rPr lang="ru-RU" dirty="0" smtClean="0">
                <a:latin typeface="Times New Roman" pitchFamily="18" charset="0"/>
                <a:cs typeface="Times New Roman" pitchFamily="18" charset="0"/>
              </a:rPr>
              <a:t>. Чтобы найти решение нужно немало подумать, применить логику и сообразительность.  Некоторые головоломки известны с глубокой древности. Оригинальные логические задачи находят на стенах древних египетских пирамид. </a:t>
            </a:r>
            <a:endParaRPr lang="ru-RU" dirty="0">
              <a:latin typeface="Times New Roman" pitchFamily="18" charset="0"/>
              <a:cs typeface="Times New Roman" pitchFamily="18" charset="0"/>
            </a:endParaRPr>
          </a:p>
        </p:txBody>
      </p:sp>
      <p:sp>
        <p:nvSpPr>
          <p:cNvPr id="4" name="Прямоугольник 3"/>
          <p:cNvSpPr/>
          <p:nvPr/>
        </p:nvSpPr>
        <p:spPr>
          <a:xfrm>
            <a:off x="2000232" y="2786058"/>
            <a:ext cx="6500858" cy="1200329"/>
          </a:xfrm>
          <a:prstGeom prst="rect">
            <a:avLst/>
          </a:prstGeom>
        </p:spPr>
        <p:txBody>
          <a:bodyPr wrap="square">
            <a:spAutoFit/>
          </a:bodyPr>
          <a:lstStyle/>
          <a:p>
            <a:r>
              <a:rPr lang="ru-RU" dirty="0" smtClean="0">
                <a:latin typeface="Times New Roman" pitchFamily="18" charset="0"/>
                <a:cs typeface="Times New Roman" pitchFamily="18" charset="0"/>
              </a:rPr>
              <a:t>Виды головоломок:  </a:t>
            </a:r>
            <a:r>
              <a:rPr lang="ru-RU" u="sng" dirty="0" smtClean="0">
                <a:latin typeface="Times New Roman" pitchFamily="18" charset="0"/>
                <a:cs typeface="Times New Roman" pitchFamily="18" charset="0"/>
              </a:rPr>
              <a:t>устные головоломки </a:t>
            </a:r>
            <a:r>
              <a:rPr lang="ru-RU" dirty="0" smtClean="0">
                <a:latin typeface="Times New Roman" pitchFamily="18" charset="0"/>
                <a:cs typeface="Times New Roman" pitchFamily="18" charset="0"/>
              </a:rPr>
              <a:t>– задачи, полное условие которых может быть сообщено в устной форме, не требующие для решения привлечения никаких дополнительных предметов (загадки, шарады). </a:t>
            </a:r>
            <a:endParaRPr lang="ru-RU" dirty="0">
              <a:latin typeface="Times New Roman" pitchFamily="18" charset="0"/>
              <a:cs typeface="Times New Roman" pitchFamily="18" charset="0"/>
            </a:endParaRPr>
          </a:p>
        </p:txBody>
      </p:sp>
      <p:sp>
        <p:nvSpPr>
          <p:cNvPr id="5" name="Прямоугольник 4"/>
          <p:cNvSpPr/>
          <p:nvPr/>
        </p:nvSpPr>
        <p:spPr>
          <a:xfrm>
            <a:off x="2071670" y="4000504"/>
            <a:ext cx="6715172" cy="923330"/>
          </a:xfrm>
          <a:prstGeom prst="rect">
            <a:avLst/>
          </a:prstGeom>
        </p:spPr>
        <p:txBody>
          <a:bodyPr wrap="square">
            <a:spAutoFit/>
          </a:bodyPr>
          <a:lstStyle/>
          <a:p>
            <a:r>
              <a:rPr lang="ru-RU" u="sng" dirty="0" smtClean="0">
                <a:latin typeface="Times New Roman" pitchFamily="18" charset="0"/>
                <a:cs typeface="Times New Roman" pitchFamily="18" charset="0"/>
              </a:rPr>
              <a:t>Механические головоломки </a:t>
            </a:r>
            <a:r>
              <a:rPr lang="ru-RU" dirty="0" smtClean="0">
                <a:latin typeface="Times New Roman" pitchFamily="18" charset="0"/>
                <a:cs typeface="Times New Roman" pitchFamily="18" charset="0"/>
              </a:rPr>
              <a:t>– предметы, специально изготовленные как головоломки: кубик </a:t>
            </a:r>
            <a:r>
              <a:rPr lang="ru-RU" dirty="0" err="1" smtClean="0">
                <a:latin typeface="Times New Roman" pitchFamily="18" charset="0"/>
                <a:cs typeface="Times New Roman" pitchFamily="18" charset="0"/>
              </a:rPr>
              <a:t>Рубика</a:t>
            </a:r>
            <a:r>
              <a:rPr lang="ru-RU" dirty="0" smtClean="0">
                <a:latin typeface="Times New Roman" pitchFamily="18" charset="0"/>
                <a:cs typeface="Times New Roman" pitchFamily="18" charset="0"/>
              </a:rPr>
              <a:t>, змейка </a:t>
            </a:r>
            <a:r>
              <a:rPr lang="ru-RU" dirty="0" err="1" smtClean="0">
                <a:latin typeface="Times New Roman" pitchFamily="18" charset="0"/>
                <a:cs typeface="Times New Roman" pitchFamily="18" charset="0"/>
              </a:rPr>
              <a:t>Рубика</a:t>
            </a:r>
            <a:r>
              <a:rPr lang="ru-RU" dirty="0" smtClean="0">
                <a:latin typeface="Times New Roman" pitchFamily="18" charset="0"/>
                <a:cs typeface="Times New Roman" pitchFamily="18" charset="0"/>
              </a:rPr>
              <a:t>, пятнашки,  </a:t>
            </a:r>
            <a:r>
              <a:rPr lang="ru-RU" dirty="0" err="1" smtClean="0">
                <a:latin typeface="Times New Roman" pitchFamily="18" charset="0"/>
                <a:cs typeface="Times New Roman" pitchFamily="18" charset="0"/>
              </a:rPr>
              <a:t>пазлы</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6" name="Прямоугольник 5"/>
          <p:cNvSpPr/>
          <p:nvPr/>
        </p:nvSpPr>
        <p:spPr>
          <a:xfrm>
            <a:off x="2285984" y="5000636"/>
            <a:ext cx="6429420" cy="369332"/>
          </a:xfrm>
          <a:prstGeom prst="rect">
            <a:avLst/>
          </a:prstGeom>
        </p:spPr>
        <p:txBody>
          <a:bodyPr wrap="square">
            <a:spAutoFit/>
          </a:bodyPr>
          <a:lstStyle/>
          <a:p>
            <a:r>
              <a:rPr lang="ru-RU" u="sng" dirty="0" smtClean="0">
                <a:latin typeface="Times New Roman" pitchFamily="18" charset="0"/>
                <a:cs typeface="Times New Roman" pitchFamily="18" charset="0"/>
              </a:rPr>
              <a:t>Печатные головоломки</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
        <p:nvSpPr>
          <p:cNvPr id="7" name="Прямоугольник 6"/>
          <p:cNvSpPr/>
          <p:nvPr/>
        </p:nvSpPr>
        <p:spPr>
          <a:xfrm>
            <a:off x="4857752" y="5000636"/>
            <a:ext cx="2243178" cy="369332"/>
          </a:xfrm>
          <a:prstGeom prst="rect">
            <a:avLst/>
          </a:prstGeom>
        </p:spPr>
        <p:txBody>
          <a:bodyPr wrap="none">
            <a:spAutoFit/>
          </a:bodyPr>
          <a:lstStyle/>
          <a:p>
            <a:r>
              <a:rPr lang="ru-RU" dirty="0" smtClean="0">
                <a:latin typeface="Times New Roman" pitchFamily="18" charset="0"/>
                <a:cs typeface="Times New Roman" pitchFamily="18" charset="0"/>
              </a:rPr>
              <a:t>кроссворды, ребусы.</a:t>
            </a:r>
            <a:endParaRPr lang="ru-RU" dirty="0">
              <a:latin typeface="Times New Roman" pitchFamily="18" charset="0"/>
              <a:cs typeface="Times New Roman" pitchFamily="18" charset="0"/>
            </a:endParaRPr>
          </a:p>
        </p:txBody>
      </p:sp>
      <p:pic>
        <p:nvPicPr>
          <p:cNvPr id="9" name="Рисунок 8" descr="https://avatars.mds.yandex.net/get-marketpic/225325/market_0G1F2PHlNf2lFwkVKtNARA/orig"/>
          <p:cNvPicPr/>
          <p:nvPr/>
        </p:nvPicPr>
        <p:blipFill>
          <a:blip r:embed="rId2" cstate="print"/>
          <a:srcRect/>
          <a:stretch>
            <a:fillRect/>
          </a:stretch>
        </p:blipFill>
        <p:spPr bwMode="auto">
          <a:xfrm>
            <a:off x="2571736" y="5429264"/>
            <a:ext cx="1162050" cy="1162050"/>
          </a:xfrm>
          <a:prstGeom prst="rect">
            <a:avLst/>
          </a:prstGeom>
          <a:ln>
            <a:noFill/>
          </a:ln>
          <a:effectLst>
            <a:softEdge rad="112500"/>
          </a:effectLst>
        </p:spPr>
      </p:pic>
      <p:pic>
        <p:nvPicPr>
          <p:cNvPr id="10" name="Рисунок 9" descr="http://dev.multymix.ru/2318-large_default/golovolomka-zmejka-rubika-125-metra-krasnyj.jpg"/>
          <p:cNvPicPr/>
          <p:nvPr/>
        </p:nvPicPr>
        <p:blipFill>
          <a:blip r:embed="rId3" cstate="print"/>
          <a:srcRect/>
          <a:stretch>
            <a:fillRect/>
          </a:stretch>
        </p:blipFill>
        <p:spPr bwMode="auto">
          <a:xfrm>
            <a:off x="7358082" y="4714884"/>
            <a:ext cx="1473200" cy="1473200"/>
          </a:xfrm>
          <a:prstGeom prst="rect">
            <a:avLst/>
          </a:prstGeom>
          <a:ln>
            <a:noFill/>
          </a:ln>
          <a:effectLst>
            <a:softEdge rad="112500"/>
          </a:effectLst>
        </p:spPr>
      </p:pic>
      <p:pic>
        <p:nvPicPr>
          <p:cNvPr id="11" name="Рисунок 10" descr="http://fantastik.pro/wp-content/uploads/2017/10/IMG_7929-768x768.png"/>
          <p:cNvPicPr/>
          <p:nvPr/>
        </p:nvPicPr>
        <p:blipFill>
          <a:blip r:embed="rId4" cstate="print"/>
          <a:srcRect/>
          <a:stretch>
            <a:fillRect/>
          </a:stretch>
        </p:blipFill>
        <p:spPr bwMode="auto">
          <a:xfrm>
            <a:off x="4929190" y="5357826"/>
            <a:ext cx="1352550" cy="1352550"/>
          </a:xfrm>
          <a:prstGeom prst="rect">
            <a:avLst/>
          </a:prstGeom>
          <a:noFill/>
          <a:ln w="9525">
            <a:noFill/>
            <a:miter lim="800000"/>
            <a:headEnd/>
            <a:tailEnd/>
          </a:ln>
        </p:spPr>
      </p:pic>
      <p:pic>
        <p:nvPicPr>
          <p:cNvPr id="12" name="Рисунок 11" descr="http://static.pleer.ru/i/gp/226/827/norm.jpg"/>
          <p:cNvPicPr/>
          <p:nvPr/>
        </p:nvPicPr>
        <p:blipFill>
          <a:blip r:embed="rId5" cstate="print"/>
          <a:srcRect/>
          <a:stretch>
            <a:fillRect/>
          </a:stretch>
        </p:blipFill>
        <p:spPr bwMode="auto">
          <a:xfrm>
            <a:off x="5929322" y="5643578"/>
            <a:ext cx="1120773" cy="100013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3571868" y="214290"/>
            <a:ext cx="300039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err="1" smtClean="0">
                <a:ln>
                  <a:noFill/>
                </a:ln>
                <a:solidFill>
                  <a:srgbClr val="FF0000"/>
                </a:solidFill>
                <a:effectLst/>
                <a:latin typeface="Times New Roman" pitchFamily="18" charset="0"/>
                <a:ea typeface="Times New Roman" pitchFamily="18" charset="0"/>
                <a:cs typeface="Times New Roman" pitchFamily="18" charset="0"/>
              </a:rPr>
              <a:t>Танграм</a:t>
            </a:r>
            <a:endParaRPr kumimoji="0" lang="ru-RU" sz="2800" b="0" i="0" u="none" strike="noStrike" cap="none" normalizeH="0" baseline="0" dirty="0" smtClean="0">
              <a:ln>
                <a:noFill/>
              </a:ln>
              <a:solidFill>
                <a:srgbClr val="FF0000"/>
              </a:solidFill>
              <a:effectLst/>
              <a:latin typeface="Times New Roman" pitchFamily="18" charset="0"/>
              <a:cs typeface="Times New Roman" pitchFamily="18" charset="0"/>
            </a:endParaRPr>
          </a:p>
        </p:txBody>
      </p:sp>
      <p:pic>
        <p:nvPicPr>
          <p:cNvPr id="3" name="Рисунок 2" descr="элементы танграма и силуэт — условие головоломки"/>
          <p:cNvPicPr/>
          <p:nvPr/>
        </p:nvPicPr>
        <p:blipFill>
          <a:blip r:embed="rId2"/>
          <a:srcRect/>
          <a:stretch>
            <a:fillRect/>
          </a:stretch>
        </p:blipFill>
        <p:spPr bwMode="auto">
          <a:xfrm>
            <a:off x="3143240" y="3857628"/>
            <a:ext cx="4552950" cy="2566726"/>
          </a:xfrm>
          <a:prstGeom prst="rect">
            <a:avLst/>
          </a:prstGeom>
          <a:ln>
            <a:noFill/>
          </a:ln>
          <a:effectLst>
            <a:softEdge rad="112500"/>
          </a:effectLst>
        </p:spPr>
      </p:pic>
      <p:sp>
        <p:nvSpPr>
          <p:cNvPr id="4" name="Прямоугольник 3"/>
          <p:cNvSpPr/>
          <p:nvPr/>
        </p:nvSpPr>
        <p:spPr>
          <a:xfrm>
            <a:off x="1643042" y="785794"/>
            <a:ext cx="7143800" cy="3970318"/>
          </a:xfrm>
          <a:prstGeom prst="rect">
            <a:avLst/>
          </a:prstGeom>
        </p:spPr>
        <p:txBody>
          <a:bodyPr wrap="square">
            <a:spAutoFit/>
          </a:bodyPr>
          <a:lstStyle/>
          <a:p>
            <a:r>
              <a:rPr lang="ru-RU" dirty="0" smtClean="0"/>
              <a:t>      </a:t>
            </a:r>
            <a:r>
              <a:rPr lang="ru-RU" dirty="0" smtClean="0">
                <a:latin typeface="Times New Roman" pitchFamily="18" charset="0"/>
                <a:cs typeface="Times New Roman" pitchFamily="18" charset="0"/>
              </a:rPr>
              <a:t>Согласно легенде, головоломка была создана несколько тысяч лет назад тремя древнекитайскими мудрецами для сына императора. Правитель хотел, чтобы через простую игру его сын постиг начала математики, научился видеть окружающий мир глазами художника, стал терпеливым, как философ, и осознал, что сложные вещи состоят из простых.</a:t>
            </a:r>
          </a:p>
          <a:p>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Так появился </a:t>
            </a:r>
            <a:r>
              <a:rPr lang="ru-RU" b="1" dirty="0" smtClean="0">
                <a:latin typeface="Times New Roman" pitchFamily="18" charset="0"/>
                <a:cs typeface="Times New Roman" pitchFamily="18" charset="0"/>
              </a:rPr>
              <a:t>«</a:t>
            </a:r>
            <a:r>
              <a:rPr lang="ru-RU" b="1" dirty="0" err="1" smtClean="0">
                <a:latin typeface="Times New Roman" pitchFamily="18" charset="0"/>
                <a:cs typeface="Times New Roman" pitchFamily="18" charset="0"/>
              </a:rPr>
              <a:t>Ши-Чао-Тю</a:t>
            </a:r>
            <a:r>
              <a:rPr lang="ru-RU" b="1" dirty="0" smtClean="0">
                <a:latin typeface="Times New Roman" pitchFamily="18" charset="0"/>
                <a:cs typeface="Times New Roman" pitchFamily="18" charset="0"/>
              </a:rPr>
              <a:t>» — квадрат, разрезанный на семь частей</a:t>
            </a:r>
            <a:r>
              <a:rPr lang="ru-RU" dirty="0" smtClean="0">
                <a:latin typeface="Times New Roman" pitchFamily="18" charset="0"/>
                <a:cs typeface="Times New Roman" pitchFamily="18" charset="0"/>
              </a:rPr>
              <a:t>:  5 треугольников (2 больших, 2 маленьких, 1 средний), квадрат и параллелограмм.</a:t>
            </a:r>
            <a:r>
              <a:rPr lang="ru-RU" b="1" dirty="0" smtClean="0"/>
              <a:t> </a:t>
            </a:r>
          </a:p>
          <a:p>
            <a:r>
              <a:rPr lang="ru-RU" b="1" dirty="0" smtClean="0">
                <a:solidFill>
                  <a:srgbClr val="FF0000"/>
                </a:solidFill>
                <a:latin typeface="Times New Roman" pitchFamily="18" charset="0"/>
                <a:cs typeface="Times New Roman" pitchFamily="18" charset="0"/>
              </a:rPr>
              <a:t>   ТАНГРАМ</a:t>
            </a:r>
            <a:r>
              <a:rPr lang="ru-RU" dirty="0" smtClean="0">
                <a:solidFill>
                  <a:srgbClr val="FF0000"/>
                </a:solidFill>
                <a:latin typeface="Times New Roman" pitchFamily="18" charset="0"/>
                <a:cs typeface="Times New Roman" pitchFamily="18" charset="0"/>
              </a:rPr>
              <a:t> - это игра на развитие логики, внимания и мелкой моторики.</a:t>
            </a:r>
            <a:endParaRPr lang="ru-RU" i="1" dirty="0" smtClean="0">
              <a:solidFill>
                <a:srgbClr val="FF0000"/>
              </a:solidFill>
              <a:latin typeface="Times New Roman" pitchFamily="18" charset="0"/>
              <a:cs typeface="Times New Roman" pitchFamily="18" charset="0"/>
            </a:endParaRPr>
          </a:p>
          <a:p>
            <a:r>
              <a:rPr lang="ru-RU" dirty="0" smtClean="0"/>
              <a:t> </a:t>
            </a:r>
            <a:endParaRPr lang="ru-RU" i="1" dirty="0" smtClean="0"/>
          </a:p>
          <a:p>
            <a:endParaRPr lang="ru-RU" i="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071934" y="500042"/>
            <a:ext cx="1589602" cy="523220"/>
          </a:xfrm>
          <a:prstGeom prst="rect">
            <a:avLst/>
          </a:prstGeom>
        </p:spPr>
        <p:txBody>
          <a:bodyPr wrap="none">
            <a:spAutoFit/>
          </a:bodyPr>
          <a:lstStyle/>
          <a:p>
            <a:pPr lvl="0" fontAlgn="base">
              <a:spcBef>
                <a:spcPct val="0"/>
              </a:spcBef>
              <a:spcAft>
                <a:spcPct val="0"/>
              </a:spcAft>
            </a:pPr>
            <a:r>
              <a:rPr lang="ru-RU" sz="2800" b="1" dirty="0" err="1" smtClean="0">
                <a:solidFill>
                  <a:srgbClr val="FF0000"/>
                </a:solidFill>
                <a:latin typeface="Times New Roman" pitchFamily="18" charset="0"/>
                <a:ea typeface="Times New Roman" pitchFamily="18" charset="0"/>
                <a:cs typeface="Times New Roman" pitchFamily="18" charset="0"/>
              </a:rPr>
              <a:t>Танграм</a:t>
            </a:r>
            <a:endParaRPr lang="ru-RU" sz="28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71934" y="571480"/>
            <a:ext cx="1589602" cy="523220"/>
          </a:xfrm>
          <a:prstGeom prst="rect">
            <a:avLst/>
          </a:prstGeom>
        </p:spPr>
        <p:txBody>
          <a:bodyPr wrap="none">
            <a:spAutoFit/>
          </a:bodyPr>
          <a:lstStyle/>
          <a:p>
            <a:pPr lvl="0" fontAlgn="base">
              <a:spcBef>
                <a:spcPct val="0"/>
              </a:spcBef>
              <a:spcAft>
                <a:spcPct val="0"/>
              </a:spcAft>
            </a:pPr>
            <a:r>
              <a:rPr lang="ru-RU" sz="2800" b="1" dirty="0" err="1" smtClean="0">
                <a:solidFill>
                  <a:srgbClr val="FF0000"/>
                </a:solidFill>
                <a:latin typeface="Times New Roman" pitchFamily="18" charset="0"/>
                <a:ea typeface="Times New Roman" pitchFamily="18" charset="0"/>
                <a:cs typeface="Times New Roman" pitchFamily="18" charset="0"/>
              </a:rPr>
              <a:t>Танграм</a:t>
            </a:r>
            <a:endParaRPr lang="ru-RU" sz="28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286116" y="357166"/>
            <a:ext cx="3969676" cy="523220"/>
          </a:xfrm>
          <a:prstGeom prst="rect">
            <a:avLst/>
          </a:prstGeom>
        </p:spPr>
        <p:txBody>
          <a:bodyPr wrap="none">
            <a:spAutoFit/>
          </a:bodyPr>
          <a:lstStyle/>
          <a:p>
            <a:r>
              <a:rPr lang="ru-RU" sz="2800" b="1" dirty="0" smtClean="0">
                <a:solidFill>
                  <a:srgbClr val="FF0000"/>
                </a:solidFill>
                <a:latin typeface="Times New Roman" pitchFamily="18" charset="0"/>
                <a:cs typeface="Times New Roman" pitchFamily="18" charset="0"/>
              </a:rPr>
              <a:t>Книжка- раскладушка </a:t>
            </a:r>
            <a:endParaRPr lang="ru-RU" sz="2800" b="1" dirty="0">
              <a:solidFill>
                <a:srgbClr val="FF0000"/>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1928794" y="500042"/>
            <a:ext cx="635798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Вывод</a:t>
            </a:r>
            <a:endParaRPr kumimoji="0" lang="ru-RU" sz="2800" b="0" i="0" u="none" strike="noStrike" cap="none" normalizeH="0" baseline="0" dirty="0" smtClean="0">
              <a:ln>
                <a:noFill/>
              </a:ln>
              <a:solidFill>
                <a:srgbClr val="FF0000"/>
              </a:solidFill>
              <a:effectLst/>
              <a:latin typeface="Arial" pitchFamily="34" charset="0"/>
              <a:cs typeface="Arial" pitchFamily="34" charset="0"/>
            </a:endParaRPr>
          </a:p>
        </p:txBody>
      </p:sp>
      <p:sp>
        <p:nvSpPr>
          <p:cNvPr id="24578" name="Rectangle 2"/>
          <p:cNvSpPr>
            <a:spLocks noChangeArrowheads="1"/>
          </p:cNvSpPr>
          <p:nvPr/>
        </p:nvSpPr>
        <p:spPr bwMode="auto">
          <a:xfrm>
            <a:off x="1714480" y="2928934"/>
            <a:ext cx="71438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Учит рассуждать, обосновывать, доказывать, а без этого невозможно добиться успеха ни в одном деле.</a:t>
            </a:r>
            <a:endParaRPr kumimoji="0" lang="ru-RU" sz="2400" b="0" i="0" u="none" strike="noStrike" cap="none" normalizeH="0" baseline="0" dirty="0" smtClean="0">
              <a:ln>
                <a:noFill/>
              </a:ln>
              <a:solidFill>
                <a:srgbClr val="C00000"/>
              </a:solidFill>
              <a:effectLst/>
              <a:latin typeface="Arial" pitchFamily="34" charset="0"/>
              <a:cs typeface="Arial" pitchFamily="34" charset="0"/>
            </a:endParaRPr>
          </a:p>
        </p:txBody>
      </p:sp>
      <p:sp>
        <p:nvSpPr>
          <p:cNvPr id="24579" name="Rectangle 3"/>
          <p:cNvSpPr>
            <a:spLocks noChangeArrowheads="1"/>
          </p:cNvSpPr>
          <p:nvPr/>
        </p:nvSpPr>
        <p:spPr bwMode="auto">
          <a:xfrm>
            <a:off x="1643042" y="4071942"/>
            <a:ext cx="721523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Математика развивает ум, смекалку.  </a:t>
            </a:r>
            <a:endParaRPr kumimoji="0" lang="ru-RU" sz="2400" b="0" i="0" u="none" strike="noStrike" cap="none" normalizeH="0" baseline="0" dirty="0" smtClean="0">
              <a:ln>
                <a:noFill/>
              </a:ln>
              <a:solidFill>
                <a:srgbClr val="C00000"/>
              </a:solidFill>
              <a:effectLst/>
              <a:latin typeface="Arial" pitchFamily="34" charset="0"/>
              <a:cs typeface="Arial" pitchFamily="34" charset="0"/>
            </a:endParaRPr>
          </a:p>
        </p:txBody>
      </p:sp>
      <p:sp>
        <p:nvSpPr>
          <p:cNvPr id="7" name="Прямоугольник 6"/>
          <p:cNvSpPr/>
          <p:nvPr/>
        </p:nvSpPr>
        <p:spPr>
          <a:xfrm>
            <a:off x="1643042" y="1643050"/>
            <a:ext cx="6858048" cy="1200329"/>
          </a:xfrm>
          <a:prstGeom prst="rect">
            <a:avLst/>
          </a:prstGeom>
        </p:spPr>
        <p:txBody>
          <a:bodyPr wrap="square">
            <a:spAutoFit/>
          </a:bodyPr>
          <a:lstStyle/>
          <a:p>
            <a:pPr>
              <a:buFont typeface="Wingdings" pitchFamily="2" charset="2"/>
              <a:buChar char="Ø"/>
            </a:pPr>
            <a:r>
              <a:rPr lang="ru-RU" dirty="0" smtClean="0">
                <a:latin typeface="Times New Roman" pitchFamily="18" charset="0"/>
                <a:cs typeface="Times New Roman" pitchFamily="18" charset="0"/>
              </a:rPr>
              <a:t>   </a:t>
            </a:r>
            <a:r>
              <a:rPr lang="ru-RU" sz="2400" dirty="0" smtClean="0">
                <a:solidFill>
                  <a:srgbClr val="C00000"/>
                </a:solidFill>
                <a:latin typeface="Times New Roman" pitchFamily="18" charset="0"/>
                <a:cs typeface="Times New Roman" pitchFamily="18" charset="0"/>
              </a:rPr>
              <a:t>Математика это действительно не скучная наука, а занимательная, увлекательная, интересная и  очень нужная. </a:t>
            </a:r>
            <a:endParaRPr lang="ru-RU" sz="2400"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1857356" y="1357298"/>
            <a:ext cx="7072362"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FF0000"/>
                </a:solidFill>
                <a:effectLst/>
                <a:latin typeface="Times New Roman" pitchFamily="18" charset="0"/>
                <a:cs typeface="Times New Roman" pitchFamily="18" charset="0"/>
              </a:rPr>
              <a:t>«Кто с детских лет занимается математикой, тот развивает внимание, тренирует свой мозг, свою волю, воспитывает настойчивость и упорство в достижении цели»</a:t>
            </a:r>
          </a:p>
          <a:p>
            <a:pPr marL="0" marR="0" lvl="0" indent="0" defTabSz="914400" rtl="0" eaLnBrk="1" fontAlgn="base" latinLnBrk="0" hangingPunct="1">
              <a:lnSpc>
                <a:spcPct val="100000"/>
              </a:lnSpc>
              <a:spcBef>
                <a:spcPct val="0"/>
              </a:spcBef>
              <a:spcAft>
                <a:spcPct val="0"/>
              </a:spcAft>
              <a:buClrTx/>
              <a:buSzTx/>
              <a:buFontTx/>
              <a:buNone/>
              <a:tabLst/>
            </a:pPr>
            <a:endParaRPr kumimoji="0" lang="ru-RU" sz="3200" b="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FF0000"/>
                </a:solidFill>
                <a:effectLst/>
                <a:latin typeface="Times New Roman" pitchFamily="18" charset="0"/>
                <a:cs typeface="Times New Roman" pitchFamily="18" charset="0"/>
              </a:rPr>
              <a:t>                             А. </a:t>
            </a:r>
            <a:r>
              <a:rPr kumimoji="0" lang="ru-RU" sz="3200" b="1" i="0" u="none" strike="noStrike" cap="none" normalizeH="0" baseline="0" dirty="0" err="1" smtClean="0">
                <a:ln>
                  <a:noFill/>
                </a:ln>
                <a:solidFill>
                  <a:srgbClr val="FF0000"/>
                </a:solidFill>
                <a:effectLst/>
                <a:latin typeface="Times New Roman" pitchFamily="18" charset="0"/>
                <a:cs typeface="Times New Roman" pitchFamily="18" charset="0"/>
              </a:rPr>
              <a:t>Маркушевич</a:t>
            </a:r>
            <a:endParaRPr kumimoji="0" lang="ru-RU" sz="3200" b="0" i="0" u="none" strike="noStrike" cap="none" normalizeH="0" baseline="0" dirty="0" smtClean="0">
              <a:ln>
                <a:noFill/>
              </a:ln>
              <a:solidFill>
                <a:srgbClr val="FF000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8794" y="571480"/>
            <a:ext cx="6715172" cy="3214710"/>
          </a:xfrm>
        </p:spPr>
        <p:txBody>
          <a:bodyPr>
            <a:normAutofit/>
          </a:bodyPr>
          <a:lstStyle/>
          <a:p>
            <a:pPr algn="l"/>
            <a:r>
              <a:rPr lang="ru-RU" sz="3200" b="1" dirty="0" smtClean="0">
                <a:solidFill>
                  <a:srgbClr val="FF0000"/>
                </a:solidFill>
                <a:latin typeface="Times New Roman" pitchFamily="18" charset="0"/>
                <a:cs typeface="Times New Roman" pitchFamily="18" charset="0"/>
              </a:rPr>
              <a:t>Математика – гимнастика ума.</a:t>
            </a:r>
            <a:r>
              <a:rPr lang="ru-RU" sz="3200" i="1" dirty="0" smtClean="0">
                <a:solidFill>
                  <a:srgbClr val="FF0000"/>
                </a:solidFill>
                <a:latin typeface="Times New Roman" pitchFamily="18" charset="0"/>
                <a:cs typeface="Times New Roman" pitchFamily="18" charset="0"/>
              </a:rPr>
              <a:t/>
            </a:r>
            <a:br>
              <a:rPr lang="ru-RU" sz="3200" i="1" dirty="0" smtClean="0">
                <a:solidFill>
                  <a:srgbClr val="FF0000"/>
                </a:solidFill>
                <a:latin typeface="Times New Roman" pitchFamily="18" charset="0"/>
                <a:cs typeface="Times New Roman" pitchFamily="18" charset="0"/>
              </a:rPr>
            </a:br>
            <a:r>
              <a:rPr lang="ru-RU" sz="3200" b="1" dirty="0" smtClean="0">
                <a:solidFill>
                  <a:srgbClr val="FF0000"/>
                </a:solidFill>
                <a:latin typeface="Times New Roman" pitchFamily="18" charset="0"/>
                <a:cs typeface="Times New Roman" pitchFamily="18" charset="0"/>
              </a:rPr>
              <a:t> Логично мыслить учит нас она.</a:t>
            </a:r>
            <a:r>
              <a:rPr lang="ru-RU" sz="3200" i="1" dirty="0" smtClean="0">
                <a:solidFill>
                  <a:srgbClr val="FF0000"/>
                </a:solidFill>
                <a:latin typeface="Times New Roman" pitchFamily="18" charset="0"/>
                <a:cs typeface="Times New Roman" pitchFamily="18" charset="0"/>
              </a:rPr>
              <a:t/>
            </a:r>
            <a:br>
              <a:rPr lang="ru-RU" sz="3200" i="1" dirty="0" smtClean="0">
                <a:solidFill>
                  <a:srgbClr val="FF0000"/>
                </a:solidFill>
                <a:latin typeface="Times New Roman" pitchFamily="18" charset="0"/>
                <a:cs typeface="Times New Roman" pitchFamily="18" charset="0"/>
              </a:rPr>
            </a:br>
            <a:r>
              <a:rPr lang="ru-RU" sz="3200" b="1" dirty="0" smtClean="0">
                <a:solidFill>
                  <a:srgbClr val="FF0000"/>
                </a:solidFill>
                <a:latin typeface="Times New Roman" pitchFamily="18" charset="0"/>
                <a:cs typeface="Times New Roman" pitchFamily="18" charset="0"/>
              </a:rPr>
              <a:t>  Из  всех  наук важнейшая,</a:t>
            </a:r>
            <a:r>
              <a:rPr lang="ru-RU" sz="3200" i="1" dirty="0" smtClean="0">
                <a:solidFill>
                  <a:srgbClr val="FF0000"/>
                </a:solidFill>
                <a:latin typeface="Times New Roman" pitchFamily="18" charset="0"/>
                <a:cs typeface="Times New Roman" pitchFamily="18" charset="0"/>
              </a:rPr>
              <a:t/>
            </a:r>
            <a:br>
              <a:rPr lang="ru-RU" sz="3200" i="1" dirty="0" smtClean="0">
                <a:solidFill>
                  <a:srgbClr val="FF0000"/>
                </a:solidFill>
                <a:latin typeface="Times New Roman" pitchFamily="18" charset="0"/>
                <a:cs typeface="Times New Roman" pitchFamily="18" charset="0"/>
              </a:rPr>
            </a:br>
            <a:r>
              <a:rPr lang="ru-RU" sz="3200" b="1" dirty="0" smtClean="0">
                <a:solidFill>
                  <a:srgbClr val="FF0000"/>
                </a:solidFill>
                <a:latin typeface="Times New Roman" pitchFamily="18" charset="0"/>
                <a:cs typeface="Times New Roman" pitchFamily="18" charset="0"/>
              </a:rPr>
              <a:t>   Мудрая, точнейшая.</a:t>
            </a:r>
            <a:r>
              <a:rPr lang="ru-RU" sz="3200" i="1" dirty="0" smtClean="0">
                <a:solidFill>
                  <a:srgbClr val="FF0000"/>
                </a:solidFill>
                <a:latin typeface="Times New Roman" pitchFamily="18" charset="0"/>
                <a:cs typeface="Times New Roman" pitchFamily="18" charset="0"/>
              </a:rPr>
              <a:t/>
            </a:r>
            <a:br>
              <a:rPr lang="ru-RU" sz="3200" i="1" dirty="0" smtClean="0">
                <a:solidFill>
                  <a:srgbClr val="FF0000"/>
                </a:solidFill>
                <a:latin typeface="Times New Roman" pitchFamily="18" charset="0"/>
                <a:cs typeface="Times New Roman" pitchFamily="18" charset="0"/>
              </a:rPr>
            </a:br>
            <a:endParaRPr lang="ru-RU" sz="3200" dirty="0">
              <a:solidFill>
                <a:srgbClr val="FF0000"/>
              </a:solidFill>
              <a:latin typeface="Times New Roman" pitchFamily="18" charset="0"/>
              <a:cs typeface="Times New Roman" pitchFamily="18" charset="0"/>
            </a:endParaRPr>
          </a:p>
        </p:txBody>
      </p:sp>
      <p:pic>
        <p:nvPicPr>
          <p:cNvPr id="3" name="Рисунок 2" descr="12.jpg"/>
          <p:cNvPicPr>
            <a:picLocks noChangeAspect="1"/>
          </p:cNvPicPr>
          <p:nvPr/>
        </p:nvPicPr>
        <p:blipFill>
          <a:blip r:embed="rId2"/>
          <a:srcRect/>
          <a:stretch>
            <a:fillRect/>
          </a:stretch>
        </p:blipFill>
        <p:spPr bwMode="auto">
          <a:xfrm>
            <a:off x="3571868" y="3786190"/>
            <a:ext cx="3048332" cy="228601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00298" y="285728"/>
            <a:ext cx="5072098" cy="2862322"/>
          </a:xfrm>
          <a:prstGeom prst="rect">
            <a:avLst/>
          </a:prstGeom>
        </p:spPr>
        <p:txBody>
          <a:bodyPr wrap="square">
            <a:spAutoFit/>
          </a:bodyPr>
          <a:lstStyle/>
          <a:p>
            <a:pPr algn="ctr"/>
            <a:r>
              <a:rPr lang="ru-RU" sz="6000" b="1" dirty="0" smtClean="0">
                <a:solidFill>
                  <a:srgbClr val="FF0000"/>
                </a:solidFill>
                <a:latin typeface="Times New Roman" pitchFamily="18" charset="0"/>
                <a:cs typeface="Times New Roman" pitchFamily="18" charset="0"/>
              </a:rPr>
              <a:t>Спасибо </a:t>
            </a:r>
            <a:endParaRPr lang="ru-RU" sz="6000" b="1" dirty="0" smtClean="0">
              <a:solidFill>
                <a:srgbClr val="FF0000"/>
              </a:solidFill>
              <a:latin typeface="Times New Roman" pitchFamily="18" charset="0"/>
              <a:cs typeface="Times New Roman" pitchFamily="18" charset="0"/>
            </a:endParaRPr>
          </a:p>
          <a:p>
            <a:pPr algn="ctr"/>
            <a:r>
              <a:rPr lang="ru-RU" sz="6000" b="1" dirty="0" smtClean="0">
                <a:solidFill>
                  <a:srgbClr val="FF0000"/>
                </a:solidFill>
                <a:latin typeface="Times New Roman" pitchFamily="18" charset="0"/>
                <a:cs typeface="Times New Roman" pitchFamily="18" charset="0"/>
              </a:rPr>
              <a:t>за </a:t>
            </a:r>
          </a:p>
          <a:p>
            <a:pPr algn="ctr"/>
            <a:r>
              <a:rPr lang="ru-RU" sz="6000" b="1" dirty="0" smtClean="0">
                <a:solidFill>
                  <a:srgbClr val="FF0000"/>
                </a:solidFill>
                <a:latin typeface="Times New Roman" pitchFamily="18" charset="0"/>
                <a:cs typeface="Times New Roman" pitchFamily="18" charset="0"/>
              </a:rPr>
              <a:t>внимание</a:t>
            </a:r>
            <a:r>
              <a:rPr lang="ru-RU" sz="6000" b="1" dirty="0" smtClean="0">
                <a:solidFill>
                  <a:srgbClr val="FF0000"/>
                </a:solidFill>
                <a:latin typeface="Times New Roman" pitchFamily="18" charset="0"/>
                <a:cs typeface="Times New Roman" pitchFamily="18" charset="0"/>
              </a:rPr>
              <a:t>!</a:t>
            </a:r>
            <a:endParaRPr lang="ru-RU" sz="6000" b="1" dirty="0">
              <a:solidFill>
                <a:srgbClr val="FF0000"/>
              </a:solidFill>
              <a:latin typeface="Times New Roman" pitchFamily="18" charset="0"/>
              <a:cs typeface="Times New Roman" pitchFamily="18" charset="0"/>
            </a:endParaRPr>
          </a:p>
        </p:txBody>
      </p:sp>
      <p:pic>
        <p:nvPicPr>
          <p:cNvPr id="4" name="Рисунок 3" descr="https://static8.depositphotos.com/1526816/1011/v/950/depositphotos_10116148-stock-illustration-wise-owl.jpg"/>
          <p:cNvPicPr/>
          <p:nvPr/>
        </p:nvPicPr>
        <p:blipFill>
          <a:blip r:embed="rId2" cstate="print"/>
          <a:srcRect/>
          <a:stretch>
            <a:fillRect/>
          </a:stretch>
        </p:blipFill>
        <p:spPr bwMode="auto">
          <a:xfrm>
            <a:off x="5643570" y="3643314"/>
            <a:ext cx="2126568" cy="2251919"/>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1071546"/>
            <a:ext cx="7043758" cy="1143000"/>
          </a:xfrm>
        </p:spPr>
        <p:txBody>
          <a:bodyPr>
            <a:normAutofit fontScale="90000"/>
          </a:bodyPr>
          <a:lstStyle/>
          <a:p>
            <a:r>
              <a:rPr lang="ru-RU" sz="3600" dirty="0" smtClean="0">
                <a:latin typeface="Times New Roman" pitchFamily="18" charset="0"/>
                <a:cs typeface="Times New Roman" pitchFamily="18" charset="0"/>
              </a:rPr>
              <a:t>Точка-точка, запятая,</a:t>
            </a:r>
            <a:r>
              <a:rPr lang="ru-RU" sz="3600" i="1"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Минус, рожица кривая.</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Палка-палка, </a:t>
            </a:r>
            <a:r>
              <a:rPr lang="ru-RU" sz="3600" dirty="0" err="1" smtClean="0">
                <a:latin typeface="Times New Roman" pitchFamily="18" charset="0"/>
                <a:cs typeface="Times New Roman" pitchFamily="18" charset="0"/>
              </a:rPr>
              <a:t>огуречик</a:t>
            </a:r>
            <a:r>
              <a:rPr lang="ru-RU" sz="3600" dirty="0" smtClean="0">
                <a:latin typeface="Times New Roman" pitchFamily="18" charset="0"/>
                <a:cs typeface="Times New Roman" pitchFamily="18" charset="0"/>
              </a:rPr>
              <a:t>,</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Вот и вышел человечек.</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4" name="Содержимое 3" descr="https://cdn.alitrack.ru/userdata/sub-4/17433/forum-imgs/14009523919636.png"/>
          <p:cNvPicPr>
            <a:picLocks noGrp="1"/>
          </p:cNvPicPr>
          <p:nvPr>
            <p:ph idx="1"/>
          </p:nvPr>
        </p:nvPicPr>
        <p:blipFill>
          <a:blip r:embed="rId2"/>
          <a:srcRect/>
          <a:stretch>
            <a:fillRect/>
          </a:stretch>
        </p:blipFill>
        <p:spPr bwMode="auto">
          <a:xfrm>
            <a:off x="2428860" y="2643182"/>
            <a:ext cx="5667390" cy="38004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6"/>
          <p:cNvGrpSpPr/>
          <p:nvPr/>
        </p:nvGrpSpPr>
        <p:grpSpPr>
          <a:xfrm>
            <a:off x="1714480" y="1857364"/>
            <a:ext cx="6786611" cy="4139712"/>
            <a:chOff x="607488" y="1344094"/>
            <a:chExt cx="7925326" cy="5134179"/>
          </a:xfrm>
        </p:grpSpPr>
        <p:grpSp>
          <p:nvGrpSpPr>
            <p:cNvPr id="3" name="Группа 1"/>
            <p:cNvGrpSpPr>
              <a:grpSpLocks/>
            </p:cNvGrpSpPr>
            <p:nvPr/>
          </p:nvGrpSpPr>
          <p:grpSpPr bwMode="auto">
            <a:xfrm>
              <a:off x="607488" y="1344094"/>
              <a:ext cx="7925326" cy="4177734"/>
              <a:chOff x="607288" y="-815361"/>
              <a:chExt cx="7925152" cy="5222387"/>
            </a:xfrm>
          </p:grpSpPr>
          <p:sp>
            <p:nvSpPr>
              <p:cNvPr id="5" name="Прямоугольник 4"/>
              <p:cNvSpPr/>
              <p:nvPr/>
            </p:nvSpPr>
            <p:spPr>
              <a:xfrm>
                <a:off x="607288" y="-815361"/>
                <a:ext cx="7925152" cy="481242"/>
              </a:xfrm>
              <a:prstGeom prst="rect">
                <a:avLst/>
              </a:prstGeom>
            </p:spPr>
            <p:txBody>
              <a:bodyPr wrap="square">
                <a:spAutoFit/>
              </a:bodyPr>
              <a:lstStyle/>
              <a:p>
                <a:pPr algn="ctr">
                  <a:defRPr/>
                </a:pPr>
                <a:endParaRPr lang="ru-RU" dirty="0">
                  <a:solidFill>
                    <a:schemeClr val="bg1">
                      <a:lumMod val="50000"/>
                    </a:schemeClr>
                  </a:solidFill>
                </a:endParaRPr>
              </a:p>
            </p:txBody>
          </p:sp>
          <p:sp>
            <p:nvSpPr>
              <p:cNvPr id="6" name="Прямоугольник 3"/>
              <p:cNvSpPr>
                <a:spLocks noChangeArrowheads="1"/>
              </p:cNvSpPr>
              <p:nvPr/>
            </p:nvSpPr>
            <p:spPr bwMode="auto">
              <a:xfrm>
                <a:off x="1366078" y="3885680"/>
                <a:ext cx="6491880" cy="521346"/>
              </a:xfrm>
              <a:prstGeom prst="rect">
                <a:avLst/>
              </a:prstGeom>
              <a:noFill/>
              <a:ln w="9525">
                <a:noFill/>
                <a:miter lim="800000"/>
                <a:headEnd/>
                <a:tailEnd/>
              </a:ln>
            </p:spPr>
            <p:txBody>
              <a:bodyPr wrap="square">
                <a:spAutoFit/>
              </a:bodyPr>
              <a:lstStyle/>
              <a:p>
                <a:pPr algn="ctr"/>
                <a:endParaRPr lang="ru-RU" sz="2000" dirty="0" smtClean="0">
                  <a:latin typeface="Monotype Corsiva" pitchFamily="66" charset="0"/>
                </a:endParaRPr>
              </a:p>
            </p:txBody>
          </p:sp>
        </p:grpSp>
        <p:sp>
          <p:nvSpPr>
            <p:cNvPr id="4" name="TextBox 3"/>
            <p:cNvSpPr txBox="1"/>
            <p:nvPr/>
          </p:nvSpPr>
          <p:spPr>
            <a:xfrm>
              <a:off x="2169022" y="6093296"/>
              <a:ext cx="215726" cy="384977"/>
            </a:xfrm>
            <a:prstGeom prst="rect">
              <a:avLst/>
            </a:prstGeom>
            <a:noFill/>
          </p:spPr>
          <p:txBody>
            <a:bodyPr wrap="none" rtlCol="0">
              <a:spAutoFit/>
            </a:bodyPr>
            <a:lstStyle/>
            <a:p>
              <a:pPr algn="ctr"/>
              <a:endParaRPr lang="ru-RU" b="1" dirty="0">
                <a:solidFill>
                  <a:schemeClr val="bg1">
                    <a:lumMod val="50000"/>
                  </a:schemeClr>
                </a:solidFill>
              </a:endParaRPr>
            </a:p>
          </p:txBody>
        </p:sp>
      </p:grpSp>
      <p:sp>
        <p:nvSpPr>
          <p:cNvPr id="7" name="Прямоугольник 6"/>
          <p:cNvSpPr/>
          <p:nvPr/>
        </p:nvSpPr>
        <p:spPr>
          <a:xfrm>
            <a:off x="1571604" y="1071546"/>
            <a:ext cx="7072362" cy="1384995"/>
          </a:xfrm>
          <a:prstGeom prst="rect">
            <a:avLst/>
          </a:prstGeom>
        </p:spPr>
        <p:txBody>
          <a:bodyPr wrap="square">
            <a:spAutoFit/>
          </a:bodyPr>
          <a:lstStyle/>
          <a:p>
            <a:r>
              <a:rPr lang="ru-RU" sz="2800" b="1" dirty="0" smtClean="0">
                <a:solidFill>
                  <a:srgbClr val="FF0000"/>
                </a:solidFill>
                <a:latin typeface="Times New Roman" pitchFamily="18" charset="0"/>
                <a:cs typeface="Times New Roman" pitchFamily="18" charset="0"/>
              </a:rPr>
              <a:t>«Предмет математики настолько серьезен, что нужно не упустить случая,  сделать его немного занимательным» </a:t>
            </a:r>
            <a:endParaRPr lang="ru-RU" sz="2800" b="1" dirty="0">
              <a:solidFill>
                <a:srgbClr val="FF0000"/>
              </a:solidFill>
              <a:latin typeface="Times New Roman" pitchFamily="18" charset="0"/>
              <a:cs typeface="Times New Roman" pitchFamily="18" charset="0"/>
            </a:endParaRPr>
          </a:p>
        </p:txBody>
      </p:sp>
      <p:sp>
        <p:nvSpPr>
          <p:cNvPr id="8" name="Прямоугольник 7"/>
          <p:cNvSpPr/>
          <p:nvPr/>
        </p:nvSpPr>
        <p:spPr>
          <a:xfrm>
            <a:off x="6715140" y="2786058"/>
            <a:ext cx="1993752" cy="523220"/>
          </a:xfrm>
          <a:prstGeom prst="rect">
            <a:avLst/>
          </a:prstGeom>
        </p:spPr>
        <p:txBody>
          <a:bodyPr wrap="none">
            <a:spAutoFit/>
          </a:bodyPr>
          <a:lstStyle/>
          <a:p>
            <a:pPr lvl="0" algn="ctr"/>
            <a:r>
              <a:rPr lang="ru-RU" sz="2800" b="1" dirty="0" smtClean="0">
                <a:solidFill>
                  <a:srgbClr val="FF0000"/>
                </a:solidFill>
                <a:latin typeface="Times New Roman" pitchFamily="18" charset="0"/>
                <a:cs typeface="Times New Roman" pitchFamily="18" charset="0"/>
              </a:rPr>
              <a:t>Б Паскаль </a:t>
            </a:r>
            <a:endParaRPr lang="ru-RU" sz="2800" b="1" i="1" dirty="0" smtClean="0">
              <a:solidFill>
                <a:srgbClr val="FF0000"/>
              </a:solidFill>
              <a:latin typeface="Times New Roman" pitchFamily="18" charset="0"/>
              <a:cs typeface="Times New Roman" pitchFamily="18" charset="0"/>
            </a:endParaRPr>
          </a:p>
        </p:txBody>
      </p:sp>
      <p:pic>
        <p:nvPicPr>
          <p:cNvPr id="10" name="Picture 16" descr="https://4.bp.blogspot.com/-37O30hp2Gk0/VucU_ZoCuKI/AAAAAAAACvg/DWVj9aehcugbB1UjaJO1omHW7vqR_kQGQ/s1600/f_06950d5050957481.gif"/>
          <p:cNvPicPr>
            <a:picLocks noChangeAspect="1" noChangeArrowheads="1" noCrop="1"/>
          </p:cNvPicPr>
          <p:nvPr/>
        </p:nvPicPr>
        <p:blipFill>
          <a:blip r:embed="rId2">
            <a:clrChange>
              <a:clrFrom>
                <a:srgbClr val="FFFFFF"/>
              </a:clrFrom>
              <a:clrTo>
                <a:srgbClr val="FFFFFF">
                  <a:alpha val="0"/>
                </a:srgbClr>
              </a:clrTo>
            </a:clrChange>
          </a:blip>
          <a:srcRect/>
          <a:stretch>
            <a:fillRect/>
          </a:stretch>
        </p:blipFill>
        <p:spPr bwMode="auto">
          <a:xfrm>
            <a:off x="2643174" y="3143248"/>
            <a:ext cx="2242032" cy="242886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85918" y="642918"/>
            <a:ext cx="678661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Гипотеза: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dirty="0" smtClean="0">
                <a:ln>
                  <a:noFill/>
                </a:ln>
                <a:solidFill>
                  <a:srgbClr val="FF0000"/>
                </a:solidFill>
                <a:effectLst/>
                <a:latin typeface="Times New Roman" pitchFamily="18" charset="0"/>
                <a:ea typeface="Calibri" pitchFamily="34" charset="0"/>
                <a:cs typeface="Times New Roman" pitchFamily="18" charset="0"/>
              </a:rPr>
              <a:t>    </a:t>
            </a:r>
            <a:r>
              <a:rPr kumimoji="0" lang="ru-RU" i="0" u="none" strike="noStrike" cap="none" normalizeH="0" baseline="0" dirty="0" smtClean="0">
                <a:ln>
                  <a:noFill/>
                </a:ln>
                <a:effectLst/>
                <a:latin typeface="Times New Roman" pitchFamily="18" charset="0"/>
                <a:ea typeface="Calibri" pitchFamily="34" charset="0"/>
                <a:cs typeface="Times New Roman" pitchFamily="18" charset="0"/>
              </a:rPr>
              <a:t>я считаю, что математика интересный и занимательный предмет.</a:t>
            </a:r>
            <a:endParaRPr kumimoji="0" lang="ru-RU" i="0" u="none" strike="noStrike" cap="none" normalizeH="0" baseline="0" dirty="0" smtClean="0">
              <a:ln>
                <a:noFill/>
              </a:ln>
              <a:effectLst/>
              <a:latin typeface="Arial" pitchFamily="34" charset="0"/>
              <a:cs typeface="Arial" pitchFamily="34" charset="0"/>
            </a:endParaRPr>
          </a:p>
        </p:txBody>
      </p:sp>
      <p:sp>
        <p:nvSpPr>
          <p:cNvPr id="1026" name="Rectangle 2"/>
          <p:cNvSpPr>
            <a:spLocks noChangeArrowheads="1"/>
          </p:cNvSpPr>
          <p:nvPr/>
        </p:nvSpPr>
        <p:spPr bwMode="auto">
          <a:xfrm>
            <a:off x="1571604" y="2000240"/>
            <a:ext cx="71438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Цель:</a:t>
            </a:r>
            <a:r>
              <a:rPr kumimoji="0" lang="ru-RU" sz="2000" b="1" i="0" u="none" strike="noStrike" cap="none" normalizeH="0" dirty="0" smtClean="0">
                <a:ln>
                  <a:noFill/>
                </a:ln>
                <a:solidFill>
                  <a:srgbClr val="FF0000"/>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создание книжки-раскладушки с занимательными задачами, ребусами по математике  для привития интереса к предмету математика.</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1714480" y="3071810"/>
            <a:ext cx="714380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Задачи:  </a:t>
            </a:r>
            <a:endParaRPr kumimoji="0" lang="ru-RU"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Подобрать различный занимательный материал по математике.</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Собирать и классифицировать информацию по разделам (ребусы, задачи в стихах, задачи-тесты, логические задачи, головоломки).</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Изготовить книжку-раскладушку по занимательной математике.</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857488" y="428604"/>
            <a:ext cx="542925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ru-RU" sz="28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История математики</a:t>
            </a:r>
            <a:endParaRPr kumimoji="0" lang="ru-RU" sz="2800" b="0" i="0" u="none" strike="noStrike" cap="none" normalizeH="0" baseline="0" dirty="0" smtClean="0">
              <a:ln>
                <a:noFill/>
              </a:ln>
              <a:solidFill>
                <a:srgbClr val="FF0000"/>
              </a:solidFill>
              <a:effectLst/>
              <a:latin typeface="Times New Roman" pitchFamily="18" charset="0"/>
              <a:cs typeface="Times New Roman" pitchFamily="18" charset="0"/>
            </a:endParaRPr>
          </a:p>
        </p:txBody>
      </p:sp>
      <p:sp>
        <p:nvSpPr>
          <p:cNvPr id="3" name="Прямоугольник 2"/>
          <p:cNvSpPr/>
          <p:nvPr/>
        </p:nvSpPr>
        <p:spPr>
          <a:xfrm>
            <a:off x="1643042" y="1214422"/>
            <a:ext cx="7215238" cy="4524315"/>
          </a:xfrm>
          <a:prstGeom prst="rect">
            <a:avLst/>
          </a:prstGeom>
        </p:spPr>
        <p:txBody>
          <a:bodyPr wrap="square">
            <a:spAutoFit/>
          </a:bodyPr>
          <a:lstStyle/>
          <a:p>
            <a:r>
              <a:rPr lang="ru-RU" dirty="0" smtClean="0">
                <a:latin typeface="Times New Roman" pitchFamily="18" charset="0"/>
                <a:cs typeface="Times New Roman" pitchFamily="18" charset="0"/>
              </a:rPr>
              <a:t>Математика возникла в Древней Греции ещё в 5-6 веках до нашей эры.   Слово «математика» происходит от греческого слова </a:t>
            </a:r>
            <a:r>
              <a:rPr lang="en-US" dirty="0" err="1" smtClean="0">
                <a:latin typeface="Times New Roman" pitchFamily="18" charset="0"/>
                <a:cs typeface="Times New Roman" pitchFamily="18" charset="0"/>
              </a:rPr>
              <a:t>mathema</a:t>
            </a:r>
            <a:r>
              <a:rPr lang="ru-RU" dirty="0" smtClean="0">
                <a:latin typeface="Times New Roman" pitchFamily="18" charset="0"/>
                <a:cs typeface="Times New Roman" pitchFamily="18" charset="0"/>
              </a:rPr>
              <a:t> – знание, учение, наука. </a:t>
            </a:r>
          </a:p>
          <a:p>
            <a:r>
              <a:rPr lang="ru-RU" dirty="0" smtClean="0">
                <a:latin typeface="Times New Roman" pitchFamily="18" charset="0"/>
                <a:cs typeface="Times New Roman" pitchFamily="18" charset="0"/>
              </a:rPr>
              <a:t>  </a:t>
            </a:r>
          </a:p>
          <a:p>
            <a:r>
              <a:rPr lang="ru-RU" dirty="0" smtClean="0">
                <a:latin typeface="Times New Roman" pitchFamily="18" charset="0"/>
                <a:cs typeface="Times New Roman" pitchFamily="18" charset="0"/>
              </a:rPr>
              <a:t>     Математика – одна из самых сложных наук, которая доставляет нам  немало хлопот во время обучения. В то же время, навыки устного счета и различные математические приемы необходимо освоить каждому человеку, поскольку без этих знаний в современном мире жить просто невозможно</a:t>
            </a:r>
            <a:r>
              <a:rPr lang="ru-RU" i="1" dirty="0" smtClean="0">
                <a:latin typeface="Times New Roman" pitchFamily="18" charset="0"/>
                <a:cs typeface="Times New Roman" pitchFamily="18" charset="0"/>
              </a:rPr>
              <a:t>. </a:t>
            </a:r>
          </a:p>
          <a:p>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Математика учит рассуждать, доказывать, а без этого невозможно добиться успеха ни в одном деле. </a:t>
            </a:r>
            <a:endParaRPr lang="ru-RU" i="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Занимательная математика – это ребусы, загадки, логические задачи, головоломки, шарады, кроссворды. </a:t>
            </a:r>
            <a:endParaRPr lang="ru-RU" i="1"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857356" y="357166"/>
            <a:ext cx="6715172"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ru-RU" sz="2800" b="1" dirty="0" smtClean="0">
                <a:solidFill>
                  <a:srgbClr val="FF0000"/>
                </a:solidFill>
                <a:latin typeface="Times New Roman" pitchFamily="18" charset="0"/>
                <a:ea typeface="Calibri" pitchFamily="34" charset="0"/>
                <a:cs typeface="Times New Roman" pitchFamily="18" charset="0"/>
              </a:rPr>
              <a:t>Что такое ребус. Из истории ребусов.</a:t>
            </a:r>
            <a:endParaRPr lang="ru-RU" sz="2800" dirty="0" smtClean="0">
              <a:solidFill>
                <a:srgbClr val="FF0000"/>
              </a:solidFill>
              <a:latin typeface="Arial" pitchFamily="34" charset="0"/>
              <a:cs typeface="Arial" pitchFamily="34" charset="0"/>
            </a:endParaRPr>
          </a:p>
          <a:p>
            <a:pPr algn="ctr" fontAlgn="base">
              <a:spcBef>
                <a:spcPct val="0"/>
              </a:spcBef>
              <a:spcAft>
                <a:spcPct val="0"/>
              </a:spcAft>
            </a:pPr>
            <a:endParaRPr lang="ru-RU" sz="2800" b="1" dirty="0" smtClean="0">
              <a:solidFill>
                <a:srgbClr val="FF0000"/>
              </a:solidFill>
              <a:latin typeface="Arial" pitchFamily="34" charset="0"/>
              <a:cs typeface="Arial" pitchFamily="34" charset="0"/>
            </a:endParaRPr>
          </a:p>
        </p:txBody>
      </p:sp>
      <p:sp>
        <p:nvSpPr>
          <p:cNvPr id="9217" name="Rectangle 1"/>
          <p:cNvSpPr>
            <a:spLocks noChangeArrowheads="1"/>
          </p:cNvSpPr>
          <p:nvPr/>
        </p:nvSpPr>
        <p:spPr bwMode="auto">
          <a:xfrm>
            <a:off x="1785918" y="1071546"/>
            <a:ext cx="7000892" cy="2523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Ребус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загадка, в которой искомое слово или фраза изображены в виде комбинации фигур, знаков, букв, т.е. </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предметов</a:t>
            </a:r>
            <a:r>
              <a:rPr kumimoji="0" lang="ru-RU"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lang="ru-RU" dirty="0" smtClean="0">
                <a:latin typeface="Times New Roman" pitchFamily="18" charset="0"/>
                <a:cs typeface="Times New Roman" pitchFamily="18" charset="0"/>
              </a:rPr>
              <a:t>Первые ребусы появились во Франции в </a:t>
            </a:r>
            <a:r>
              <a:rPr lang="en-US" dirty="0" smtClean="0">
                <a:latin typeface="Times New Roman" pitchFamily="18" charset="0"/>
                <a:cs typeface="Times New Roman" pitchFamily="18" charset="0"/>
              </a:rPr>
              <a:t>XV</a:t>
            </a:r>
            <a:r>
              <a:rPr lang="ru-RU" dirty="0" smtClean="0">
                <a:latin typeface="Times New Roman" pitchFamily="18" charset="0"/>
                <a:cs typeface="Times New Roman" pitchFamily="18" charset="0"/>
              </a:rPr>
              <a:t> веке. </a:t>
            </a:r>
          </a:p>
          <a:p>
            <a:pPr algn="just" fontAlgn="base">
              <a:spcBef>
                <a:spcPct val="0"/>
              </a:spcBef>
              <a:spcAft>
                <a:spcPct val="0"/>
              </a:spcAft>
            </a:pPr>
            <a:endParaRPr lang="ru-RU" dirty="0" smtClean="0">
              <a:latin typeface="Times New Roman" pitchFamily="18" charset="0"/>
              <a:cs typeface="Times New Roman" pitchFamily="18" charset="0"/>
            </a:endParaRPr>
          </a:p>
          <a:p>
            <a:pPr algn="just" fontAlgn="base">
              <a:spcBef>
                <a:spcPct val="0"/>
              </a:spcBef>
              <a:spcAft>
                <a:spcPct val="0"/>
              </a:spcAft>
            </a:pPr>
            <a:r>
              <a:rPr lang="ru-RU" dirty="0" smtClean="0">
                <a:latin typeface="Times New Roman" pitchFamily="18" charset="0"/>
                <a:cs typeface="Times New Roman" pitchFamily="18" charset="0"/>
              </a:rPr>
              <a:t>В России ребусы появились позднее – в середине </a:t>
            </a:r>
            <a:r>
              <a:rPr lang="en-US" dirty="0" smtClean="0">
                <a:latin typeface="Times New Roman" pitchFamily="18" charset="0"/>
                <a:cs typeface="Times New Roman" pitchFamily="18" charset="0"/>
              </a:rPr>
              <a:t>XIX</a:t>
            </a:r>
            <a:r>
              <a:rPr lang="ru-RU" dirty="0" smtClean="0">
                <a:latin typeface="Times New Roman" pitchFamily="18" charset="0"/>
                <a:cs typeface="Times New Roman" pitchFamily="18" charset="0"/>
              </a:rPr>
              <a:t> века. </a:t>
            </a:r>
          </a:p>
          <a:p>
            <a:pPr algn="just" fontAlgn="base">
              <a:spcBef>
                <a:spcPct val="0"/>
              </a:spcBef>
              <a:spcAft>
                <a:spcPct val="0"/>
              </a:spcAft>
            </a:pPr>
            <a:r>
              <a:rPr lang="ru-RU" b="1" dirty="0" smtClean="0">
                <a:latin typeface="Times New Roman" pitchFamily="18" charset="0"/>
                <a:cs typeface="Times New Roman" pitchFamily="18" charset="0"/>
              </a:rPr>
              <a:t>Ими увлекались многие взрослые и дети, и разгадывание ребусов вскоре стало одной из любимых семейных игр.</a:t>
            </a:r>
            <a:endParaRPr lang="ru-RU" i="1" dirty="0" smtClean="0">
              <a:latin typeface="Times New Roman" pitchFamily="18" charset="0"/>
              <a:cs typeface="Times New Roman" pitchFamily="18" charset="0"/>
            </a:endParaRPr>
          </a:p>
          <a:p>
            <a:pPr lvl="0" algn="just" fontAlgn="base">
              <a:spcBef>
                <a:spcPct val="0"/>
              </a:spcBef>
              <a:spcAft>
                <a:spcPct val="0"/>
              </a:spcAft>
            </a:pPr>
            <a:endParaRPr lang="ru-RU" sz="1400" dirty="0" smtClean="0"/>
          </a:p>
          <a:p>
            <a:pPr lvl="0" algn="just" fontAlgn="base">
              <a:spcBef>
                <a:spcPct val="0"/>
              </a:spcBef>
              <a:spcAft>
                <a:spcPct val="0"/>
              </a:spcAf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6" descr="Рисунок1"/>
          <p:cNvPicPr>
            <a:picLocks noChangeAspect="1" noChangeArrowheads="1"/>
          </p:cNvPicPr>
          <p:nvPr/>
        </p:nvPicPr>
        <p:blipFill>
          <a:blip r:embed="rId2"/>
          <a:srcRect/>
          <a:stretch>
            <a:fillRect/>
          </a:stretch>
        </p:blipFill>
        <p:spPr bwMode="auto">
          <a:xfrm>
            <a:off x="2857488" y="3500438"/>
            <a:ext cx="4751387" cy="20161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071670" y="642918"/>
            <a:ext cx="600079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Правила разгадывания ребусов</a:t>
            </a:r>
            <a:endParaRPr kumimoji="0" lang="ru-RU" sz="2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9458" name="Rectangle 2"/>
          <p:cNvSpPr>
            <a:spLocks noChangeArrowheads="1"/>
          </p:cNvSpPr>
          <p:nvPr/>
        </p:nvSpPr>
        <p:spPr bwMode="auto">
          <a:xfrm>
            <a:off x="1785918" y="1214422"/>
            <a:ext cx="6715140" cy="12311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1.Запятая всегда показывает, что буква в слове или названии картинки лишняя. В зависимости от того, в начале запятая или в конце, можно легко догадаться, в какой части слова букву нужно исключить.  Количество запятых тоже имеет немаловажное значение. Одна запятая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убираем одну букву, две запятые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две буквы.</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59" name="Rectangle 3"/>
          <p:cNvSpPr>
            <a:spLocks noChangeArrowheads="1"/>
          </p:cNvSpPr>
          <p:nvPr/>
        </p:nvSpPr>
        <p:spPr bwMode="auto">
          <a:xfrm>
            <a:off x="1857356" y="2571744"/>
            <a:ext cx="6929454"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lang="ru-RU" sz="1400" dirty="0" smtClean="0">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2.Знак стрелки или равенства используется в том случае, когда букву можно заменить равноценной. Например, выражение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Е = О</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говорит о том, что буква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Е</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слове заменяется на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C:\Users\caracurt\Downloads\113.jpg"/>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357554" y="2285992"/>
            <a:ext cx="3214710" cy="1714512"/>
          </a:xfrm>
          <a:prstGeom prst="rect">
            <a:avLst/>
          </a:prstGeom>
          <a:ln>
            <a:noFill/>
          </a:ln>
          <a:effectLst>
            <a:softEdge rad="112500"/>
          </a:effectLst>
        </p:spPr>
      </p:pic>
      <p:pic>
        <p:nvPicPr>
          <p:cNvPr id="6" name="Рисунок 5" descr="http://maminovse.ru/uploads/2013/10/%D0%9F%D0%B5%D1%80%D0%B2%D1%8B%D0%B5-%D1%81%D0%BB%D0%BE%D0%B2%D0%B0-%D1%80%D0%B5%D0%B1%D0%B5%D0%BD%D0%BA%D0%B0.jpg"/>
          <p:cNvPicPr/>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286116" y="4857760"/>
            <a:ext cx="1524000" cy="1643074"/>
          </a:xfrm>
          <a:prstGeom prst="rect">
            <a:avLst/>
          </a:prstGeom>
          <a:ln>
            <a:noFill/>
          </a:ln>
          <a:effectLst>
            <a:softEdge rad="112500"/>
          </a:effectLst>
        </p:spPr>
      </p:pic>
      <p:pic>
        <p:nvPicPr>
          <p:cNvPr id="7" name="Рисунок 6" descr="C:\Users\caracurt\Downloads\реб6.gif"/>
          <p:cNvPicPr/>
          <p:nvPr/>
        </p:nvPicPr>
        <p:blipFill>
          <a:blip r:embed="rId4">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6072198" y="5000636"/>
            <a:ext cx="2447925" cy="13144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643042" y="1071546"/>
            <a:ext cx="728667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3.Все предметы на картинках читаются в именительном падеже. Если картинка перевёрнута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слово нужно читать справа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налево.</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http://maminovse.ru/uploads/2013/10/2640138-89e1e8c3a4a3f441.jpg"/>
          <p:cNvPicPr/>
          <p:nvPr/>
        </p:nvPicPr>
        <p:blipFill>
          <a:blip r:embed="rId2">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214678" y="1643050"/>
            <a:ext cx="2643206" cy="1357322"/>
          </a:xfrm>
          <a:prstGeom prst="rect">
            <a:avLst/>
          </a:prstGeom>
          <a:ln>
            <a:noFill/>
          </a:ln>
          <a:effectLst>
            <a:softEdge rad="112500"/>
          </a:effectLst>
        </p:spPr>
      </p:pic>
      <p:sp>
        <p:nvSpPr>
          <p:cNvPr id="18434" name="Rectangle 2"/>
          <p:cNvSpPr>
            <a:spLocks noChangeArrowheads="1"/>
          </p:cNvSpPr>
          <p:nvPr/>
        </p:nvSpPr>
        <p:spPr bwMode="auto">
          <a:xfrm>
            <a:off x="1571604" y="3214686"/>
            <a:ext cx="7215238"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4.Иногда над или под картинкой можно увидеть цифры. По правилам ребуса каждая цифра  обозначает номер буквы в слове. Подставляя буквы в указанном цифрами порядке, можно получить новое слово.</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Рисунок 5" descr="C:\Users\caracurt\Downloads\реб17.gif"/>
          <p:cNvPicPr/>
          <p:nvPr/>
        </p:nvPicPr>
        <p:blipFill>
          <a:blip r:embed="rId3">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3214678" y="4143380"/>
            <a:ext cx="3929090" cy="2000264"/>
          </a:xfrm>
          <a:prstGeom prst="rect">
            <a:avLst/>
          </a:prstGeom>
          <a:ln>
            <a:noFill/>
          </a:ln>
          <a:effectLst>
            <a:softEdge rad="112500"/>
          </a:effectLst>
        </p:spPr>
      </p:pic>
      <p:sp>
        <p:nvSpPr>
          <p:cNvPr id="7" name="Прямоугольник 6"/>
          <p:cNvSpPr/>
          <p:nvPr/>
        </p:nvSpPr>
        <p:spPr>
          <a:xfrm>
            <a:off x="1857356" y="357166"/>
            <a:ext cx="5331972" cy="523220"/>
          </a:xfrm>
          <a:prstGeom prst="rect">
            <a:avLst/>
          </a:prstGeom>
        </p:spPr>
        <p:txBody>
          <a:bodyPr wrap="none">
            <a:spAutoFit/>
          </a:bodyPr>
          <a:lstStyle/>
          <a:p>
            <a:pPr lvl="0" algn="just" fontAlgn="base">
              <a:spcBef>
                <a:spcPct val="0"/>
              </a:spcBef>
              <a:spcAft>
                <a:spcPct val="0"/>
              </a:spcAft>
            </a:pPr>
            <a:r>
              <a:rPr lang="ru-RU" sz="2800" b="1" dirty="0" smtClean="0">
                <a:solidFill>
                  <a:srgbClr val="FF0000"/>
                </a:solidFill>
                <a:latin typeface="Times New Roman" pitchFamily="18" charset="0"/>
                <a:ea typeface="Calibri" pitchFamily="34" charset="0"/>
                <a:cs typeface="Times New Roman" pitchFamily="18" charset="0"/>
              </a:rPr>
              <a:t>Правила разгадывания ребусов</a:t>
            </a:r>
            <a:endParaRPr lang="ru-RU" sz="2800" dirty="0" smtClean="0">
              <a:solidFill>
                <a:srgbClr val="FF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Другая 1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3F3F3F"/>
      </a:hlink>
      <a:folHlink>
        <a:srgbClr val="7F7F7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TotalTime>
  <Words>900</Words>
  <Application>Microsoft Office PowerPoint</Application>
  <PresentationFormat>Экран (4:3)</PresentationFormat>
  <Paragraphs>83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Математика – гимнастика ума.  Логично мыслить учит нас она.   Из  всех  наук важнейшая,    Мудрая, точнейшая. </vt:lpstr>
      <vt:lpstr>Точка-точка, запятая,  Минус, рожица кривая. Палка-палка, огуречик, Вот и вышел человечек.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POWER</cp:lastModifiedBy>
  <cp:revision>36</cp:revision>
  <dcterms:created xsi:type="dcterms:W3CDTF">2014-07-09T12:43:29Z</dcterms:created>
  <dcterms:modified xsi:type="dcterms:W3CDTF">2018-11-05T18:52:12Z</dcterms:modified>
</cp:coreProperties>
</file>