
<file path=[Content_Types].xml><?xml version="1.0" encoding="utf-8"?>
<Types xmlns="http://schemas.openxmlformats.org/package/2006/content-types">
  <Default Extension="jfif" ContentType="image/jpe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5" r:id="rId7"/>
    <p:sldId id="264" r:id="rId8"/>
    <p:sldId id="266" r:id="rId9"/>
    <p:sldId id="267" r:id="rId10"/>
    <p:sldId id="268" r:id="rId11"/>
    <p:sldId id="270" r:id="rId12"/>
    <p:sldId id="271" r:id="rId13"/>
    <p:sldId id="272" r:id="rId14"/>
    <p:sldId id="273" r:id="rId15"/>
    <p:sldId id="274" r:id="rId16"/>
    <p:sldId id="275"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1" d="100"/>
          <a:sy n="81" d="100"/>
        </p:scale>
        <p:origin x="126"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6FF9617-B4EA-4122-A6AC-BF8A4E353A99}" type="datetimeFigureOut">
              <a:rPr lang="ru-RU" smtClean="0"/>
              <a:t>чт 03.02.22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3172244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FF9617-B4EA-4122-A6AC-BF8A4E353A99}" type="datetimeFigureOut">
              <a:rPr lang="ru-RU" smtClean="0"/>
              <a:t>чт 03.02.22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2660039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FF9617-B4EA-4122-A6AC-BF8A4E353A99}" type="datetimeFigureOut">
              <a:rPr lang="ru-RU" smtClean="0"/>
              <a:t>чт 03.02.22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33128089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FF9617-B4EA-4122-A6AC-BF8A4E353A99}" type="datetimeFigureOut">
              <a:rPr lang="ru-RU" smtClean="0"/>
              <a:t>чт 03.02.22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2577069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6FF9617-B4EA-4122-A6AC-BF8A4E353A99}" type="datetimeFigureOut">
              <a:rPr lang="ru-RU" smtClean="0"/>
              <a:t>чт 03.02.22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2611146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6FF9617-B4EA-4122-A6AC-BF8A4E353A99}" type="datetimeFigureOut">
              <a:rPr lang="ru-RU" smtClean="0"/>
              <a:t>чт 03.02.22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133844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6FF9617-B4EA-4122-A6AC-BF8A4E353A99}" type="datetimeFigureOut">
              <a:rPr lang="ru-RU" smtClean="0"/>
              <a:t>чт 03.02.22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1539736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6FF9617-B4EA-4122-A6AC-BF8A4E353A99}" type="datetimeFigureOut">
              <a:rPr lang="ru-RU" smtClean="0"/>
              <a:t>чт 03.02.22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2599362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FF9617-B4EA-4122-A6AC-BF8A4E353A99}" type="datetimeFigureOut">
              <a:rPr lang="ru-RU" smtClean="0"/>
              <a:t>чт 03.02.22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315260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6FF9617-B4EA-4122-A6AC-BF8A4E353A99}" type="datetimeFigureOut">
              <a:rPr lang="ru-RU" smtClean="0"/>
              <a:t>чт 03.02.22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796176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6FF9617-B4EA-4122-A6AC-BF8A4E353A99}" type="datetimeFigureOut">
              <a:rPr lang="ru-RU" smtClean="0"/>
              <a:t>чт 03.02.22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32923B-9CAD-449C-8AD8-835A96F91406}" type="slidenum">
              <a:rPr lang="ru-RU" smtClean="0"/>
              <a:t>‹#›</a:t>
            </a:fld>
            <a:endParaRPr lang="ru-RU"/>
          </a:p>
        </p:txBody>
      </p:sp>
    </p:spTree>
    <p:extLst>
      <p:ext uri="{BB962C8B-B14F-4D97-AF65-F5344CB8AC3E}">
        <p14:creationId xmlns:p14="http://schemas.microsoft.com/office/powerpoint/2010/main" val="2854827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F9617-B4EA-4122-A6AC-BF8A4E353A99}" type="datetimeFigureOut">
              <a:rPr lang="ru-RU" smtClean="0"/>
              <a:t>чт 03.02.22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2923B-9CAD-449C-8AD8-835A96F91406}" type="slidenum">
              <a:rPr lang="ru-RU" smtClean="0"/>
              <a:t>‹#›</a:t>
            </a:fld>
            <a:endParaRPr lang="ru-RU"/>
          </a:p>
        </p:txBody>
      </p:sp>
    </p:spTree>
    <p:extLst>
      <p:ext uri="{BB962C8B-B14F-4D97-AF65-F5344CB8AC3E}">
        <p14:creationId xmlns:p14="http://schemas.microsoft.com/office/powerpoint/2010/main" val="3103724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fi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image" Target="../media/image2.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f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f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3247756"/>
          </a:xfrm>
        </p:spPr>
        <p:txBody>
          <a:bodyPr>
            <a:normAutofit fontScale="90000"/>
          </a:bodyPr>
          <a:lstStyle/>
          <a:p>
            <a:r>
              <a:rPr lang="ru-RU" dirty="0" smtClean="0">
                <a:solidFill>
                  <a:srgbClr val="0070C0"/>
                </a:solidFill>
                <a:latin typeface="Times New Roman" panose="02020603050405020304" pitchFamily="18" charset="0"/>
                <a:cs typeface="Times New Roman" panose="02020603050405020304" pitchFamily="18" charset="0"/>
              </a:rPr>
              <a:t/>
            </a:r>
            <a:br>
              <a:rPr lang="ru-RU" dirty="0" smtClean="0">
                <a:solidFill>
                  <a:srgbClr val="0070C0"/>
                </a:solidFill>
                <a:latin typeface="Times New Roman" panose="02020603050405020304" pitchFamily="18" charset="0"/>
                <a:cs typeface="Times New Roman" panose="02020603050405020304" pitchFamily="18" charset="0"/>
              </a:rPr>
            </a:br>
            <a:r>
              <a:rPr lang="ru-RU" dirty="0">
                <a:solidFill>
                  <a:srgbClr val="0070C0"/>
                </a:solidFill>
                <a:latin typeface="Times New Roman" panose="02020603050405020304" pitchFamily="18" charset="0"/>
                <a:cs typeface="Times New Roman" panose="02020603050405020304" pitchFamily="18" charset="0"/>
              </a:rPr>
              <a:t/>
            </a:r>
            <a:br>
              <a:rPr lang="ru-RU" dirty="0">
                <a:solidFill>
                  <a:srgbClr val="0070C0"/>
                </a:solidFill>
                <a:latin typeface="Times New Roman" panose="02020603050405020304" pitchFamily="18" charset="0"/>
                <a:cs typeface="Times New Roman" panose="02020603050405020304" pitchFamily="18" charset="0"/>
              </a:rPr>
            </a:br>
            <a:r>
              <a:rPr lang="ru-RU" dirty="0" smtClean="0">
                <a:solidFill>
                  <a:srgbClr val="0070C0"/>
                </a:solidFill>
                <a:latin typeface="Times New Roman" panose="02020603050405020304" pitchFamily="18" charset="0"/>
                <a:cs typeface="Times New Roman" panose="02020603050405020304" pitchFamily="18" charset="0"/>
              </a:rPr>
              <a:t/>
            </a:r>
            <a:br>
              <a:rPr lang="ru-RU" dirty="0" smtClean="0">
                <a:solidFill>
                  <a:srgbClr val="0070C0"/>
                </a:solidFill>
                <a:latin typeface="Times New Roman" panose="02020603050405020304" pitchFamily="18" charset="0"/>
                <a:cs typeface="Times New Roman" panose="02020603050405020304" pitchFamily="18" charset="0"/>
              </a:rPr>
            </a:br>
            <a:r>
              <a:rPr lang="ru-RU" dirty="0">
                <a:solidFill>
                  <a:srgbClr val="0070C0"/>
                </a:solidFill>
                <a:latin typeface="Times New Roman" panose="02020603050405020304" pitchFamily="18" charset="0"/>
                <a:cs typeface="Times New Roman" panose="02020603050405020304" pitchFamily="18" charset="0"/>
              </a:rPr>
              <a:t/>
            </a:r>
            <a:br>
              <a:rPr lang="ru-RU" dirty="0">
                <a:solidFill>
                  <a:srgbClr val="0070C0"/>
                </a:solidFill>
                <a:latin typeface="Times New Roman" panose="02020603050405020304" pitchFamily="18" charset="0"/>
                <a:cs typeface="Times New Roman" panose="02020603050405020304" pitchFamily="18" charset="0"/>
              </a:rPr>
            </a:br>
            <a:r>
              <a:rPr lang="ru-RU" dirty="0" smtClean="0">
                <a:solidFill>
                  <a:srgbClr val="0070C0"/>
                </a:solidFill>
                <a:latin typeface="Times New Roman" panose="02020603050405020304" pitchFamily="18" charset="0"/>
                <a:cs typeface="Times New Roman" panose="02020603050405020304" pitchFamily="18" charset="0"/>
              </a:rPr>
              <a:t>Консультация </a:t>
            </a:r>
            <a:r>
              <a:rPr lang="ru-RU" dirty="0">
                <a:solidFill>
                  <a:srgbClr val="0070C0"/>
                </a:solidFill>
                <a:latin typeface="Times New Roman" panose="02020603050405020304" pitchFamily="18" charset="0"/>
                <a:cs typeface="Times New Roman" panose="02020603050405020304" pitchFamily="18" charset="0"/>
              </a:rPr>
              <a:t>для родителей</a:t>
            </a:r>
            <a:br>
              <a:rPr lang="ru-RU" dirty="0">
                <a:solidFill>
                  <a:srgbClr val="0070C0"/>
                </a:solidFill>
                <a:latin typeface="Times New Roman" panose="02020603050405020304" pitchFamily="18" charset="0"/>
                <a:cs typeface="Times New Roman" panose="02020603050405020304" pitchFamily="18" charset="0"/>
              </a:rPr>
            </a:br>
            <a:r>
              <a:rPr lang="ru-RU" dirty="0">
                <a:solidFill>
                  <a:srgbClr val="0070C0"/>
                </a:solidFill>
                <a:latin typeface="Times New Roman" panose="02020603050405020304" pitchFamily="18" charset="0"/>
                <a:cs typeface="Times New Roman" panose="02020603050405020304" pitchFamily="18" charset="0"/>
              </a:rPr>
              <a:t>«Семья и семейные ценности»</a:t>
            </a:r>
            <a:endParaRPr lang="ru-RU" dirty="0">
              <a:solidFill>
                <a:srgbClr val="0070C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597735" y="5276459"/>
            <a:ext cx="3051958" cy="1159967"/>
          </a:xfrm>
        </p:spPr>
        <p:txBody>
          <a:bodyPr>
            <a:normAutofit/>
          </a:bodyPr>
          <a:lstStyle/>
          <a:p>
            <a:r>
              <a:rPr lang="ru-RU" sz="1800" dirty="0">
                <a:solidFill>
                  <a:srgbClr val="0070C0"/>
                </a:solidFill>
                <a:latin typeface="Times New Roman" panose="02020603050405020304" pitchFamily="18" charset="0"/>
                <a:cs typeface="Times New Roman" panose="02020603050405020304" pitchFamily="18" charset="0"/>
              </a:rPr>
              <a:t>Воспитатели 8 группы:</a:t>
            </a:r>
          </a:p>
          <a:p>
            <a:r>
              <a:rPr lang="ru-RU" sz="1800" dirty="0">
                <a:solidFill>
                  <a:srgbClr val="0070C0"/>
                </a:solidFill>
                <a:latin typeface="Times New Roman" panose="02020603050405020304" pitchFamily="18" charset="0"/>
                <a:cs typeface="Times New Roman" panose="02020603050405020304" pitchFamily="18" charset="0"/>
              </a:rPr>
              <a:t>Новикова М.В.</a:t>
            </a:r>
          </a:p>
          <a:p>
            <a:r>
              <a:rPr lang="ru-RU" sz="1800" dirty="0" err="1">
                <a:solidFill>
                  <a:srgbClr val="0070C0"/>
                </a:solidFill>
                <a:latin typeface="Times New Roman" panose="02020603050405020304" pitchFamily="18" charset="0"/>
                <a:cs typeface="Times New Roman" panose="02020603050405020304" pitchFamily="18" charset="0"/>
              </a:rPr>
              <a:t>Закариадзе</a:t>
            </a:r>
            <a:r>
              <a:rPr lang="ru-RU" sz="1800" dirty="0">
                <a:solidFill>
                  <a:srgbClr val="0070C0"/>
                </a:solidFill>
                <a:latin typeface="Times New Roman" panose="02020603050405020304" pitchFamily="18" charset="0"/>
                <a:cs typeface="Times New Roman" panose="02020603050405020304" pitchFamily="18" charset="0"/>
              </a:rPr>
              <a:t> Э.В.</a:t>
            </a:r>
            <a:endParaRPr lang="ru-RU" sz="18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159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defRPr/>
            </a:pPr>
            <a:r>
              <a:rPr lang="ru-RU" sz="2700" b="1" dirty="0">
                <a:solidFill>
                  <a:schemeClr val="accent5">
                    <a:lumMod val="75000"/>
                  </a:schemeClr>
                </a:solidFill>
                <a:latin typeface="Times New Roman" panose="02020603050405020304" pitchFamily="18" charset="0"/>
                <a:cs typeface="Times New Roman" panose="02020603050405020304" pitchFamily="18" charset="0"/>
              </a:rPr>
              <a:t>Играйте со своим ребёнком!</a:t>
            </a:r>
            <a:endParaRPr lang="ru-RU" sz="2700"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8550232" y="2244436"/>
            <a:ext cx="3641767" cy="2169825"/>
          </a:xfrm>
          <a:prstGeom prst="rect">
            <a:avLst/>
          </a:prstGeom>
          <a:noFill/>
        </p:spPr>
        <p:txBody>
          <a:bodyPr wrap="square" rtlCol="0">
            <a:spAutoFit/>
          </a:bodyPr>
          <a:lstStyle/>
          <a:p>
            <a:pPr algn="ctr">
              <a:defRPr/>
            </a:pPr>
            <a:r>
              <a:rPr lang="ru-RU" sz="2700" b="1" dirty="0">
                <a:solidFill>
                  <a:srgbClr val="4F6228"/>
                </a:solidFill>
                <a:latin typeface="Times New Roman" panose="02020603050405020304" pitchFamily="18" charset="0"/>
                <a:cs typeface="Times New Roman" panose="02020603050405020304" pitchFamily="18" charset="0"/>
              </a:rPr>
              <a:t>То есть уделяйте ребёнку необходимое время, разговаривай с  ним так, как ему нравится..</a:t>
            </a:r>
            <a:endParaRPr lang="ru-RU" sz="2700" b="1" dirty="0">
              <a:solidFill>
                <a:srgbClr val="4F6228"/>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3111336" y="4714504"/>
            <a:ext cx="6460176" cy="1754326"/>
          </a:xfrm>
          <a:prstGeom prst="rect">
            <a:avLst/>
          </a:prstGeom>
          <a:noFill/>
        </p:spPr>
        <p:txBody>
          <a:bodyPr wrap="square" rtlCol="0">
            <a:spAutoFit/>
          </a:bodyPr>
          <a:lstStyle/>
          <a:p>
            <a:pPr algn="ctr"/>
            <a:r>
              <a:rPr lang="ru-RU" altLang="ru-RU" sz="2700" b="1" dirty="0">
                <a:solidFill>
                  <a:schemeClr val="accent6">
                    <a:lumMod val="50000"/>
                  </a:schemeClr>
                </a:solidFill>
                <a:latin typeface="Times New Roman" panose="02020603050405020304" pitchFamily="18" charset="0"/>
                <a:cs typeface="Times New Roman" panose="02020603050405020304" pitchFamily="18" charset="0"/>
              </a:rPr>
              <a:t>Действия в игровом образе помогут ребёнку быстрее определиться и обрести себя в сложном мире человеческих взаимоотношений</a:t>
            </a:r>
            <a:endParaRPr lang="ru-RU" altLang="ru-RU" sz="2700"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4483" y="1655820"/>
            <a:ext cx="4750129" cy="3059269"/>
          </a:xfrm>
          <a:prstGeom prst="rect">
            <a:avLst/>
          </a:prstGeom>
        </p:spPr>
      </p:pic>
    </p:spTree>
    <p:extLst>
      <p:ext uri="{BB962C8B-B14F-4D97-AF65-F5344CB8AC3E}">
        <p14:creationId xmlns:p14="http://schemas.microsoft.com/office/powerpoint/2010/main" val="2994539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0"/>
            <a:ext cx="10515600" cy="5712031"/>
          </a:xfrm>
        </p:spPr>
        <p:txBody>
          <a:bodyPr>
            <a:normAutofit fontScale="90000"/>
          </a:bodyPr>
          <a:lstStyle/>
          <a:p>
            <a:pPr algn="ct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Основные требования к семейному воспитанию:</a:t>
            </a:r>
            <a:b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br>
            <a:r>
              <a:rPr lang="ru-RU" sz="2800" b="1" dirty="0" smtClean="0">
                <a:solidFill>
                  <a:schemeClr val="accent5">
                    <a:lumMod val="75000"/>
                  </a:schemeClr>
                </a:solidFill>
                <a:latin typeface="Times New Roman" panose="02020603050405020304" pitchFamily="18" charset="0"/>
                <a:cs typeface="Times New Roman" panose="02020603050405020304" pitchFamily="18" charset="0"/>
              </a:rPr>
              <a:t> </a:t>
            </a:r>
            <a:r>
              <a:rPr lang="en-US" sz="2800" b="1" dirty="0" smtClean="0">
                <a:latin typeface="Calibri" pitchFamily="34" charset="0"/>
              </a:rPr>
              <a:t> </a:t>
            </a:r>
            <a:r>
              <a:rPr lang="en-US" sz="2200" b="1" dirty="0" smtClean="0">
                <a:solidFill>
                  <a:srgbClr val="002060"/>
                </a:solidFill>
                <a:latin typeface="Times New Roman" panose="02020603050405020304" pitchFamily="18" charset="0"/>
                <a:cs typeface="Times New Roman" panose="02020603050405020304" pitchFamily="18" charset="0"/>
              </a:rPr>
              <a:t>1. </a:t>
            </a:r>
            <a:r>
              <a:rPr lang="ru-RU" sz="2200" b="1" dirty="0" smtClean="0">
                <a:solidFill>
                  <a:srgbClr val="002060"/>
                </a:solidFill>
                <a:latin typeface="Times New Roman" panose="02020603050405020304" pitchFamily="18" charset="0"/>
                <a:cs typeface="Times New Roman" panose="02020603050405020304" pitchFamily="18" charset="0"/>
              </a:rPr>
              <a:t>Требование любви</a:t>
            </a:r>
            <a:r>
              <a:rPr lang="ru-RU" sz="2200" dirty="0" smtClean="0">
                <a:solidFill>
                  <a:srgbClr val="002060"/>
                </a:solidFill>
                <a:latin typeface="Times New Roman" panose="02020603050405020304" pitchFamily="18" charset="0"/>
                <a:cs typeface="Times New Roman" panose="02020603050405020304" pitchFamily="18" charset="0"/>
              </a:rPr>
              <a:t>. Но здесь очень важно понимать, что необходимо не только любить ребенка, но и необходимо, чтобы ребенок ощущал, чувствовал, понимал, был уверен, что его любят, был наполнен этим ощущением любви, какие бы сложности, столкновения и конфликты ни возникали в его отношениях с родителями или в отношении супругов друг с другом. Только при уверенности ребенка в родительской любви и возможно правильное формирование психического мира человека, только на основе любви можно воспитать нравственное поведение, только любовь способна научить любви.</a:t>
            </a:r>
            <a:br>
              <a:rPr lang="ru-RU" sz="2200" dirty="0" smtClean="0">
                <a:solidFill>
                  <a:srgbClr val="002060"/>
                </a:solidFill>
                <a:latin typeface="Times New Roman" panose="02020603050405020304" pitchFamily="18" charset="0"/>
                <a:cs typeface="Times New Roman" panose="02020603050405020304" pitchFamily="18" charset="0"/>
              </a:rPr>
            </a:br>
            <a:r>
              <a:rPr lang="ru-RU" sz="2200" dirty="0" smtClean="0">
                <a:solidFill>
                  <a:srgbClr val="002060"/>
                </a:solidFill>
                <a:latin typeface="Times New Roman" panose="02020603050405020304" pitchFamily="18" charset="0"/>
                <a:cs typeface="Times New Roman" panose="02020603050405020304" pitchFamily="18" charset="0"/>
              </a:rPr>
              <a:t>Многие родители считают, что ни в коем случае нельзя показывать детям любовь к ним, полагая что, когда ребенок хорошо знает, что его любят, это приводит к избалованности, эгоизму, себялюбию. Нужно категорически отвергнуть это утверждение. Все эти неблагоприятные личностные черты как раз возникают при недостатке любви, когда создается некий эмоциональный дефицит, когда ребенок лишен прочного фундамента неизменной родительской привязанности. Внушение ребенку чувства, что его любят и о нем заботятся, не зависит ни от времени, которое уделяют детям родители, ни от того, воспитывается ребенок дома или с раннего возраста находится в яслях и детском саду. Не связано это и с обеспечением материальных условий, с количеством вложенных в воспитание материальных затрат. </a:t>
            </a:r>
            <a:endParaRPr lang="ru-RU" sz="2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3169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4572000"/>
          </a:xfrm>
        </p:spPr>
        <p:txBody>
          <a:bodyPr>
            <a:normAutofit/>
          </a:bodyPr>
          <a:lstStyle/>
          <a:p>
            <a:r>
              <a:rPr lang="en-US" sz="2000" b="1" dirty="0" smtClean="0">
                <a:solidFill>
                  <a:schemeClr val="accent5">
                    <a:lumMod val="50000"/>
                  </a:schemeClr>
                </a:solidFill>
                <a:latin typeface="Times New Roman" panose="02020603050405020304" pitchFamily="18" charset="0"/>
                <a:cs typeface="Times New Roman" panose="02020603050405020304" pitchFamily="18" charset="0"/>
              </a:rPr>
              <a:t>2. </a:t>
            </a: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Диалог. </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Главное в установлении диалога - это совместное устремление к общим целям, совместное видение ситуаций, общность в направлении совместных действий. Чаще всего точка зрения взрослых и детей различна, что вполне естественно при различиях опыта. Ребенок всегда должен понимать, какими целями руководствуется родитель в общении с ним. Ребенок, даже в самом малом возрасте, должен становиться не объектом воспитательных воздействий, а союзником в общей семейной жизни, в известном смысле ее создателем и творцом.</a:t>
            </a:r>
            <a:br>
              <a:rPr lang="ru-RU" sz="2000" dirty="0" smtClean="0">
                <a:solidFill>
                  <a:schemeClr val="accent5">
                    <a:lumMod val="50000"/>
                  </a:schemeClr>
                </a:solidFill>
                <a:latin typeface="Times New Roman" panose="02020603050405020304" pitchFamily="18" charset="0"/>
                <a:cs typeface="Times New Roman" panose="02020603050405020304" pitchFamily="18" charset="0"/>
              </a:rPr>
            </a:b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Обычно стихийно возникающая позиция взрослого - это позиция «над» ребенком. Взрослый обладает силой, опытом, независимостью - ребенок физически слаб, неопытен, полностью зависим. Вопреки этому родителям необходимо постоянно стремиться к установлению равенства. Равенство позиций в диалоге состоит в необходимости для родителей постоянно учиться видеть мир в самых разных его формах глазами своих детей.</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0272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4572000"/>
          </a:xfrm>
        </p:spPr>
        <p:txBody>
          <a:bodyPr>
            <a:normAutofit/>
          </a:bodyPr>
          <a:lstStyle/>
          <a:p>
            <a:r>
              <a:rPr lang="en-US" sz="2000" b="1" dirty="0" smtClean="0">
                <a:solidFill>
                  <a:schemeClr val="accent5">
                    <a:lumMod val="50000"/>
                  </a:schemeClr>
                </a:solidFill>
                <a:latin typeface="Times New Roman" panose="02020603050405020304" pitchFamily="18" charset="0"/>
                <a:cs typeface="Times New Roman" panose="02020603050405020304" pitchFamily="18" charset="0"/>
              </a:rPr>
              <a:t>3. </a:t>
            </a:r>
            <a:r>
              <a:rPr lang="ru-RU" sz="2000" b="1" dirty="0" smtClean="0">
                <a:solidFill>
                  <a:schemeClr val="accent5">
                    <a:lumMod val="50000"/>
                  </a:schemeClr>
                </a:solidFill>
                <a:latin typeface="Times New Roman" panose="02020603050405020304" pitchFamily="18" charset="0"/>
                <a:cs typeface="Times New Roman" panose="02020603050405020304" pitchFamily="18" charset="0"/>
              </a:rPr>
              <a:t>Принятие.</a:t>
            </a:r>
            <a:r>
              <a:rPr lang="ru-RU" sz="2000" dirty="0" smtClean="0">
                <a:solidFill>
                  <a:schemeClr val="accent5">
                    <a:lumMod val="50000"/>
                  </a:schemeClr>
                </a:solidFill>
                <a:latin typeface="Times New Roman" panose="02020603050405020304" pitchFamily="18" charset="0"/>
                <a:cs typeface="Times New Roman" panose="02020603050405020304" pitchFamily="18" charset="0"/>
              </a:rPr>
              <a:t> Помимо диалога для внушения ребенку ощущения родительской любви необходимо выполнять еще одно чрезвычайно важное правило. На психологическом языке эта сторона общения между детьми и родителями называется принятием ребенка. Что это значит? Под принятием понимается признание права ребенка на присущую ему индивидуальность, непохожесть на других, в том числе непохожесть на родителей. Принимать ребенка - значит утверждать неповторимое существование именно этого человека, со всеми свойственными ему качествами. Как можно осуществлять принятие ребенка в повседневном общении с ним? Прежде всего, необходимо с особенным вниманием относиться к тем оценкам, которые постоянно высказывают родители в общении с детьми. Следует категорически отказаться от негативных оценок личности ребенка и присущих ему качеств характера.  Необходимо выработать для себя правило не оценивать негативно самого ребенка, а подвергать критике только неверно осуществленное действие или ошибочный, необдуманный поступок. Ребенок должен быть уверен в родительской любви независимо от своих сегодняшних успехов и достижений. Формула истиной родительской любви, формула принятия - это не «люблю, потому что ты - хороший», а «люблю, потому что ты есть, люблю такого, какой есть».</a:t>
            </a:r>
            <a:endParaRPr lang="ru-RU" sz="2000" dirty="0">
              <a:solidFill>
                <a:schemeClr val="accent5">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68944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4572000"/>
          </a:xfrm>
        </p:spPr>
        <p:txBody>
          <a:bodyPr>
            <a:normAutofit/>
          </a:bodyPr>
          <a:lstStyle/>
          <a:p>
            <a:pPr algn="ctr" fontAlgn="auto">
              <a:spcBef>
                <a:spcPts val="0"/>
              </a:spcBef>
              <a:spcAft>
                <a:spcPts val="0"/>
              </a:spcAft>
              <a:tabLst>
                <a:tab pos="228600" algn="l"/>
              </a:tabLst>
              <a:defRPr/>
            </a:pPr>
            <a:r>
              <a:rPr lang="ru-RU" sz="2800" dirty="0" smtClean="0">
                <a:solidFill>
                  <a:schemeClr val="accent5">
                    <a:lumMod val="75000"/>
                  </a:schemeClr>
                </a:solidFill>
                <a:latin typeface="Times New Roman" panose="02020603050405020304" pitchFamily="18" charset="0"/>
                <a:cs typeface="Times New Roman" panose="02020603050405020304" pitchFamily="18" charset="0"/>
              </a:rPr>
              <a:t>Ваши ошибки:</a:t>
            </a:r>
            <a:br>
              <a:rPr lang="ru-RU" sz="2800" dirty="0" smtClean="0">
                <a:solidFill>
                  <a:schemeClr val="accent5">
                    <a:lumMod val="75000"/>
                  </a:schemeClr>
                </a:solidFill>
                <a:latin typeface="Times New Roman" panose="02020603050405020304" pitchFamily="18" charset="0"/>
                <a:cs typeface="Times New Roman" panose="02020603050405020304" pitchFamily="18" charset="0"/>
              </a:rPr>
            </a:br>
            <a:r>
              <a:rPr lang="ru-RU" sz="2800" dirty="0" smtClean="0">
                <a:solidFill>
                  <a:schemeClr val="accent5">
                    <a:lumMod val="75000"/>
                  </a:schemeClr>
                </a:solidFill>
                <a:latin typeface="Times New Roman" panose="02020603050405020304" pitchFamily="18" charset="0"/>
                <a:cs typeface="Times New Roman" panose="02020603050405020304" pitchFamily="18" charset="0"/>
              </a:rPr>
              <a:t/>
            </a:r>
            <a:br>
              <a:rPr lang="ru-RU" sz="2800" dirty="0" smtClean="0">
                <a:solidFill>
                  <a:schemeClr val="accent5">
                    <a:lumMod val="75000"/>
                  </a:schemeClr>
                </a:solidFill>
                <a:latin typeface="Times New Roman" panose="02020603050405020304" pitchFamily="18" charset="0"/>
                <a:cs typeface="Times New Roman" panose="02020603050405020304" pitchFamily="18" charset="0"/>
              </a:rPr>
            </a:br>
            <a:r>
              <a:rPr lang="ru-RU" sz="2800"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sz="2800" dirty="0" smtClean="0">
                <a:solidFill>
                  <a:schemeClr val="accent6">
                    <a:lumMod val="50000"/>
                  </a:schemeClr>
                </a:solidFill>
                <a:latin typeface="Times New Roman" panose="02020603050405020304" pitchFamily="18" charset="0"/>
                <a:cs typeface="Times New Roman" panose="02020603050405020304" pitchFamily="18" charset="0"/>
              </a:rPr>
              <a:t>если </a:t>
            </a:r>
            <a:r>
              <a:rPr lang="ru-RU" sz="2800" dirty="0">
                <a:solidFill>
                  <a:schemeClr val="accent6">
                    <a:lumMod val="50000"/>
                  </a:schemeClr>
                </a:solidFill>
                <a:latin typeface="Times New Roman" panose="02020603050405020304" pitchFamily="18" charset="0"/>
                <a:cs typeface="Times New Roman" panose="02020603050405020304" pitchFamily="18" charset="0"/>
              </a:rPr>
              <a:t>ребенка постоянно  </a:t>
            </a:r>
            <a:r>
              <a:rPr lang="ru-RU" sz="2800" i="1" dirty="0">
                <a:solidFill>
                  <a:schemeClr val="accent6">
                    <a:lumMod val="50000"/>
                  </a:schemeClr>
                </a:solidFill>
                <a:latin typeface="Times New Roman" panose="02020603050405020304" pitchFamily="18" charset="0"/>
                <a:cs typeface="Times New Roman" panose="02020603050405020304" pitchFamily="18" charset="0"/>
              </a:rPr>
              <a:t>критикуют</a:t>
            </a:r>
            <a:r>
              <a:rPr lang="ru-RU" sz="2800" dirty="0">
                <a:solidFill>
                  <a:schemeClr val="accent6">
                    <a:lumMod val="50000"/>
                  </a:schemeClr>
                </a:solidFill>
                <a:latin typeface="Times New Roman" panose="02020603050405020304" pitchFamily="18" charset="0"/>
                <a:cs typeface="Times New Roman" panose="02020603050405020304" pitchFamily="18" charset="0"/>
              </a:rPr>
              <a:t>, </a:t>
            </a:r>
            <a:br>
              <a:rPr lang="ru-RU" sz="2800" dirty="0">
                <a:solidFill>
                  <a:schemeClr val="accent6">
                    <a:lumMod val="50000"/>
                  </a:schemeClr>
                </a:solidFill>
                <a:latin typeface="Times New Roman" panose="02020603050405020304" pitchFamily="18" charset="0"/>
                <a:cs typeface="Times New Roman" panose="02020603050405020304" pitchFamily="18" charset="0"/>
              </a:rPr>
            </a:br>
            <a:r>
              <a:rPr lang="ru-RU" sz="2800" dirty="0">
                <a:solidFill>
                  <a:schemeClr val="accent6">
                    <a:lumMod val="50000"/>
                  </a:schemeClr>
                </a:solidFill>
                <a:latin typeface="Times New Roman" panose="02020603050405020304" pitchFamily="18" charset="0"/>
                <a:cs typeface="Times New Roman" panose="02020603050405020304" pitchFamily="18" charset="0"/>
              </a:rPr>
              <a:t>он учится </a:t>
            </a:r>
            <a:r>
              <a:rPr lang="ru-RU" sz="2800" i="1" dirty="0">
                <a:solidFill>
                  <a:schemeClr val="accent6">
                    <a:lumMod val="50000"/>
                  </a:schemeClr>
                </a:solidFill>
                <a:latin typeface="Times New Roman" panose="02020603050405020304" pitchFamily="18" charset="0"/>
                <a:cs typeface="Times New Roman" panose="02020603050405020304" pitchFamily="18" charset="0"/>
              </a:rPr>
              <a:t>ненавидеть</a:t>
            </a:r>
            <a:r>
              <a:rPr lang="ru-RU" sz="2800" dirty="0">
                <a:solidFill>
                  <a:schemeClr val="accent6">
                    <a:lumMod val="50000"/>
                  </a:schemeClr>
                </a:solidFill>
                <a:latin typeface="Times New Roman" panose="02020603050405020304" pitchFamily="18" charset="0"/>
                <a:cs typeface="Times New Roman" panose="02020603050405020304" pitchFamily="18" charset="0"/>
              </a:rPr>
              <a:t>.</a:t>
            </a:r>
            <a:br>
              <a:rPr lang="ru-RU" sz="2800" dirty="0">
                <a:solidFill>
                  <a:schemeClr val="accent6">
                    <a:lumMod val="50000"/>
                  </a:schemeClr>
                </a:solidFill>
                <a:latin typeface="Times New Roman" panose="02020603050405020304" pitchFamily="18" charset="0"/>
                <a:cs typeface="Times New Roman" panose="02020603050405020304" pitchFamily="18" charset="0"/>
              </a:rPr>
            </a:br>
            <a:r>
              <a:rPr lang="ru-RU" sz="2800"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sz="2800" dirty="0" smtClean="0">
                <a:solidFill>
                  <a:schemeClr val="accent6">
                    <a:lumMod val="50000"/>
                  </a:schemeClr>
                </a:solidFill>
                <a:latin typeface="Times New Roman" panose="02020603050405020304" pitchFamily="18" charset="0"/>
                <a:cs typeface="Times New Roman" panose="02020603050405020304" pitchFamily="18" charset="0"/>
              </a:rPr>
              <a:t>если </a:t>
            </a:r>
            <a:r>
              <a:rPr lang="ru-RU" sz="2800" dirty="0">
                <a:solidFill>
                  <a:schemeClr val="accent6">
                    <a:lumMod val="50000"/>
                  </a:schemeClr>
                </a:solidFill>
                <a:latin typeface="Times New Roman" panose="02020603050405020304" pitchFamily="18" charset="0"/>
                <a:cs typeface="Times New Roman" panose="02020603050405020304" pitchFamily="18" charset="0"/>
              </a:rPr>
              <a:t>ребенок живет во </a:t>
            </a:r>
            <a:r>
              <a:rPr lang="ru-RU" sz="2800" i="1" dirty="0">
                <a:solidFill>
                  <a:schemeClr val="accent6">
                    <a:lumMod val="50000"/>
                  </a:schemeClr>
                </a:solidFill>
                <a:latin typeface="Times New Roman" panose="02020603050405020304" pitchFamily="18" charset="0"/>
                <a:cs typeface="Times New Roman" panose="02020603050405020304" pitchFamily="18" charset="0"/>
              </a:rPr>
              <a:t>вражде</a:t>
            </a:r>
            <a:r>
              <a:rPr lang="ru-RU" sz="2800" dirty="0">
                <a:solidFill>
                  <a:schemeClr val="accent6">
                    <a:lumMod val="50000"/>
                  </a:schemeClr>
                </a:solidFill>
                <a:latin typeface="Times New Roman" panose="02020603050405020304" pitchFamily="18" charset="0"/>
                <a:cs typeface="Times New Roman" panose="02020603050405020304" pitchFamily="18" charset="0"/>
              </a:rPr>
              <a:t>, </a:t>
            </a:r>
            <a:br>
              <a:rPr lang="ru-RU" sz="2800" dirty="0">
                <a:solidFill>
                  <a:schemeClr val="accent6">
                    <a:lumMod val="50000"/>
                  </a:schemeClr>
                </a:solidFill>
                <a:latin typeface="Times New Roman" panose="02020603050405020304" pitchFamily="18" charset="0"/>
                <a:cs typeface="Times New Roman" panose="02020603050405020304" pitchFamily="18" charset="0"/>
              </a:rPr>
            </a:br>
            <a:r>
              <a:rPr lang="ru-RU" sz="2800" dirty="0">
                <a:solidFill>
                  <a:schemeClr val="accent6">
                    <a:lumMod val="50000"/>
                  </a:schemeClr>
                </a:solidFill>
                <a:latin typeface="Times New Roman" panose="02020603050405020304" pitchFamily="18" charset="0"/>
                <a:cs typeface="Times New Roman" panose="02020603050405020304" pitchFamily="18" charset="0"/>
              </a:rPr>
              <a:t>он учится </a:t>
            </a:r>
            <a:r>
              <a:rPr lang="ru-RU" sz="2800" i="1" dirty="0">
                <a:solidFill>
                  <a:schemeClr val="accent6">
                    <a:lumMod val="50000"/>
                  </a:schemeClr>
                </a:solidFill>
                <a:latin typeface="Times New Roman" panose="02020603050405020304" pitchFamily="18" charset="0"/>
                <a:cs typeface="Times New Roman" panose="02020603050405020304" pitchFamily="18" charset="0"/>
              </a:rPr>
              <a:t>агрессивности</a:t>
            </a:r>
            <a:r>
              <a:rPr lang="ru-RU" sz="2800" dirty="0">
                <a:solidFill>
                  <a:schemeClr val="accent6">
                    <a:lumMod val="50000"/>
                  </a:schemeClr>
                </a:solidFill>
                <a:latin typeface="Times New Roman" panose="02020603050405020304" pitchFamily="18" charset="0"/>
                <a:cs typeface="Times New Roman" panose="02020603050405020304" pitchFamily="18" charset="0"/>
              </a:rPr>
              <a:t>. </a:t>
            </a:r>
            <a:br>
              <a:rPr lang="ru-RU" sz="2800" dirty="0">
                <a:solidFill>
                  <a:schemeClr val="accent6">
                    <a:lumMod val="50000"/>
                  </a:schemeClr>
                </a:solidFill>
                <a:latin typeface="Times New Roman" panose="02020603050405020304" pitchFamily="18" charset="0"/>
                <a:cs typeface="Times New Roman" panose="02020603050405020304" pitchFamily="18" charset="0"/>
              </a:rPr>
            </a:br>
            <a:r>
              <a:rPr lang="ru-RU" sz="2800"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sz="2800" dirty="0" smtClean="0">
                <a:solidFill>
                  <a:schemeClr val="accent6">
                    <a:lumMod val="50000"/>
                  </a:schemeClr>
                </a:solidFill>
                <a:latin typeface="Times New Roman" panose="02020603050405020304" pitchFamily="18" charset="0"/>
                <a:cs typeface="Times New Roman" panose="02020603050405020304" pitchFamily="18" charset="0"/>
              </a:rPr>
              <a:t>если </a:t>
            </a:r>
            <a:r>
              <a:rPr lang="ru-RU" sz="2800" dirty="0">
                <a:solidFill>
                  <a:schemeClr val="accent6">
                    <a:lumMod val="50000"/>
                  </a:schemeClr>
                </a:solidFill>
                <a:latin typeface="Times New Roman" panose="02020603050405020304" pitchFamily="18" charset="0"/>
                <a:cs typeface="Times New Roman" panose="02020603050405020304" pitchFamily="18" charset="0"/>
              </a:rPr>
              <a:t>ребенка </a:t>
            </a:r>
            <a:r>
              <a:rPr lang="ru-RU" sz="2800" i="1" dirty="0">
                <a:solidFill>
                  <a:schemeClr val="accent6">
                    <a:lumMod val="50000"/>
                  </a:schemeClr>
                </a:solidFill>
                <a:latin typeface="Times New Roman" panose="02020603050405020304" pitchFamily="18" charset="0"/>
                <a:cs typeface="Times New Roman" panose="02020603050405020304" pitchFamily="18" charset="0"/>
              </a:rPr>
              <a:t>высмеивают</a:t>
            </a:r>
            <a:r>
              <a:rPr lang="ru-RU" sz="2800" dirty="0">
                <a:solidFill>
                  <a:schemeClr val="accent6">
                    <a:lumMod val="50000"/>
                  </a:schemeClr>
                </a:solidFill>
                <a:latin typeface="Times New Roman" panose="02020603050405020304" pitchFamily="18" charset="0"/>
                <a:cs typeface="Times New Roman" panose="02020603050405020304" pitchFamily="18" charset="0"/>
              </a:rPr>
              <a:t>, </a:t>
            </a:r>
            <a:br>
              <a:rPr lang="ru-RU" sz="2800" dirty="0">
                <a:solidFill>
                  <a:schemeClr val="accent6">
                    <a:lumMod val="50000"/>
                  </a:schemeClr>
                </a:solidFill>
                <a:latin typeface="Times New Roman" panose="02020603050405020304" pitchFamily="18" charset="0"/>
                <a:cs typeface="Times New Roman" panose="02020603050405020304" pitchFamily="18" charset="0"/>
              </a:rPr>
            </a:br>
            <a:r>
              <a:rPr lang="ru-RU" sz="2800" dirty="0">
                <a:solidFill>
                  <a:schemeClr val="accent6">
                    <a:lumMod val="50000"/>
                  </a:schemeClr>
                </a:solidFill>
                <a:latin typeface="Times New Roman" panose="02020603050405020304" pitchFamily="18" charset="0"/>
                <a:cs typeface="Times New Roman" panose="02020603050405020304" pitchFamily="18" charset="0"/>
              </a:rPr>
              <a:t>он становится </a:t>
            </a:r>
            <a:r>
              <a:rPr lang="ru-RU" sz="2800" i="1" dirty="0">
                <a:solidFill>
                  <a:schemeClr val="accent6">
                    <a:lumMod val="50000"/>
                  </a:schemeClr>
                </a:solidFill>
                <a:latin typeface="Times New Roman" panose="02020603050405020304" pitchFamily="18" charset="0"/>
                <a:cs typeface="Times New Roman" panose="02020603050405020304" pitchFamily="18" charset="0"/>
              </a:rPr>
              <a:t>замкнутым</a:t>
            </a:r>
            <a:r>
              <a:rPr lang="ru-RU" sz="2800" dirty="0">
                <a:solidFill>
                  <a:schemeClr val="accent6">
                    <a:lumMod val="50000"/>
                  </a:schemeClr>
                </a:solidFill>
                <a:latin typeface="Times New Roman" panose="02020603050405020304" pitchFamily="18" charset="0"/>
                <a:cs typeface="Times New Roman" panose="02020603050405020304" pitchFamily="18" charset="0"/>
              </a:rPr>
              <a:t>.</a:t>
            </a:r>
            <a:br>
              <a:rPr lang="ru-RU" sz="2800" dirty="0">
                <a:solidFill>
                  <a:schemeClr val="accent6">
                    <a:lumMod val="50000"/>
                  </a:schemeClr>
                </a:solidFill>
                <a:latin typeface="Times New Roman" panose="02020603050405020304" pitchFamily="18" charset="0"/>
                <a:cs typeface="Times New Roman" panose="02020603050405020304" pitchFamily="18" charset="0"/>
              </a:rPr>
            </a:br>
            <a:r>
              <a:rPr lang="ru-RU" sz="2800" b="1"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sz="2800" dirty="0" smtClean="0">
                <a:solidFill>
                  <a:schemeClr val="accent6">
                    <a:lumMod val="50000"/>
                  </a:schemeClr>
                </a:solidFill>
                <a:latin typeface="Times New Roman" panose="02020603050405020304" pitchFamily="18" charset="0"/>
                <a:cs typeface="Times New Roman" panose="02020603050405020304" pitchFamily="18" charset="0"/>
              </a:rPr>
              <a:t>если </a:t>
            </a:r>
            <a:r>
              <a:rPr lang="ru-RU" sz="2800" dirty="0">
                <a:solidFill>
                  <a:schemeClr val="accent6">
                    <a:lumMod val="50000"/>
                  </a:schemeClr>
                </a:solidFill>
                <a:latin typeface="Times New Roman" panose="02020603050405020304" pitchFamily="18" charset="0"/>
                <a:cs typeface="Times New Roman" panose="02020603050405020304" pitchFamily="18" charset="0"/>
              </a:rPr>
              <a:t>ребенок растет в </a:t>
            </a:r>
            <a:r>
              <a:rPr lang="ru-RU" sz="2800" i="1" dirty="0">
                <a:solidFill>
                  <a:schemeClr val="accent6">
                    <a:lumMod val="50000"/>
                  </a:schemeClr>
                </a:solidFill>
                <a:latin typeface="Times New Roman" panose="02020603050405020304" pitchFamily="18" charset="0"/>
                <a:cs typeface="Times New Roman" panose="02020603050405020304" pitchFamily="18" charset="0"/>
              </a:rPr>
              <a:t>упреках</a:t>
            </a:r>
            <a:r>
              <a:rPr lang="ru-RU" sz="2800" dirty="0">
                <a:solidFill>
                  <a:schemeClr val="accent6">
                    <a:lumMod val="50000"/>
                  </a:schemeClr>
                </a:solidFill>
                <a:latin typeface="Times New Roman" panose="02020603050405020304" pitchFamily="18" charset="0"/>
                <a:cs typeface="Times New Roman" panose="02020603050405020304" pitchFamily="18" charset="0"/>
              </a:rPr>
              <a:t>, </a:t>
            </a:r>
            <a:br>
              <a:rPr lang="ru-RU" sz="2800" dirty="0">
                <a:solidFill>
                  <a:schemeClr val="accent6">
                    <a:lumMod val="50000"/>
                  </a:schemeClr>
                </a:solidFill>
                <a:latin typeface="Times New Roman" panose="02020603050405020304" pitchFamily="18" charset="0"/>
                <a:cs typeface="Times New Roman" panose="02020603050405020304" pitchFamily="18" charset="0"/>
              </a:rPr>
            </a:br>
            <a:r>
              <a:rPr lang="ru-RU" sz="2800" dirty="0">
                <a:solidFill>
                  <a:schemeClr val="accent6">
                    <a:lumMod val="50000"/>
                  </a:schemeClr>
                </a:solidFill>
                <a:latin typeface="Times New Roman" panose="02020603050405020304" pitchFamily="18" charset="0"/>
                <a:cs typeface="Times New Roman" panose="02020603050405020304" pitchFamily="18" charset="0"/>
              </a:rPr>
              <a:t>он живёт  с </a:t>
            </a:r>
            <a:r>
              <a:rPr lang="ru-RU" sz="2800" i="1" dirty="0">
                <a:solidFill>
                  <a:schemeClr val="accent6">
                    <a:lumMod val="50000"/>
                  </a:schemeClr>
                </a:solidFill>
                <a:latin typeface="Times New Roman" panose="02020603050405020304" pitchFamily="18" charset="0"/>
                <a:cs typeface="Times New Roman" panose="02020603050405020304" pitchFamily="18" charset="0"/>
              </a:rPr>
              <a:t>чувством вины</a:t>
            </a:r>
            <a:r>
              <a:rPr lang="ru-RU" sz="2800" dirty="0">
                <a:solidFill>
                  <a:schemeClr val="accent6">
                    <a:lumMod val="50000"/>
                  </a:schemeClr>
                </a:solidFill>
                <a:latin typeface="Times New Roman" panose="02020603050405020304" pitchFamily="18" charset="0"/>
                <a:cs typeface="Times New Roman" panose="02020603050405020304" pitchFamily="18" charset="0"/>
              </a:rPr>
              <a:t>.</a:t>
            </a:r>
            <a:endParaRPr lang="ru-RU" sz="2800"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0564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4572000"/>
          </a:xfrm>
        </p:spPr>
        <p:txBody>
          <a:bodyPr>
            <a:normAutofit/>
          </a:bodyPr>
          <a:lstStyle/>
          <a:p>
            <a:pPr algn="ctr" fontAlgn="auto">
              <a:lnSpc>
                <a:spcPct val="80000"/>
              </a:lnSpc>
              <a:spcBef>
                <a:spcPts val="0"/>
              </a:spcBef>
              <a:spcAft>
                <a:spcPts val="0"/>
              </a:spcAft>
              <a:defRPr/>
            </a:pPr>
            <a:r>
              <a:rPr lang="ru-RU" sz="2800" dirty="0" smtClean="0">
                <a:solidFill>
                  <a:schemeClr val="accent5">
                    <a:lumMod val="75000"/>
                  </a:schemeClr>
                </a:solidFill>
                <a:latin typeface="Times New Roman" panose="02020603050405020304" pitchFamily="18" charset="0"/>
                <a:cs typeface="Times New Roman" panose="02020603050405020304" pitchFamily="18" charset="0"/>
              </a:rPr>
              <a:t>Правильные действия:</a:t>
            </a:r>
            <a:br>
              <a:rPr lang="ru-RU" sz="2800" dirty="0" smtClean="0">
                <a:solidFill>
                  <a:schemeClr val="accent5">
                    <a:lumMod val="75000"/>
                  </a:schemeClr>
                </a:solidFill>
                <a:latin typeface="Times New Roman" panose="02020603050405020304" pitchFamily="18" charset="0"/>
                <a:cs typeface="Times New Roman" panose="02020603050405020304" pitchFamily="18" charset="0"/>
              </a:rPr>
            </a:br>
            <a:r>
              <a:rPr lang="ru-RU" sz="2800" dirty="0" smtClean="0">
                <a:solidFill>
                  <a:schemeClr val="accent5">
                    <a:lumMod val="75000"/>
                  </a:schemeClr>
                </a:solidFill>
                <a:latin typeface="Times New Roman" panose="02020603050405020304" pitchFamily="18" charset="0"/>
                <a:cs typeface="Times New Roman" panose="02020603050405020304" pitchFamily="18" charset="0"/>
              </a:rPr>
              <a:t/>
            </a:r>
            <a:br>
              <a:rPr lang="ru-RU" sz="2800" dirty="0" smtClean="0">
                <a:solidFill>
                  <a:schemeClr val="accent5">
                    <a:lumMod val="75000"/>
                  </a:schemeClr>
                </a:solidFill>
                <a:latin typeface="Times New Roman" panose="02020603050405020304" pitchFamily="18" charset="0"/>
                <a:cs typeface="Times New Roman" panose="02020603050405020304" pitchFamily="18" charset="0"/>
              </a:rPr>
            </a:br>
            <a:r>
              <a:rPr lang="ru-RU" sz="2800" dirty="0">
                <a:solidFill>
                  <a:schemeClr val="accent6">
                    <a:lumMod val="50000"/>
                  </a:schemeClr>
                </a:solidFill>
                <a:latin typeface="Times New Roman" panose="02020603050405020304" pitchFamily="18" charset="0"/>
                <a:cs typeface="Times New Roman" panose="02020603050405020304" pitchFamily="18" charset="0"/>
              </a:rPr>
              <a:t>-</a:t>
            </a:r>
            <a:r>
              <a:rPr lang="ru-RU" sz="2800" dirty="0" smtClean="0">
                <a:solidFill>
                  <a:schemeClr val="accent6">
                    <a:lumMod val="50000"/>
                  </a:schemeClr>
                </a:solidFill>
                <a:latin typeface="Times New Roman" panose="02020603050405020304" pitchFamily="18" charset="0"/>
                <a:cs typeface="Times New Roman" panose="02020603050405020304" pitchFamily="18" charset="0"/>
              </a:rPr>
              <a:t> </a:t>
            </a:r>
            <a:r>
              <a:rPr lang="ru-RU" sz="2800"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если </a:t>
            </a: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ребенка часто подбадривают, </a:t>
            </a:r>
            <a:b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он учится верить в себя.</a:t>
            </a:r>
            <a:b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если </a:t>
            </a: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ребенка часто хвалят, </a:t>
            </a:r>
            <a:b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он учится быть благодарным.</a:t>
            </a:r>
            <a:b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если </a:t>
            </a: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ребенок живет в честности,</a:t>
            </a:r>
            <a:b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он учится быть справедливым.</a:t>
            </a:r>
            <a:b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smtClean="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если </a:t>
            </a: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ребенок живет в дружелюбной обстановке , </a:t>
            </a:r>
            <a:b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800" dirty="0">
                <a:solidFill>
                  <a:schemeClr val="accent6">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он находит любовь в мире</a:t>
            </a:r>
            <a:r>
              <a:rPr lang="ru-RU" sz="2800" dirty="0">
                <a:solidFill>
                  <a:schemeClr val="accent6">
                    <a:lumMod val="50000"/>
                  </a:schemeClr>
                </a:solidFill>
                <a:latin typeface="Times New Roman" panose="02020603050405020304" pitchFamily="18" charset="0"/>
                <a:cs typeface="Times New Roman" panose="02020603050405020304" pitchFamily="18" charset="0"/>
              </a:rPr>
              <a:t>.</a:t>
            </a:r>
            <a:endParaRPr lang="ru-RU" sz="2800"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9594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4572000"/>
          </a:xfrm>
        </p:spPr>
        <p:txBody>
          <a:bodyPr>
            <a:normAutofit fontScale="90000"/>
          </a:bodyPr>
          <a:lstStyle/>
          <a:p>
            <a:pPr algn="ctr"/>
            <a:r>
              <a:rPr lang="ru-RU" sz="2800" b="1" dirty="0" smtClean="0">
                <a:solidFill>
                  <a:schemeClr val="tx2"/>
                </a:solidFill>
                <a:latin typeface="Calibri" pitchFamily="34" charset="0"/>
              </a:rPr>
              <a:t>Заключение</a:t>
            </a:r>
            <a:r>
              <a:rPr lang="ru-RU" sz="2800" dirty="0" smtClean="0">
                <a:solidFill>
                  <a:schemeClr val="tx2"/>
                </a:solidFill>
                <a:latin typeface="Calibri" pitchFamily="34" charset="0"/>
              </a:rPr>
              <a:t/>
            </a:r>
            <a:br>
              <a:rPr lang="ru-RU" sz="2800" dirty="0" smtClean="0">
                <a:solidFill>
                  <a:schemeClr val="tx2"/>
                </a:solidFill>
                <a:latin typeface="Calibri" pitchFamily="34" charset="0"/>
              </a:rPr>
            </a:br>
            <a:r>
              <a:rPr lang="en-US" sz="2800" dirty="0" smtClean="0">
                <a:solidFill>
                  <a:schemeClr val="tx2"/>
                </a:solidFill>
                <a:latin typeface="Calibri" pitchFamily="34" charset="0"/>
              </a:rPr>
              <a:t>    </a:t>
            </a:r>
            <a:r>
              <a:rPr lang="ru-RU" sz="2800" dirty="0" smtClean="0">
                <a:solidFill>
                  <a:schemeClr val="tx2"/>
                </a:solidFill>
                <a:latin typeface="Calibri" pitchFamily="34" charset="0"/>
              </a:rPr>
              <a:t>Семейное воспитание – это педагогика будней, педагогика каждого дня. И основным условием успеха в воспитании детей в семье можно считать наличие нормальной атмосферы, т.е. должно присутствовать уважение и любовь в семье, авторитет родителей, правильный режим, своевременное приобщение ребенка к книге, чтению, труду и т.д.</a:t>
            </a:r>
            <a:br>
              <a:rPr lang="ru-RU" sz="2800" dirty="0" smtClean="0">
                <a:solidFill>
                  <a:schemeClr val="tx2"/>
                </a:solidFill>
                <a:latin typeface="Calibri" pitchFamily="34" charset="0"/>
              </a:rPr>
            </a:br>
            <a:r>
              <a:rPr lang="ru-RU" sz="3600" b="1" dirty="0" smtClean="0">
                <a:solidFill>
                  <a:schemeClr val="accent6">
                    <a:lumMod val="50000"/>
                  </a:schemeClr>
                </a:solidFill>
                <a:latin typeface="Calibri" pitchFamily="34" charset="0"/>
              </a:rPr>
              <a:t>Воспитательный процесс в семье не имеет границ, начала и конца. Семья создает для ребенка такую модель жизни, в которую он включается и в дальнейшем перенесет на свою семью.</a:t>
            </a:r>
            <a:endParaRPr lang="ru-RU" sz="2800" dirty="0">
              <a:solidFill>
                <a:schemeClr val="accent6">
                  <a:lumMod val="50000"/>
                </a:schemeClr>
              </a:solidFill>
              <a:latin typeface="Calibri" pitchFamily="34" charset="0"/>
            </a:endParaRPr>
          </a:p>
        </p:txBody>
      </p:sp>
    </p:spTree>
    <p:extLst>
      <p:ext uri="{BB962C8B-B14F-4D97-AF65-F5344CB8AC3E}">
        <p14:creationId xmlns:p14="http://schemas.microsoft.com/office/powerpoint/2010/main" val="2184651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5083" y="-121763"/>
            <a:ext cx="10515600" cy="5287530"/>
          </a:xfrm>
        </p:spPr>
        <p:txBody>
          <a:bodyPr>
            <a:normAutofit/>
          </a:bodyPr>
          <a:lstStyle/>
          <a:p>
            <a:r>
              <a:rPr lang="ru-RU" sz="2800" dirty="0" smtClean="0">
                <a:solidFill>
                  <a:schemeClr val="accent1">
                    <a:lumMod val="50000"/>
                  </a:schemeClr>
                </a:solidFill>
                <a:latin typeface="Times New Roman" panose="02020603050405020304" pitchFamily="18" charset="0"/>
                <a:cs typeface="Times New Roman" panose="02020603050405020304" pitchFamily="18" charset="0"/>
              </a:rPr>
              <a:t>	Воспитание семейных ценностей – одна из актуальных и сложнейших проблем, которая должна решаться сегодня всеми, кто имеет отношение к детям. То, что мы заложим в душу ребенка сейчас, проявится позднее, станет его и нашей жизнью. </a:t>
            </a:r>
            <a:br>
              <a:rPr lang="ru-RU" sz="2800" dirty="0" smtClean="0">
                <a:solidFill>
                  <a:schemeClr val="accent1">
                    <a:lumMod val="50000"/>
                  </a:schemeClr>
                </a:solidFill>
                <a:latin typeface="Times New Roman" panose="02020603050405020304" pitchFamily="18" charset="0"/>
                <a:cs typeface="Times New Roman" panose="02020603050405020304" pitchFamily="18" charset="0"/>
              </a:rPr>
            </a:br>
            <a:r>
              <a:rPr lang="ru-RU" sz="2800" dirty="0" smtClean="0">
                <a:solidFill>
                  <a:schemeClr val="accent1">
                    <a:lumMod val="50000"/>
                  </a:schemeClr>
                </a:solidFill>
                <a:latin typeface="Times New Roman" panose="02020603050405020304" pitchFamily="18" charset="0"/>
                <a:cs typeface="Times New Roman" panose="02020603050405020304" pitchFamily="18" charset="0"/>
              </a:rPr>
              <a:t>   	Живя в обществе, малыш принимает его законы и старается следовать им. Роль педагогов и родителей состоит в том, чтобы помочь ребенку ориентироваться в жизненных обстоятельствах, правильно расставить акценты при моральной оценке событий, сделать внутренний выбор в пользу традиционных духовных ценностей. </a:t>
            </a:r>
            <a:endParaRPr lang="ru-RU" sz="2800"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6492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43844" y="365125"/>
            <a:ext cx="6222670" cy="5489410"/>
          </a:xfrm>
        </p:spPr>
        <p:txBody>
          <a:bodyPr>
            <a:normAutofit fontScale="90000"/>
          </a:bodyPr>
          <a:lstStyle/>
          <a:p>
            <a:r>
              <a:rPr lang="ru-RU" sz="2800" dirty="0" smtClean="0">
                <a:solidFill>
                  <a:schemeClr val="accent1">
                    <a:lumMod val="50000"/>
                  </a:schemeClr>
                </a:solidFill>
                <a:latin typeface="Times New Roman" panose="02020603050405020304" pitchFamily="18" charset="0"/>
                <a:cs typeface="Times New Roman" panose="02020603050405020304" pitchFamily="18" charset="0"/>
              </a:rPr>
              <a:t>	</a:t>
            </a:r>
            <a:r>
              <a:rPr lang="ru-RU" sz="2400" dirty="0" smtClean="0">
                <a:solidFill>
                  <a:schemeClr val="accent1">
                    <a:lumMod val="50000"/>
                  </a:schemeClr>
                </a:solidFill>
                <a:latin typeface="Times New Roman" panose="02020603050405020304" pitchFamily="18" charset="0"/>
                <a:cs typeface="Times New Roman" panose="02020603050405020304" pitchFamily="18" charset="0"/>
              </a:rPr>
              <a:t>Дошкольник – это ребенок  </a:t>
            </a:r>
            <a:r>
              <a:rPr lang="en-US" sz="2400" dirty="0" smtClean="0">
                <a:solidFill>
                  <a:schemeClr val="accent1">
                    <a:lumMod val="50000"/>
                  </a:schemeClr>
                </a:solidFill>
                <a:latin typeface="Times New Roman" panose="02020603050405020304" pitchFamily="18" charset="0"/>
                <a:cs typeface="Times New Roman" panose="02020603050405020304" pitchFamily="18" charset="0"/>
              </a:rPr>
              <a:t>3</a:t>
            </a:r>
            <a:r>
              <a:rPr lang="ru-RU" sz="2400" dirty="0" smtClean="0">
                <a:solidFill>
                  <a:schemeClr val="accent1">
                    <a:lumMod val="50000"/>
                  </a:schemeClr>
                </a:solidFill>
                <a:latin typeface="Times New Roman" panose="02020603050405020304" pitchFamily="18" charset="0"/>
                <a:cs typeface="Times New Roman" panose="02020603050405020304" pitchFamily="18" charset="0"/>
              </a:rPr>
              <a:t>-7 лет. В этот период взрослые могут активно влиять на взгляды ребенка и некоторые черты его личности. Важно понять, что все же именно родители имеют максимальный моральный авторитет для малышей. Поэтому нравственное воспитание детей дошкольного возраста почти полностью возлагается на семью. Ценности, которые в дальнейшем будут много значить для ребенка, определяются его окружением. Чтобы дети росли честными, гуманными, ответственными, им нужен перед глазами достойный пример для подражания. Нравственное воспитание детей дошкольного возраста основывается, прежде всего, на личном примере близких. Если родители делают искренний выбор в пользу духовных ценностей, то и ребенок сможет вслед за ними поступить также.</a:t>
            </a:r>
            <a:endParaRPr lang="ru-RU" sz="2400" dirty="0">
              <a:solidFill>
                <a:schemeClr val="accent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45424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3826" y="273132"/>
            <a:ext cx="10515600" cy="5486400"/>
          </a:xfrm>
        </p:spPr>
        <p:txBody>
          <a:bodyPr>
            <a:normAutofit/>
          </a:bodyPr>
          <a:lstStyle/>
          <a:p>
            <a:r>
              <a:rPr lang="ru-RU" sz="3600" b="1" dirty="0">
                <a:solidFill>
                  <a:srgbClr val="0070C0"/>
                </a:solidFill>
                <a:latin typeface="Times New Roman" panose="02020603050405020304" pitchFamily="18" charset="0"/>
                <a:cs typeface="Times New Roman" panose="02020603050405020304" pitchFamily="18" charset="0"/>
              </a:rPr>
              <a:t> </a:t>
            </a:r>
            <a:r>
              <a:rPr lang="ru-RU" sz="3600" b="1" dirty="0" smtClean="0">
                <a:solidFill>
                  <a:srgbClr val="0070C0"/>
                </a:solidFill>
                <a:latin typeface="Times New Roman" panose="02020603050405020304" pitchFamily="18" charset="0"/>
                <a:cs typeface="Times New Roman" panose="02020603050405020304" pitchFamily="18" charset="0"/>
              </a:rPr>
              <a:t>                  Основные семейные ценности:</a:t>
            </a:r>
            <a:br>
              <a:rPr lang="ru-RU" sz="3600" b="1" dirty="0" smtClean="0">
                <a:solidFill>
                  <a:srgbClr val="0070C0"/>
                </a:solidFill>
                <a:latin typeface="Times New Roman" panose="02020603050405020304" pitchFamily="18" charset="0"/>
                <a:cs typeface="Times New Roman" panose="02020603050405020304" pitchFamily="18" charset="0"/>
              </a:rPr>
            </a:br>
            <a:r>
              <a:rPr lang="ru-RU" sz="3600" b="1" dirty="0">
                <a:solidFill>
                  <a:srgbClr val="0070C0"/>
                </a:solidFill>
                <a:latin typeface="Times New Roman" panose="02020603050405020304" pitchFamily="18" charset="0"/>
                <a:cs typeface="Times New Roman" panose="02020603050405020304" pitchFamily="18" charset="0"/>
              </a:rPr>
              <a:t/>
            </a:r>
            <a:br>
              <a:rPr lang="ru-RU" sz="3600" b="1" dirty="0">
                <a:solidFill>
                  <a:srgbClr val="0070C0"/>
                </a:solidFill>
                <a:latin typeface="Times New Roman" panose="02020603050405020304" pitchFamily="18" charset="0"/>
                <a:cs typeface="Times New Roman" panose="02020603050405020304" pitchFamily="18" charset="0"/>
              </a:rPr>
            </a:br>
            <a:r>
              <a:rPr lang="ru-RU" sz="2800" b="1" dirty="0" smtClean="0">
                <a:solidFill>
                  <a:srgbClr val="008000"/>
                </a:solidFill>
                <a:latin typeface="Times New Roman" panose="02020603050405020304" pitchFamily="18" charset="0"/>
                <a:cs typeface="Times New Roman" panose="02020603050405020304" pitchFamily="18" charset="0"/>
              </a:rPr>
              <a:t>1. </a:t>
            </a:r>
            <a:r>
              <a:rPr lang="ru-RU" sz="2700" b="1" dirty="0" smtClean="0">
                <a:solidFill>
                  <a:srgbClr val="008000"/>
                </a:solidFill>
                <a:latin typeface="Times New Roman" panose="02020603050405020304" pitchFamily="18" charset="0"/>
                <a:cs typeface="Times New Roman" panose="02020603050405020304" pitchFamily="18" charset="0"/>
              </a:rPr>
              <a:t>Взаимоуважение друг к другу  </a:t>
            </a:r>
            <a:r>
              <a:rPr lang="en-US" sz="2700" b="1" dirty="0" smtClean="0">
                <a:solidFill>
                  <a:srgbClr val="008000"/>
                </a:solidFill>
                <a:latin typeface="Times New Roman" panose="02020603050405020304" pitchFamily="18" charset="0"/>
                <a:cs typeface="Times New Roman" panose="02020603050405020304" pitchFamily="18" charset="0"/>
              </a:rPr>
              <a:t/>
            </a:r>
            <a:br>
              <a:rPr lang="en-US" sz="2700" b="1" dirty="0" smtClean="0">
                <a:solidFill>
                  <a:srgbClr val="008000"/>
                </a:solidFill>
                <a:latin typeface="Times New Roman" panose="02020603050405020304" pitchFamily="18" charset="0"/>
                <a:cs typeface="Times New Roman" panose="02020603050405020304" pitchFamily="18" charset="0"/>
              </a:rPr>
            </a:br>
            <a:r>
              <a:rPr lang="ru-RU" sz="2700" b="1" dirty="0" smtClean="0">
                <a:solidFill>
                  <a:srgbClr val="008000"/>
                </a:solidFill>
                <a:latin typeface="Times New Roman" panose="02020603050405020304" pitchFamily="18" charset="0"/>
                <a:cs typeface="Times New Roman" panose="02020603050405020304" pitchFamily="18" charset="0"/>
              </a:rPr>
              <a:t>2. Взаимопонимание </a:t>
            </a:r>
            <a:r>
              <a:rPr lang="en-US" sz="2700" b="1" dirty="0" smtClean="0">
                <a:solidFill>
                  <a:srgbClr val="008000"/>
                </a:solidFill>
                <a:latin typeface="Times New Roman" panose="02020603050405020304" pitchFamily="18" charset="0"/>
                <a:cs typeface="Times New Roman" panose="02020603050405020304" pitchFamily="18" charset="0"/>
              </a:rPr>
              <a:t/>
            </a:r>
            <a:br>
              <a:rPr lang="en-US" sz="2700" b="1" dirty="0" smtClean="0">
                <a:solidFill>
                  <a:srgbClr val="008000"/>
                </a:solidFill>
                <a:latin typeface="Times New Roman" panose="02020603050405020304" pitchFamily="18" charset="0"/>
                <a:cs typeface="Times New Roman" panose="02020603050405020304" pitchFamily="18" charset="0"/>
              </a:rPr>
            </a:br>
            <a:r>
              <a:rPr lang="ru-RU" sz="2700" b="1" dirty="0" smtClean="0">
                <a:solidFill>
                  <a:srgbClr val="008000"/>
                </a:solidFill>
                <a:latin typeface="Times New Roman" panose="02020603050405020304" pitchFamily="18" charset="0"/>
                <a:cs typeface="Times New Roman" panose="02020603050405020304" pitchFamily="18" charset="0"/>
              </a:rPr>
              <a:t>3. Трудолюбие </a:t>
            </a:r>
            <a:r>
              <a:rPr lang="en-US" sz="2700" b="1" dirty="0" smtClean="0">
                <a:solidFill>
                  <a:srgbClr val="008000"/>
                </a:solidFill>
                <a:latin typeface="Times New Roman" panose="02020603050405020304" pitchFamily="18" charset="0"/>
                <a:cs typeface="Times New Roman" panose="02020603050405020304" pitchFamily="18" charset="0"/>
              </a:rPr>
              <a:t/>
            </a:r>
            <a:br>
              <a:rPr lang="en-US" sz="2700" b="1" dirty="0" smtClean="0">
                <a:solidFill>
                  <a:srgbClr val="008000"/>
                </a:solidFill>
                <a:latin typeface="Times New Roman" panose="02020603050405020304" pitchFamily="18" charset="0"/>
                <a:cs typeface="Times New Roman" panose="02020603050405020304" pitchFamily="18" charset="0"/>
              </a:rPr>
            </a:br>
            <a:r>
              <a:rPr lang="ru-RU" sz="2700" b="1" dirty="0" smtClean="0">
                <a:solidFill>
                  <a:srgbClr val="008000"/>
                </a:solidFill>
                <a:latin typeface="Times New Roman" panose="02020603050405020304" pitchFamily="18" charset="0"/>
                <a:cs typeface="Times New Roman" panose="02020603050405020304" pitchFamily="18" charset="0"/>
              </a:rPr>
              <a:t>4. Почитание старшего поколения </a:t>
            </a:r>
            <a:r>
              <a:rPr lang="en-US" sz="2700" b="1" dirty="0" smtClean="0">
                <a:solidFill>
                  <a:srgbClr val="008000"/>
                </a:solidFill>
                <a:latin typeface="Times New Roman" panose="02020603050405020304" pitchFamily="18" charset="0"/>
                <a:cs typeface="Times New Roman" panose="02020603050405020304" pitchFamily="18" charset="0"/>
              </a:rPr>
              <a:t/>
            </a:r>
            <a:br>
              <a:rPr lang="en-US" sz="2700" b="1" dirty="0" smtClean="0">
                <a:solidFill>
                  <a:srgbClr val="008000"/>
                </a:solidFill>
                <a:latin typeface="Times New Roman" panose="02020603050405020304" pitchFamily="18" charset="0"/>
                <a:cs typeface="Times New Roman" panose="02020603050405020304" pitchFamily="18" charset="0"/>
              </a:rPr>
            </a:br>
            <a:r>
              <a:rPr lang="ru-RU" sz="2700" b="1" dirty="0" smtClean="0">
                <a:solidFill>
                  <a:srgbClr val="008000"/>
                </a:solidFill>
                <a:latin typeface="Times New Roman" panose="02020603050405020304" pitchFamily="18" charset="0"/>
                <a:cs typeface="Times New Roman" panose="02020603050405020304" pitchFamily="18" charset="0"/>
              </a:rPr>
              <a:t>5. Бережное отношение к традициям и культуре своего народа</a:t>
            </a:r>
            <a:r>
              <a:rPr lang="ru-RU" sz="2700" b="1" dirty="0" smtClean="0">
                <a:solidFill>
                  <a:srgbClr val="7030A0"/>
                </a:solidFill>
                <a:latin typeface="Times New Roman" panose="02020603050405020304" pitchFamily="18" charset="0"/>
                <a:cs typeface="Times New Roman" panose="02020603050405020304" pitchFamily="18" charset="0"/>
              </a:rPr>
              <a:t/>
            </a:r>
            <a:br>
              <a:rPr lang="ru-RU" sz="2700" b="1" dirty="0" smtClean="0">
                <a:solidFill>
                  <a:srgbClr val="7030A0"/>
                </a:solidFill>
                <a:latin typeface="Times New Roman" panose="02020603050405020304" pitchFamily="18" charset="0"/>
                <a:cs typeface="Times New Roman" panose="02020603050405020304" pitchFamily="18" charset="0"/>
              </a:rPr>
            </a:br>
            <a:r>
              <a:rPr lang="ru-RU" sz="3600" b="1" dirty="0" smtClean="0">
                <a:solidFill>
                  <a:srgbClr val="0070C0"/>
                </a:solidFill>
                <a:latin typeface="Times New Roman" panose="02020603050405020304" pitchFamily="18" charset="0"/>
                <a:cs typeface="Times New Roman" panose="02020603050405020304" pitchFamily="18" charset="0"/>
              </a:rPr>
              <a:t/>
            </a:r>
            <a:br>
              <a:rPr lang="ru-RU" sz="3600" b="1" dirty="0" smtClean="0">
                <a:solidFill>
                  <a:srgbClr val="0070C0"/>
                </a:solidFill>
                <a:latin typeface="Times New Roman" panose="02020603050405020304" pitchFamily="18" charset="0"/>
                <a:cs typeface="Times New Roman" panose="02020603050405020304" pitchFamily="18" charset="0"/>
              </a:rPr>
            </a:br>
            <a:r>
              <a:rPr lang="ru-RU" sz="3600" b="1" dirty="0" smtClean="0">
                <a:solidFill>
                  <a:srgbClr val="0070C0"/>
                </a:solidFill>
                <a:latin typeface="Times New Roman" panose="02020603050405020304" pitchFamily="18" charset="0"/>
                <a:cs typeface="Times New Roman" panose="02020603050405020304" pitchFamily="18" charset="0"/>
              </a:rPr>
              <a:t/>
            </a:r>
            <a:br>
              <a:rPr lang="ru-RU" sz="3600" b="1" dirty="0" smtClean="0">
                <a:solidFill>
                  <a:srgbClr val="0070C0"/>
                </a:solidFill>
                <a:latin typeface="Times New Roman" panose="02020603050405020304" pitchFamily="18" charset="0"/>
                <a:cs typeface="Times New Roman" panose="02020603050405020304" pitchFamily="18" charset="0"/>
              </a:rPr>
            </a:br>
            <a:endParaRPr lang="ru-RU" sz="36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3356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0070C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2700" b="1" dirty="0" smtClean="0">
                <a:solidFill>
                  <a:srgbClr val="0070C0"/>
                </a:solidFill>
                <a:latin typeface="Times New Roman" panose="02020603050405020304" pitchFamily="18" charset="0"/>
                <a:cs typeface="Times New Roman" panose="02020603050405020304" pitchFamily="18" charset="0"/>
              </a:rPr>
              <a:t>Будь </a:t>
            </a:r>
            <a:r>
              <a:rPr lang="ru-RU" sz="2700" b="1" dirty="0">
                <a:solidFill>
                  <a:srgbClr val="0070C0"/>
                </a:solidFill>
                <a:latin typeface="Times New Roman" panose="02020603050405020304" pitchFamily="18" charset="0"/>
                <a:cs typeface="Times New Roman" panose="02020603050405020304" pitchFamily="18" charset="0"/>
              </a:rPr>
              <a:t>добрым примером для своего ребёнка!</a:t>
            </a:r>
            <a:br>
              <a:rPr lang="ru-RU" sz="2700" b="1" dirty="0">
                <a:solidFill>
                  <a:srgbClr val="0070C0"/>
                </a:solidFill>
                <a:latin typeface="Times New Roman" panose="02020603050405020304" pitchFamily="18" charset="0"/>
                <a:cs typeface="Times New Roman" panose="02020603050405020304" pitchFamily="18" charset="0"/>
              </a:rPr>
            </a:br>
            <a:endParaRPr lang="ru-RU" sz="2700" b="1" dirty="0">
              <a:solidFill>
                <a:srgbClr val="0070C0"/>
              </a:solidFill>
              <a:latin typeface="Times New Roman" panose="02020603050405020304" pitchFamily="18" charset="0"/>
              <a:cs typeface="Times New Roman" panose="02020603050405020304" pitchFamily="18" charset="0"/>
            </a:endParaRPr>
          </a:p>
        </p:txBody>
      </p:sp>
      <p:sp>
        <p:nvSpPr>
          <p:cNvPr id="5" name="Объект 4"/>
          <p:cNvSpPr>
            <a:spLocks noGrp="1"/>
          </p:cNvSpPr>
          <p:nvPr>
            <p:ph idx="1"/>
          </p:nvPr>
        </p:nvSpPr>
        <p:spPr>
          <a:xfrm>
            <a:off x="3230089" y="4180113"/>
            <a:ext cx="6507678" cy="2353109"/>
          </a:xfrm>
        </p:spPr>
        <p:txBody>
          <a:bodyPr>
            <a:noAutofit/>
          </a:bodyPr>
          <a:lstStyle/>
          <a:p>
            <a:pPr marL="0" indent="0">
              <a:buNone/>
            </a:pPr>
            <a:r>
              <a:rPr lang="ru-RU" altLang="ru-RU" sz="2700" dirty="0" smtClean="0">
                <a:solidFill>
                  <a:srgbClr val="0000FF"/>
                </a:solidFill>
                <a:latin typeface="Times New Roman" panose="02020603050405020304" pitchFamily="18" charset="0"/>
                <a:cs typeface="Times New Roman" panose="02020603050405020304" pitchFamily="18" charset="0"/>
              </a:rPr>
              <a:t>Ребёнок  должен находится в таком окружении, где придерживаются идеалов любви, веры и надежды, ответственности за своё поведение, тогда у него будет формироваться чувство гордости за своё воспитание.</a:t>
            </a:r>
            <a:endParaRPr lang="ru-RU" sz="2700" dirty="0">
              <a:latin typeface="Times New Roman" panose="02020603050405020304" pitchFamily="18" charset="0"/>
              <a:cs typeface="Times New Roman" panose="02020603050405020304" pitchFamily="18" charset="0"/>
            </a:endParaRPr>
          </a:p>
        </p:txBody>
      </p:sp>
      <p:graphicFrame>
        <p:nvGraphicFramePr>
          <p:cNvPr id="6" name="Объект 5"/>
          <p:cNvGraphicFramePr>
            <a:graphicFrameLocks noChangeAspect="1"/>
          </p:cNvGraphicFramePr>
          <p:nvPr>
            <p:extLst>
              <p:ext uri="{D42A27DB-BD31-4B8C-83A1-F6EECF244321}">
                <p14:modId xmlns:p14="http://schemas.microsoft.com/office/powerpoint/2010/main" val="491244432"/>
              </p:ext>
            </p:extLst>
          </p:nvPr>
        </p:nvGraphicFramePr>
        <p:xfrm>
          <a:off x="5195888" y="2527300"/>
          <a:ext cx="1800225" cy="1800225"/>
        </p:xfrm>
        <a:graphic>
          <a:graphicData uri="http://schemas.openxmlformats.org/presentationml/2006/ole">
            <mc:AlternateContent xmlns:mc="http://schemas.openxmlformats.org/markup-compatibility/2006">
              <mc:Choice xmlns:v="urn:schemas-microsoft-com:vml" Requires="v">
                <p:oleObj spid="_x0000_s1040" name="Точечный рисунок" r:id="rId4" imgW="1800360" imgH="1800360" progId="Paint.Picture">
                  <p:embed/>
                </p:oleObj>
              </mc:Choice>
              <mc:Fallback>
                <p:oleObj name="Точечный рисунок" r:id="rId4" imgW="1800360" imgH="1800360" progId="Paint.Picture">
                  <p:embed/>
                  <p:pic>
                    <p:nvPicPr>
                      <p:cNvPr id="0" name=""/>
                      <p:cNvPicPr/>
                      <p:nvPr/>
                    </p:nvPicPr>
                    <p:blipFill>
                      <a:blip r:embed="rId5"/>
                      <a:stretch>
                        <a:fillRect/>
                      </a:stretch>
                    </p:blipFill>
                    <p:spPr>
                      <a:xfrm>
                        <a:off x="5195888" y="2527300"/>
                        <a:ext cx="1800225" cy="1800225"/>
                      </a:xfrm>
                      <a:prstGeom prst="rect">
                        <a:avLst/>
                      </a:prstGeom>
                    </p:spPr>
                  </p:pic>
                </p:oleObj>
              </mc:Fallback>
            </mc:AlternateContent>
          </a:graphicData>
        </a:graphic>
      </p:graphicFrame>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8442" y="1065677"/>
            <a:ext cx="4734295" cy="2924432"/>
          </a:xfrm>
          <a:prstGeom prst="rect">
            <a:avLst/>
          </a:prstGeom>
        </p:spPr>
      </p:pic>
    </p:spTree>
    <p:extLst>
      <p:ext uri="{BB962C8B-B14F-4D97-AF65-F5344CB8AC3E}">
        <p14:creationId xmlns:p14="http://schemas.microsoft.com/office/powerpoint/2010/main" val="1287859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736270"/>
            <a:ext cx="10075223" cy="2398815"/>
          </a:xfrm>
        </p:spPr>
        <p:txBody>
          <a:bodyPr>
            <a:noAutofit/>
          </a:bodyPr>
          <a:lstStyle/>
          <a:p>
            <a:pPr algn="ctr" fontAlgn="auto">
              <a:lnSpc>
                <a:spcPct val="125000"/>
              </a:lnSpc>
              <a:spcBef>
                <a:spcPts val="0"/>
              </a:spcBef>
              <a:spcAft>
                <a:spcPts val="0"/>
              </a:spcAft>
              <a:defRPr/>
            </a:pPr>
            <a:r>
              <a:rPr lang="ru-RU" sz="2700" b="1" dirty="0" smtClean="0">
                <a:solidFill>
                  <a:srgbClr val="0070C0"/>
                </a:solidFill>
                <a:latin typeface="Times New Roman" panose="02020603050405020304" pitchFamily="18" charset="0"/>
                <a:cs typeface="Times New Roman" panose="02020603050405020304" pitchFamily="18" charset="0"/>
              </a:rPr>
              <a:t>Не отказывайте ребенку в помощи!</a:t>
            </a:r>
            <a:br>
              <a:rPr lang="ru-RU" sz="2700" b="1" dirty="0" smtClean="0">
                <a:solidFill>
                  <a:srgbClr val="0070C0"/>
                </a:solidFill>
                <a:latin typeface="Times New Roman" panose="02020603050405020304" pitchFamily="18" charset="0"/>
                <a:cs typeface="Times New Roman" panose="02020603050405020304" pitchFamily="18" charset="0"/>
              </a:rPr>
            </a:br>
            <a:r>
              <a:rPr lang="ru-RU" sz="2700" b="1" dirty="0" smtClean="0">
                <a:solidFill>
                  <a:srgbClr val="0070C0"/>
                </a:solidFill>
                <a:latin typeface="Times New Roman" panose="02020603050405020304" pitchFamily="18" charset="0"/>
                <a:cs typeface="Times New Roman" panose="02020603050405020304" pitchFamily="18" charset="0"/>
              </a:rPr>
              <a:t>Если </a:t>
            </a:r>
            <a:r>
              <a:rPr lang="ru-RU" sz="2700" b="1" dirty="0">
                <a:solidFill>
                  <a:srgbClr val="0070C0"/>
                </a:solidFill>
                <a:latin typeface="Times New Roman" panose="02020603050405020304" pitchFamily="18" charset="0"/>
                <a:cs typeface="Times New Roman" panose="02020603050405020304" pitchFamily="18" charset="0"/>
              </a:rPr>
              <a:t>он  с чем-то </a:t>
            </a:r>
            <a:r>
              <a:rPr lang="ru-RU" sz="2700" b="1" dirty="0" smtClean="0">
                <a:solidFill>
                  <a:srgbClr val="0070C0"/>
                </a:solidFill>
                <a:latin typeface="Times New Roman" panose="02020603050405020304" pitchFamily="18" charset="0"/>
                <a:cs typeface="Times New Roman" panose="02020603050405020304" pitchFamily="18" charset="0"/>
              </a:rPr>
              <a:t>не справляется</a:t>
            </a:r>
            <a:r>
              <a:rPr lang="ru-RU" sz="2700" b="1" dirty="0">
                <a:solidFill>
                  <a:srgbClr val="0070C0"/>
                </a:solidFill>
                <a:latin typeface="Times New Roman" panose="02020603050405020304" pitchFamily="18" charset="0"/>
                <a:cs typeface="Times New Roman" panose="02020603050405020304" pitchFamily="18" charset="0"/>
              </a:rPr>
              <a:t>,  </a:t>
            </a:r>
            <a:br>
              <a:rPr lang="ru-RU" sz="2700" b="1" dirty="0">
                <a:solidFill>
                  <a:srgbClr val="0070C0"/>
                </a:solidFill>
                <a:latin typeface="Times New Roman" panose="02020603050405020304" pitchFamily="18" charset="0"/>
                <a:cs typeface="Times New Roman" panose="02020603050405020304" pitchFamily="18" charset="0"/>
              </a:rPr>
            </a:br>
            <a:r>
              <a:rPr lang="ru-RU" sz="2700" b="1" dirty="0">
                <a:solidFill>
                  <a:srgbClr val="0070C0"/>
                </a:solidFill>
                <a:latin typeface="Times New Roman" panose="02020603050405020304" pitchFamily="18" charset="0"/>
                <a:cs typeface="Times New Roman" panose="02020603050405020304" pitchFamily="18" charset="0"/>
              </a:rPr>
              <a:t>и просит помочь…</a:t>
            </a:r>
            <a:br>
              <a:rPr lang="ru-RU" sz="2700" b="1" dirty="0">
                <a:solidFill>
                  <a:srgbClr val="0070C0"/>
                </a:solidFill>
                <a:latin typeface="Times New Roman" panose="02020603050405020304" pitchFamily="18" charset="0"/>
                <a:cs typeface="Times New Roman" panose="02020603050405020304" pitchFamily="18" charset="0"/>
              </a:rPr>
            </a:br>
            <a:r>
              <a:rPr lang="ru-RU" sz="2700" b="1" dirty="0">
                <a:solidFill>
                  <a:srgbClr val="0070C0"/>
                </a:solidFill>
                <a:latin typeface="Times New Roman" panose="02020603050405020304" pitchFamily="18" charset="0"/>
                <a:cs typeface="Times New Roman" panose="02020603050405020304" pitchFamily="18" charset="0"/>
              </a:rPr>
              <a:t>Даже если и </a:t>
            </a:r>
            <a:br>
              <a:rPr lang="ru-RU" sz="2700" b="1" dirty="0">
                <a:solidFill>
                  <a:srgbClr val="0070C0"/>
                </a:solidFill>
                <a:latin typeface="Times New Roman" panose="02020603050405020304" pitchFamily="18" charset="0"/>
                <a:cs typeface="Times New Roman" panose="02020603050405020304" pitchFamily="18" charset="0"/>
              </a:rPr>
            </a:br>
            <a:r>
              <a:rPr lang="ru-RU" sz="2700" b="1" dirty="0">
                <a:solidFill>
                  <a:srgbClr val="0070C0"/>
                </a:solidFill>
                <a:latin typeface="Times New Roman" panose="02020603050405020304" pitchFamily="18" charset="0"/>
                <a:cs typeface="Times New Roman" panose="02020603050405020304" pitchFamily="18" charset="0"/>
              </a:rPr>
              <a:t>не просит - замечайте, когда ребенку плохо, и помогайте ему в этот момент.</a:t>
            </a:r>
            <a:endParaRPr lang="ru-RU" sz="2700" b="1" dirty="0">
              <a:solidFill>
                <a:srgbClr val="0070C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8283" y="3645727"/>
            <a:ext cx="3491346" cy="1963882"/>
          </a:xfrm>
          <a:prstGeom prst="rect">
            <a:avLst/>
          </a:prstGeom>
        </p:spPr>
      </p:pic>
    </p:spTree>
    <p:extLst>
      <p:ext uri="{BB962C8B-B14F-4D97-AF65-F5344CB8AC3E}">
        <p14:creationId xmlns:p14="http://schemas.microsoft.com/office/powerpoint/2010/main" val="3410034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95647"/>
            <a:ext cx="10515600" cy="4310743"/>
          </a:xfrm>
        </p:spPr>
        <p:txBody>
          <a:bodyPr>
            <a:normAutofit/>
          </a:bodyPr>
          <a:lstStyle/>
          <a:p>
            <a:pPr algn="ctr" fontAlgn="base">
              <a:lnSpc>
                <a:spcPct val="100000"/>
              </a:lnSpc>
              <a:spcAft>
                <a:spcPct val="0"/>
              </a:spcAft>
              <a:defRPr/>
            </a:pPr>
            <a:r>
              <a:rPr lang="ru-RU" sz="2700" b="1" dirty="0">
                <a:solidFill>
                  <a:srgbClr val="0070C0"/>
                </a:solidFill>
                <a:latin typeface="Times New Roman" panose="02020603050405020304" pitchFamily="18" charset="0"/>
                <a:ea typeface="+mn-ea"/>
                <a:cs typeface="Times New Roman" panose="02020603050405020304" pitchFamily="18" charset="0"/>
              </a:rPr>
              <a:t>Позвольте ребёнку приобретать жизненный опыт, пусть даже не безболезненно, но самостоятельно!</a:t>
            </a:r>
            <a:r>
              <a:rPr lang="ru-RU" sz="2700" dirty="0">
                <a:solidFill>
                  <a:srgbClr val="0070C0"/>
                </a:solidFill>
                <a:latin typeface="Times New Roman" panose="02020603050405020304" pitchFamily="18" charset="0"/>
                <a:ea typeface="+mn-ea"/>
                <a:cs typeface="Times New Roman" panose="02020603050405020304" pitchFamily="18" charset="0"/>
              </a:rPr>
              <a:t/>
            </a:r>
            <a:br>
              <a:rPr lang="ru-RU" sz="2700" dirty="0">
                <a:solidFill>
                  <a:srgbClr val="0070C0"/>
                </a:solidFill>
                <a:latin typeface="Times New Roman" panose="02020603050405020304" pitchFamily="18" charset="0"/>
                <a:ea typeface="+mn-ea"/>
                <a:cs typeface="Times New Roman" panose="02020603050405020304" pitchFamily="18" charset="0"/>
              </a:rPr>
            </a:br>
            <a:r>
              <a:rPr lang="ru-RU" sz="2700" dirty="0">
                <a:solidFill>
                  <a:srgbClr val="0070C0"/>
                </a:solidFill>
                <a:latin typeface="Times New Roman" panose="02020603050405020304" pitchFamily="18" charset="0"/>
                <a:cs typeface="Times New Roman" panose="02020603050405020304" pitchFamily="18" charset="0"/>
              </a:rPr>
              <a:t>Ребёнок признаёт только такой опыт, который он пережил лично. Ваш родительский опыт нередко оказывается лишённый ценности для ребёнка.</a:t>
            </a:r>
            <a:br>
              <a:rPr lang="ru-RU" sz="2700" dirty="0">
                <a:solidFill>
                  <a:srgbClr val="0070C0"/>
                </a:solidFill>
                <a:latin typeface="Times New Roman" panose="02020603050405020304" pitchFamily="18" charset="0"/>
                <a:cs typeface="Times New Roman" panose="02020603050405020304" pitchFamily="18" charset="0"/>
              </a:rPr>
            </a:br>
            <a:endParaRPr lang="ru-RU" sz="27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26452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30883"/>
          </a:xfrm>
        </p:spPr>
        <p:txBody>
          <a:bodyPr>
            <a:normAutofit/>
          </a:bodyPr>
          <a:lstStyle/>
          <a:p>
            <a:r>
              <a:rPr lang="ru-RU" altLang="ru-RU" sz="2700" b="1" dirty="0">
                <a:solidFill>
                  <a:srgbClr val="0070C0"/>
                </a:solidFill>
                <a:latin typeface="Times New Roman" panose="02020603050405020304" pitchFamily="18" charset="0"/>
                <a:cs typeface="Times New Roman" panose="02020603050405020304" pitchFamily="18" charset="0"/>
              </a:rPr>
              <a:t>Покажите ребёнку возможности и пределы человеческой свободы!</a:t>
            </a:r>
            <a:endParaRPr lang="ru-RU" altLang="ru-RU" sz="2700" dirty="0">
              <a:solidFill>
                <a:srgbClr val="0070C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59033" y="994489"/>
            <a:ext cx="3657600" cy="2438400"/>
          </a:xfrm>
          <a:prstGeom prst="rect">
            <a:avLst/>
          </a:prstGeom>
        </p:spPr>
      </p:pic>
      <p:sp>
        <p:nvSpPr>
          <p:cNvPr id="5" name="TextBox 4"/>
          <p:cNvSpPr txBox="1"/>
          <p:nvPr/>
        </p:nvSpPr>
        <p:spPr>
          <a:xfrm>
            <a:off x="6673932" y="1116282"/>
            <a:ext cx="5518068" cy="2598326"/>
          </a:xfrm>
          <a:prstGeom prst="rect">
            <a:avLst/>
          </a:prstGeom>
          <a:noFill/>
        </p:spPr>
        <p:txBody>
          <a:bodyPr wrap="square" rtlCol="0">
            <a:spAutoFit/>
          </a:bodyPr>
          <a:lstStyle/>
          <a:p>
            <a:pPr algn="ctr" fontAlgn="auto">
              <a:spcBef>
                <a:spcPts val="0"/>
              </a:spcBef>
              <a:spcAft>
                <a:spcPts val="0"/>
              </a:spcAft>
              <a:defRPr/>
            </a:pPr>
            <a:r>
              <a:rPr lang="ru-RU" sz="2700" b="1" dirty="0">
                <a:solidFill>
                  <a:schemeClr val="accent6">
                    <a:lumMod val="50000"/>
                  </a:schemeClr>
                </a:solidFill>
                <a:latin typeface="Times New Roman" panose="02020603050405020304" pitchFamily="18" charset="0"/>
                <a:cs typeface="Times New Roman" panose="02020603050405020304" pitchFamily="18" charset="0"/>
              </a:rPr>
              <a:t>Ребёнку нужно показать, что любой человек должен признавать и соблюдать известные нормы поведения в семье, в коллективе и вообще в обществе</a:t>
            </a:r>
            <a:r>
              <a:rPr lang="ru-RU" sz="2700" dirty="0">
                <a:solidFill>
                  <a:schemeClr val="accent6">
                    <a:lumMod val="50000"/>
                  </a:schemeClr>
                </a:solidFill>
                <a:latin typeface="Times New Roman" panose="02020603050405020304" pitchFamily="18" charset="0"/>
                <a:cs typeface="Times New Roman" panose="02020603050405020304" pitchFamily="18" charset="0"/>
              </a:rPr>
              <a:t>.</a:t>
            </a:r>
            <a:endParaRPr lang="ru-RU" sz="27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111335" y="3834882"/>
            <a:ext cx="6246421" cy="2169825"/>
          </a:xfrm>
          <a:prstGeom prst="rect">
            <a:avLst/>
          </a:prstGeom>
          <a:noFill/>
        </p:spPr>
        <p:txBody>
          <a:bodyPr wrap="square" rtlCol="0">
            <a:spAutoFit/>
          </a:bodyPr>
          <a:lstStyle/>
          <a:p>
            <a:pPr algn="ctr" fontAlgn="auto">
              <a:spcBef>
                <a:spcPts val="0"/>
              </a:spcBef>
              <a:spcAft>
                <a:spcPts val="0"/>
              </a:spcAft>
              <a:defRPr/>
            </a:pPr>
            <a:r>
              <a:rPr lang="ru-RU" sz="2700" b="1" dirty="0">
                <a:solidFill>
                  <a:schemeClr val="accent6">
                    <a:lumMod val="50000"/>
                  </a:schemeClr>
                </a:solidFill>
                <a:latin typeface="Times New Roman" panose="02020603050405020304" pitchFamily="18" charset="0"/>
                <a:cs typeface="Times New Roman" panose="02020603050405020304" pitchFamily="18" charset="0"/>
              </a:rPr>
              <a:t>Поэтому родители обязаны следить за поведением ребёнка и направлять его таким образом, чтобы его поступки не причиняли ущерба ни ему самому, ни другим.</a:t>
            </a:r>
            <a:endParaRPr lang="ru-RU" sz="2700" b="1"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2661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8000" b="-1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defRPr/>
            </a:pPr>
            <a:r>
              <a:rPr lang="ru-RU" sz="2700" b="1" dirty="0">
                <a:solidFill>
                  <a:schemeClr val="accent5">
                    <a:lumMod val="75000"/>
                  </a:schemeClr>
                </a:solidFill>
                <a:latin typeface="Times New Roman" panose="02020603050405020304" pitchFamily="18" charset="0"/>
                <a:cs typeface="Times New Roman" panose="02020603050405020304" pitchFamily="18" charset="0"/>
              </a:rPr>
              <a:t>Предоставляйте ребёнку возможность таких переживаний, которые будут иметь ценность воспоминаний </a:t>
            </a:r>
            <a:br>
              <a:rPr lang="ru-RU" sz="2700" b="1" dirty="0">
                <a:solidFill>
                  <a:schemeClr val="accent5">
                    <a:lumMod val="75000"/>
                  </a:schemeClr>
                </a:solidFill>
                <a:latin typeface="Times New Roman" panose="02020603050405020304" pitchFamily="18" charset="0"/>
                <a:cs typeface="Times New Roman" panose="02020603050405020304" pitchFamily="18" charset="0"/>
              </a:rPr>
            </a:br>
            <a:r>
              <a:rPr lang="ru-RU" sz="2700" b="1" dirty="0">
                <a:solidFill>
                  <a:schemeClr val="accent5">
                    <a:lumMod val="75000"/>
                  </a:schemeClr>
                </a:solidFill>
                <a:latin typeface="Times New Roman" panose="02020603050405020304" pitchFamily="18" charset="0"/>
                <a:cs typeface="Times New Roman" panose="02020603050405020304" pitchFamily="18" charset="0"/>
              </a:rPr>
              <a:t>во взрослой жизни!</a:t>
            </a:r>
            <a:r>
              <a:rPr lang="ru-RU" sz="2700" dirty="0">
                <a:solidFill>
                  <a:schemeClr val="accent5">
                    <a:lumMod val="75000"/>
                  </a:schemeClr>
                </a:solidFill>
                <a:latin typeface="Times New Roman" panose="02020603050405020304" pitchFamily="18" charset="0"/>
                <a:cs typeface="Times New Roman" panose="02020603050405020304" pitchFamily="18" charset="0"/>
              </a:rPr>
              <a:t/>
            </a:r>
            <a:br>
              <a:rPr lang="ru-RU" sz="2700" dirty="0">
                <a:solidFill>
                  <a:schemeClr val="accent5">
                    <a:lumMod val="75000"/>
                  </a:schemeClr>
                </a:solidFill>
                <a:latin typeface="Times New Roman" panose="02020603050405020304" pitchFamily="18" charset="0"/>
                <a:cs typeface="Times New Roman" panose="02020603050405020304" pitchFamily="18" charset="0"/>
              </a:rPr>
            </a:br>
            <a:endParaRPr lang="ru-RU" sz="2700"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8241475" y="1565257"/>
            <a:ext cx="3325091" cy="2585323"/>
          </a:xfrm>
          <a:prstGeom prst="rect">
            <a:avLst/>
          </a:prstGeom>
          <a:noFill/>
        </p:spPr>
        <p:txBody>
          <a:bodyPr wrap="square" rtlCol="0">
            <a:spAutoFit/>
          </a:bodyPr>
          <a:lstStyle/>
          <a:p>
            <a:pPr fontAlgn="auto">
              <a:spcBef>
                <a:spcPts val="0"/>
              </a:spcBef>
              <a:spcAft>
                <a:spcPts val="0"/>
              </a:spcAft>
              <a:defRPr/>
            </a:pPr>
            <a:r>
              <a:rPr lang="ru-RU" sz="2700" b="1" dirty="0">
                <a:solidFill>
                  <a:schemeClr val="accent6">
                    <a:lumMod val="50000"/>
                  </a:schemeClr>
                </a:solidFill>
                <a:latin typeface="Times New Roman" panose="02020603050405020304" pitchFamily="18" charset="0"/>
                <a:cs typeface="Times New Roman" panose="02020603050405020304" pitchFamily="18" charset="0"/>
              </a:rPr>
              <a:t>То есть ребёнок всю свою жизнь будет вспоминать всё то, что связано с семейными традициями.</a:t>
            </a:r>
            <a:endParaRPr lang="ru-RU" sz="2700"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0385" y="1565257"/>
            <a:ext cx="5349889" cy="3567168"/>
          </a:xfrm>
          <a:prstGeom prst="rect">
            <a:avLst/>
          </a:prstGeom>
        </p:spPr>
      </p:pic>
    </p:spTree>
    <p:extLst>
      <p:ext uri="{BB962C8B-B14F-4D97-AF65-F5344CB8AC3E}">
        <p14:creationId xmlns:p14="http://schemas.microsoft.com/office/powerpoint/2010/main" val="448234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TotalTime>
  <Words>219</Words>
  <Application>Microsoft Office PowerPoint</Application>
  <PresentationFormat>Широкоэкранный</PresentationFormat>
  <Paragraphs>25</Paragraphs>
  <Slides>16</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22" baseType="lpstr">
      <vt:lpstr>Arial</vt:lpstr>
      <vt:lpstr>Calibri</vt:lpstr>
      <vt:lpstr>Calibri Light</vt:lpstr>
      <vt:lpstr>Times New Roman</vt:lpstr>
      <vt:lpstr>Тема Office</vt:lpstr>
      <vt:lpstr>Изображение Paintbrush</vt:lpstr>
      <vt:lpstr>    Консультация для родителей «Семья и семейные ценности»</vt:lpstr>
      <vt:lpstr> Воспитание семейных ценностей – одна из актуальных и сложнейших проблем, которая должна решаться сегодня всеми, кто имеет отношение к детям. То, что мы заложим в душу ребенка сейчас, проявится позднее, станет его и нашей жизнью.      Живя в обществе, малыш принимает его законы и старается следовать им. Роль педагогов и родителей состоит в том, чтобы помочь ребенку ориентироваться в жизненных обстоятельствах, правильно расставить акценты при моральной оценке событий, сделать внутренний выбор в пользу традиционных духовных ценностей. </vt:lpstr>
      <vt:lpstr> Дошкольник – это ребенок  3-7 лет. В этот период взрослые могут активно влиять на взгляды ребенка и некоторые черты его личности. Важно понять, что все же именно родители имеют максимальный моральный авторитет для малышей. Поэтому нравственное воспитание детей дошкольного возраста почти полностью возлагается на семью. Ценности, которые в дальнейшем будут много значить для ребенка, определяются его окружением. Чтобы дети росли честными, гуманными, ответственными, им нужен перед глазами достойный пример для подражания. Нравственное воспитание детей дошкольного возраста основывается, прежде всего, на личном примере близких. Если родители делают искренний выбор в пользу духовных ценностей, то и ребенок сможет вслед за ними поступить также.</vt:lpstr>
      <vt:lpstr>                   Основные семейные ценности:  1. Взаимоуважение друг к другу   2. Взаимопонимание  3. Трудолюбие  4. Почитание старшего поколения  5. Бережное отношение к традициям и культуре своего народа   </vt:lpstr>
      <vt:lpstr>               Будь добрым примером для своего ребёнка! </vt:lpstr>
      <vt:lpstr>Не отказывайте ребенку в помощи! Если он  с чем-то не справляется,   и просит помочь… Даже если и  не просит - замечайте, когда ребенку плохо, и помогайте ему в этот момент.</vt:lpstr>
      <vt:lpstr>Позвольте ребёнку приобретать жизненный опыт, пусть даже не безболезненно, но самостоятельно! Ребёнок признаёт только такой опыт, который он пережил лично. Ваш родительский опыт нередко оказывается лишённый ценности для ребёнка. </vt:lpstr>
      <vt:lpstr>Покажите ребёнку возможности и пределы человеческой свободы!</vt:lpstr>
      <vt:lpstr>Предоставляйте ребёнку возможность таких переживаний, которые будут иметь ценность воспоминаний  во взрослой жизни! </vt:lpstr>
      <vt:lpstr>Играйте со своим ребёнком!</vt:lpstr>
      <vt:lpstr>Основные требования к семейному воспитанию:   1. Требование любви. Но здесь очень важно понимать, что необходимо не только любить ребенка, но и необходимо, чтобы ребенок ощущал, чувствовал, понимал, был уверен, что его любят, был наполнен этим ощущением любви, какие бы сложности, столкновения и конфликты ни возникали в его отношениях с родителями или в отношении супругов друг с другом. Только при уверенности ребенка в родительской любви и возможно правильное формирование психического мира человека, только на основе любви можно воспитать нравственное поведение, только любовь способна научить любви. Многие родители считают, что ни в коем случае нельзя показывать детям любовь к ним, полагая что, когда ребенок хорошо знает, что его любят, это приводит к избалованности, эгоизму, себялюбию. Нужно категорически отвергнуть это утверждение. Все эти неблагоприятные личностные черты как раз возникают при недостатке любви, когда создается некий эмоциональный дефицит, когда ребенок лишен прочного фундамента неизменной родительской привязанности. Внушение ребенку чувства, что его любят и о нем заботятся, не зависит ни от времени, которое уделяют детям родители, ни от того, воспитывается ребенок дома или с раннего возраста находится в яслях и детском саду. Не связано это и с обеспечением материальных условий, с количеством вложенных в воспитание материальных затрат. </vt:lpstr>
      <vt:lpstr>2. Диалог. Главное в установлении диалога - это совместное устремление к общим целям, совместное видение ситуаций, общность в направлении совместных действий. Чаще всего точка зрения взрослых и детей различна, что вполне естественно при различиях опыта. Ребенок всегда должен понимать, какими целями руководствуется родитель в общении с ним. Ребенок, даже в самом малом возрасте, должен становиться не объектом воспитательных воздействий, а союзником в общей семейной жизни, в известном смысле ее создателем и творцом.     Обычно стихийно возникающая позиция взрослого - это позиция «над» ребенком. Взрослый обладает силой, опытом, независимостью - ребенок физически слаб, неопытен, полностью зависим. Вопреки этому родителям необходимо постоянно стремиться к установлению равенства. Равенство позиций в диалоге состоит в необходимости для родителей постоянно учиться видеть мир в самых разных его формах глазами своих детей.</vt:lpstr>
      <vt:lpstr>3. Принятие. Помимо диалога для внушения ребенку ощущения родительской любви необходимо выполнять еще одно чрезвычайно важное правило. На психологическом языке эта сторона общения между детьми и родителями называется принятием ребенка. Что это значит? Под принятием понимается признание права ребенка на присущую ему индивидуальность, непохожесть на других, в том числе непохожесть на родителей. Принимать ребенка - значит утверждать неповторимое существование именно этого человека, со всеми свойственными ему качествами. Как можно осуществлять принятие ребенка в повседневном общении с ним? Прежде всего, необходимо с особенным вниманием относиться к тем оценкам, которые постоянно высказывают родители в общении с детьми. Следует категорически отказаться от негативных оценок личности ребенка и присущих ему качеств характера.  Необходимо выработать для себя правило не оценивать негативно самого ребенка, а подвергать критике только неверно осуществленное действие или ошибочный, необдуманный поступок. Ребенок должен быть уверен в родительской любви независимо от своих сегодняшних успехов и достижений. Формула истиной родительской любви, формула принятия - это не «люблю, потому что ты - хороший», а «люблю, потому что ты есть, люблю такого, какой есть».</vt:lpstr>
      <vt:lpstr>Ваши ошибки:  - если ребенка постоянно  критикуют,  он учится ненавидеть. - если ребенок живет во вражде,  он учится агрессивности.  - если ребенка высмеивают,  он становится замкнутым. - если ребенок растет в упреках,  он живёт  с чувством вины.</vt:lpstr>
      <vt:lpstr>Правильные действия:  - если ребенка часто подбадривают,                             он учится верить в себя. - если ребенка часто хвалят,                    он учится быть благодарным. -  если ребенок живет в честности,                 он учится быть справедливым. -  если ребенок живет в дружелюбной обстановке ,                       он находит любовь в мире.</vt:lpstr>
      <vt:lpstr>Заключение     Семейное воспитание – это педагогика будней, педагогика каждого дня. И основным условием успеха в воспитании детей в семье можно считать наличие нормальной атмосферы, т.е. должно присутствовать уважение и любовь в семье, авторитет родителей, правильный режим, своевременное приобщение ребенка к книге, чтению, труду и т.д. Воспитательный процесс в семье не имеет границ, начала и конца. Семья создает для ребенка такую модель жизни, в которую он включается и в дальнейшем перенесет на свою семью.</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родителей «Семья и семейные ценности»</dc:title>
  <dc:creator>Пользователь</dc:creator>
  <cp:lastModifiedBy>Пользователь</cp:lastModifiedBy>
  <cp:revision>19</cp:revision>
  <dcterms:created xsi:type="dcterms:W3CDTF">2022-02-03T11:20:04Z</dcterms:created>
  <dcterms:modified xsi:type="dcterms:W3CDTF">2022-02-03T13:18:54Z</dcterms:modified>
</cp:coreProperties>
</file>