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74" r:id="rId4"/>
    <p:sldId id="263" r:id="rId5"/>
    <p:sldId id="261" r:id="rId6"/>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09717E1-AC1C-4D79-A5A1-881AEFE519B7}" type="datetimeFigureOut">
              <a:rPr lang="ru-RU"/>
              <a:pPr>
                <a:defRPr/>
              </a:pPr>
              <a:t>30.03.2022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ADBA2A7-D823-4D78-99FF-84FA5E014A46}" type="slidenum">
              <a:rPr lang="ru-RU" altLang="ru-RU"/>
              <a:pPr>
                <a:defRPr/>
              </a:pPr>
              <a:t>‹#›</a:t>
            </a:fld>
            <a:endParaRPr lang="ru-RU" altLang="ru-RU"/>
          </a:p>
        </p:txBody>
      </p:sp>
    </p:spTree>
    <p:extLst>
      <p:ext uri="{BB962C8B-B14F-4D97-AF65-F5344CB8AC3E}">
        <p14:creationId xmlns:p14="http://schemas.microsoft.com/office/powerpoint/2010/main" val="3081863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1897D9A-2A10-4CF1-AE16-49BD2A2EA54C}" type="datetimeFigureOut">
              <a:rPr lang="ru-RU"/>
              <a:pPr>
                <a:defRPr/>
              </a:pPr>
              <a:t>30.03.2022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463B5FC-095A-4066-ADB1-4D550864A1D7}" type="slidenum">
              <a:rPr lang="ru-RU" altLang="ru-RU"/>
              <a:pPr>
                <a:defRPr/>
              </a:pPr>
              <a:t>‹#›</a:t>
            </a:fld>
            <a:endParaRPr lang="ru-RU" altLang="ru-RU"/>
          </a:p>
        </p:txBody>
      </p:sp>
    </p:spTree>
    <p:extLst>
      <p:ext uri="{BB962C8B-B14F-4D97-AF65-F5344CB8AC3E}">
        <p14:creationId xmlns:p14="http://schemas.microsoft.com/office/powerpoint/2010/main" val="3934057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77B0572-5438-4DC6-B12D-9FFC83ECC843}" type="datetimeFigureOut">
              <a:rPr lang="ru-RU"/>
              <a:pPr>
                <a:defRPr/>
              </a:pPr>
              <a:t>30.03.2022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E1CFB15-AFAC-4E45-A8FC-68B656F0DAA9}" type="slidenum">
              <a:rPr lang="ru-RU" altLang="ru-RU"/>
              <a:pPr>
                <a:defRPr/>
              </a:pPr>
              <a:t>‹#›</a:t>
            </a:fld>
            <a:endParaRPr lang="ru-RU" altLang="ru-RU"/>
          </a:p>
        </p:txBody>
      </p:sp>
    </p:spTree>
    <p:extLst>
      <p:ext uri="{BB962C8B-B14F-4D97-AF65-F5344CB8AC3E}">
        <p14:creationId xmlns:p14="http://schemas.microsoft.com/office/powerpoint/2010/main" val="675460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C7EE172-86F3-4852-9CEE-6F3F44F6E7D3}" type="datetimeFigureOut">
              <a:rPr lang="ru-RU"/>
              <a:pPr>
                <a:defRPr/>
              </a:pPr>
              <a:t>30.03.2022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F06F853-5AA4-4EE4-8493-6FA4A8FA38A0}" type="slidenum">
              <a:rPr lang="ru-RU" altLang="ru-RU"/>
              <a:pPr>
                <a:defRPr/>
              </a:pPr>
              <a:t>‹#›</a:t>
            </a:fld>
            <a:endParaRPr lang="ru-RU" altLang="ru-RU"/>
          </a:p>
        </p:txBody>
      </p:sp>
    </p:spTree>
    <p:extLst>
      <p:ext uri="{BB962C8B-B14F-4D97-AF65-F5344CB8AC3E}">
        <p14:creationId xmlns:p14="http://schemas.microsoft.com/office/powerpoint/2010/main" val="2050189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A4A4E80A-5C6A-4313-B37D-F05089642C89}" type="datetimeFigureOut">
              <a:rPr lang="ru-RU"/>
              <a:pPr>
                <a:defRPr/>
              </a:pPr>
              <a:t>30.03.2022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5819D73-4056-4D13-A533-4DA4CB8DB3AC}" type="slidenum">
              <a:rPr lang="ru-RU" altLang="ru-RU"/>
              <a:pPr>
                <a:defRPr/>
              </a:pPr>
              <a:t>‹#›</a:t>
            </a:fld>
            <a:endParaRPr lang="ru-RU" altLang="ru-RU"/>
          </a:p>
        </p:txBody>
      </p:sp>
    </p:spTree>
    <p:extLst>
      <p:ext uri="{BB962C8B-B14F-4D97-AF65-F5344CB8AC3E}">
        <p14:creationId xmlns:p14="http://schemas.microsoft.com/office/powerpoint/2010/main" val="647419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6BF2D35B-9E2F-4C8E-90D0-48A07B3A0AB1}" type="datetimeFigureOut">
              <a:rPr lang="ru-RU"/>
              <a:pPr>
                <a:defRPr/>
              </a:pPr>
              <a:t>30.03.2022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F93DEF0-5817-4A5E-B4CB-92A9E5142574}" type="slidenum">
              <a:rPr lang="ru-RU" altLang="ru-RU"/>
              <a:pPr>
                <a:defRPr/>
              </a:pPr>
              <a:t>‹#›</a:t>
            </a:fld>
            <a:endParaRPr lang="ru-RU" altLang="ru-RU"/>
          </a:p>
        </p:txBody>
      </p:sp>
    </p:spTree>
    <p:extLst>
      <p:ext uri="{BB962C8B-B14F-4D97-AF65-F5344CB8AC3E}">
        <p14:creationId xmlns:p14="http://schemas.microsoft.com/office/powerpoint/2010/main" val="805118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0CB50427-AF68-454A-98D8-A72DADB3301A}" type="datetimeFigureOut">
              <a:rPr lang="ru-RU"/>
              <a:pPr>
                <a:defRPr/>
              </a:pPr>
              <a:t>30.03.2022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5FAF8D1-C0E4-4A69-BECD-BB2B83498805}" type="slidenum">
              <a:rPr lang="ru-RU" altLang="ru-RU"/>
              <a:pPr>
                <a:defRPr/>
              </a:pPr>
              <a:t>‹#›</a:t>
            </a:fld>
            <a:endParaRPr lang="ru-RU" altLang="ru-RU"/>
          </a:p>
        </p:txBody>
      </p:sp>
    </p:spTree>
    <p:extLst>
      <p:ext uri="{BB962C8B-B14F-4D97-AF65-F5344CB8AC3E}">
        <p14:creationId xmlns:p14="http://schemas.microsoft.com/office/powerpoint/2010/main" val="993112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06A1D861-70FD-4BDC-87FA-C97B9AC0B9FF}" type="datetimeFigureOut">
              <a:rPr lang="ru-RU"/>
              <a:pPr>
                <a:defRPr/>
              </a:pPr>
              <a:t>30.03.2022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1C9ADCE5-C3A6-49D9-8560-65D5EE6F609A}" type="slidenum">
              <a:rPr lang="ru-RU" altLang="ru-RU"/>
              <a:pPr>
                <a:defRPr/>
              </a:pPr>
              <a:t>‹#›</a:t>
            </a:fld>
            <a:endParaRPr lang="ru-RU" altLang="ru-RU"/>
          </a:p>
        </p:txBody>
      </p:sp>
    </p:spTree>
    <p:extLst>
      <p:ext uri="{BB962C8B-B14F-4D97-AF65-F5344CB8AC3E}">
        <p14:creationId xmlns:p14="http://schemas.microsoft.com/office/powerpoint/2010/main" val="3766036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3E5FDE9-F31B-43FE-829F-C47F1EF99C3F}" type="datetimeFigureOut">
              <a:rPr lang="ru-RU"/>
              <a:pPr>
                <a:defRPr/>
              </a:pPr>
              <a:t>30.03.2022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A4BC909F-B27F-4F38-A7D2-0FC4EDB2967F}" type="slidenum">
              <a:rPr lang="ru-RU" altLang="ru-RU"/>
              <a:pPr>
                <a:defRPr/>
              </a:pPr>
              <a:t>‹#›</a:t>
            </a:fld>
            <a:endParaRPr lang="ru-RU" altLang="ru-RU"/>
          </a:p>
        </p:txBody>
      </p:sp>
    </p:spTree>
    <p:extLst>
      <p:ext uri="{BB962C8B-B14F-4D97-AF65-F5344CB8AC3E}">
        <p14:creationId xmlns:p14="http://schemas.microsoft.com/office/powerpoint/2010/main" val="3324668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3D6EE44-1576-45FB-BF8E-473E57BDE561}" type="datetimeFigureOut">
              <a:rPr lang="ru-RU"/>
              <a:pPr>
                <a:defRPr/>
              </a:pPr>
              <a:t>30.03.2022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678599B-0C4B-400F-9BC1-66156BC913AE}" type="slidenum">
              <a:rPr lang="ru-RU" altLang="ru-RU"/>
              <a:pPr>
                <a:defRPr/>
              </a:pPr>
              <a:t>‹#›</a:t>
            </a:fld>
            <a:endParaRPr lang="ru-RU" altLang="ru-RU"/>
          </a:p>
        </p:txBody>
      </p:sp>
    </p:spTree>
    <p:extLst>
      <p:ext uri="{BB962C8B-B14F-4D97-AF65-F5344CB8AC3E}">
        <p14:creationId xmlns:p14="http://schemas.microsoft.com/office/powerpoint/2010/main" val="3858013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09EA92B-10E8-4924-8337-0425E05DD233}" type="datetimeFigureOut">
              <a:rPr lang="ru-RU"/>
              <a:pPr>
                <a:defRPr/>
              </a:pPr>
              <a:t>30.03.2022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283BC4E-3966-4951-8545-6A8FE4165739}" type="slidenum">
              <a:rPr lang="ru-RU" altLang="ru-RU"/>
              <a:pPr>
                <a:defRPr/>
              </a:pPr>
              <a:t>‹#›</a:t>
            </a:fld>
            <a:endParaRPr lang="ru-RU" altLang="ru-RU"/>
          </a:p>
        </p:txBody>
      </p:sp>
    </p:spTree>
    <p:extLst>
      <p:ext uri="{BB962C8B-B14F-4D97-AF65-F5344CB8AC3E}">
        <p14:creationId xmlns:p14="http://schemas.microsoft.com/office/powerpoint/2010/main" val="950213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400FBE51-ED42-4BDB-9FDF-9ADA29A35F3F}" type="datetimeFigureOut">
              <a:rPr lang="ru-RU"/>
              <a:pPr>
                <a:defRPr/>
              </a:pPr>
              <a:t>30.03.2022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E2DDFEE0-033B-4DC5-B2D2-DBDBBB36079F}"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translate.academic.ru/zibeline/ru/fr/" TargetMode="Externa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3"/>
          <p:cNvSpPr>
            <a:spLocks noGrp="1"/>
          </p:cNvSpPr>
          <p:nvPr>
            <p:ph type="title"/>
          </p:nvPr>
        </p:nvSpPr>
        <p:spPr>
          <a:xfrm>
            <a:off x="2195736" y="274638"/>
            <a:ext cx="4320480" cy="1143000"/>
          </a:xfrm>
          <a:solidFill>
            <a:schemeClr val="accent5">
              <a:lumMod val="75000"/>
            </a:schemeClr>
          </a:solidFill>
        </p:spPr>
        <p:txBody>
          <a:bodyPr/>
          <a:lstStyle/>
          <a:p>
            <a:pPr eaLnBrk="1" hangingPunct="1">
              <a:defRPr/>
            </a:pPr>
            <a:r>
              <a:rPr lang="fr-FR" altLang="ru-RU" sz="2800" dirty="0">
                <a:solidFill>
                  <a:schemeClr val="bg1"/>
                </a:solidFill>
              </a:rPr>
              <a:t>L</a:t>
            </a:r>
            <a:r>
              <a:rPr lang="fr-FR" altLang="ru-RU" sz="2800" dirty="0" smtClean="0">
                <a:solidFill>
                  <a:schemeClr val="bg1"/>
                </a:solidFill>
              </a:rPr>
              <a:t>e lac </a:t>
            </a:r>
            <a:r>
              <a:rPr lang="fr-FR" sz="2800" dirty="0" smtClean="0">
                <a:solidFill>
                  <a:schemeClr val="bg1"/>
                </a:solidFill>
              </a:rPr>
              <a:t>Baïkal</a:t>
            </a:r>
            <a:r>
              <a:rPr lang="fr-FR" altLang="ru-RU" sz="2800" dirty="0" smtClean="0">
                <a:solidFill>
                  <a:schemeClr val="bg1"/>
                </a:solidFill>
              </a:rPr>
              <a:t> est « une mer »</a:t>
            </a:r>
            <a:br>
              <a:rPr lang="fr-FR" altLang="ru-RU" sz="2800" dirty="0" smtClean="0">
                <a:solidFill>
                  <a:schemeClr val="bg1"/>
                </a:solidFill>
              </a:rPr>
            </a:br>
            <a:r>
              <a:rPr lang="fr-FR" altLang="ru-RU" sz="2800" dirty="0" smtClean="0">
                <a:solidFill>
                  <a:schemeClr val="bg1"/>
                </a:solidFill>
              </a:rPr>
              <a:t> au </a:t>
            </a:r>
            <a:r>
              <a:rPr lang="fr-FR" altLang="ru-RU" sz="2800" dirty="0" err="1" smtClean="0">
                <a:solidFill>
                  <a:schemeClr val="bg1"/>
                </a:solidFill>
              </a:rPr>
              <a:t>coeur</a:t>
            </a:r>
            <a:r>
              <a:rPr lang="fr-FR" altLang="ru-RU" sz="2800" dirty="0" smtClean="0">
                <a:solidFill>
                  <a:schemeClr val="bg1"/>
                </a:solidFill>
              </a:rPr>
              <a:t> de la Sibérie</a:t>
            </a:r>
            <a:endParaRPr lang="ru-RU" altLang="ru-RU" sz="2800" dirty="0" smtClean="0">
              <a:solidFill>
                <a:schemeClr val="bg1"/>
              </a:solidFill>
            </a:endParaRPr>
          </a:p>
        </p:txBody>
      </p:sp>
      <p:sp>
        <p:nvSpPr>
          <p:cNvPr id="5" name="Объект 4"/>
          <p:cNvSpPr>
            <a:spLocks noGrp="1"/>
          </p:cNvSpPr>
          <p:nvPr>
            <p:ph sz="half" idx="1"/>
          </p:nvPr>
        </p:nvSpPr>
        <p:spPr>
          <a:xfrm>
            <a:off x="247650" y="1628775"/>
            <a:ext cx="8439150" cy="4525963"/>
          </a:xfrm>
        </p:spPr>
        <p:txBody>
          <a:bodyPr rtlCol="0">
            <a:normAutofit/>
          </a:bodyPr>
          <a:lstStyle/>
          <a:p>
            <a:pPr marL="0" indent="0" eaLnBrk="1" fontAlgn="auto" hangingPunct="1">
              <a:lnSpc>
                <a:spcPct val="200000"/>
              </a:lnSpc>
              <a:spcAft>
                <a:spcPts val="0"/>
              </a:spcAft>
              <a:buFont typeface="Arial" panose="020B0604020202020204" pitchFamily="34" charset="0"/>
              <a:buNone/>
              <a:defRPr/>
            </a:pPr>
            <a:r>
              <a:rPr lang="fr-FR" sz="2400" dirty="0" smtClean="0"/>
              <a:t>Comparé aux autres grands lacs du monde, le Baïkal est énorme. Son volume d'eau représente 20% des réserves mondiales d'eau douce de surface et 80% des réserves d'eau douce de la Russie. Sa longueur est de 636 km et sa largeur maximale d'environ 80 km. La côte s'étire sur plus de 2000 km. On y dénombre 27 îles dont la plus importante, Olkhon. </a:t>
            </a:r>
            <a:endParaRPr lang="ru-RU" sz="2400" dirty="0" smtClean="0"/>
          </a:p>
        </p:txBody>
      </p:sp>
      <p:sp>
        <p:nvSpPr>
          <p:cNvPr id="2" name="Объект 1"/>
          <p:cNvSpPr>
            <a:spLocks noGrp="1"/>
          </p:cNvSpPr>
          <p:nvPr>
            <p:ph sz="half" idx="2"/>
          </p:nvPr>
        </p:nvSpPr>
        <p:spPr/>
        <p:txBody>
          <a:bodyPr/>
          <a:lstStyle/>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792435"/>
          </a:xfrm>
        </p:spPr>
        <p:txBody>
          <a:bodyPr rtlCol="0">
            <a:normAutofit fontScale="90000"/>
          </a:bodyPr>
          <a:lstStyle/>
          <a:p>
            <a:pPr eaLnBrk="1" fontAlgn="auto" hangingPunct="1">
              <a:spcAft>
                <a:spcPts val="0"/>
              </a:spcAft>
              <a:defRPr/>
            </a:pPr>
            <a:r>
              <a:rPr lang="ru-RU" sz="3600" b="1" dirty="0" smtClean="0"/>
              <a:t/>
            </a:r>
            <a:br>
              <a:rPr lang="ru-RU" sz="3600" b="1" dirty="0" smtClean="0"/>
            </a:br>
            <a:r>
              <a:rPr lang="en-US" sz="3100" b="1" dirty="0" err="1" smtClean="0"/>
              <a:t>Végétation</a:t>
            </a:r>
            <a:r>
              <a:rPr lang="en-US" sz="3100" b="1" dirty="0" smtClean="0"/>
              <a:t> du </a:t>
            </a:r>
            <a:r>
              <a:rPr lang="en-US" sz="3100" b="1" dirty="0" err="1" smtClean="0"/>
              <a:t>Baïkal</a:t>
            </a:r>
            <a:r>
              <a:rPr lang="en-US" b="1" dirty="0" smtClean="0"/>
              <a:t/>
            </a:r>
            <a:br>
              <a:rPr lang="en-US" b="1" dirty="0" smtClean="0"/>
            </a:br>
            <a:endParaRPr lang="ru-RU" dirty="0" smtClean="0"/>
          </a:p>
        </p:txBody>
      </p:sp>
      <p:sp>
        <p:nvSpPr>
          <p:cNvPr id="3075" name="Объект 2"/>
          <p:cNvSpPr>
            <a:spLocks noGrp="1"/>
          </p:cNvSpPr>
          <p:nvPr>
            <p:ph idx="1"/>
          </p:nvPr>
        </p:nvSpPr>
        <p:spPr>
          <a:xfrm>
            <a:off x="457200" y="1125538"/>
            <a:ext cx="8229600" cy="5000625"/>
          </a:xfrm>
        </p:spPr>
        <p:txBody>
          <a:bodyPr/>
          <a:lstStyle/>
          <a:p>
            <a:pPr marL="0" indent="0" eaLnBrk="1" hangingPunct="1">
              <a:lnSpc>
                <a:spcPct val="150000"/>
              </a:lnSpc>
              <a:buFont typeface="Arial" panose="020B0604020202020204" pitchFamily="34" charset="0"/>
              <a:buNone/>
            </a:pPr>
            <a:r>
              <a:rPr lang="fr-FR" altLang="ru-RU" sz="2400" dirty="0" smtClean="0"/>
              <a:t>Surnommé la « Perle de Sibérie », le lac Baïkal a été inscrit par l’UNESCO en 1996 au patrimoine mondial de l’humanité, en raison de sa richesse écologique (1.550 espèces animales et plus de 600 espèces végétales). La taïga baïkalienne est peuplée d'arbres âgés de plus de 500 et 600 ans, voire 800. C'est uniquement ici que les forêts de pins sont largement répandues. </a:t>
            </a:r>
            <a:endParaRPr lang="ru-RU" altLang="ru-RU" sz="2400" dirty="0" smtClean="0"/>
          </a:p>
        </p:txBody>
      </p:sp>
      <p:graphicFrame>
        <p:nvGraphicFramePr>
          <p:cNvPr id="5" name="Таблица 4"/>
          <p:cNvGraphicFramePr>
            <a:graphicFrameLocks noGrp="1"/>
          </p:cNvGraphicFramePr>
          <p:nvPr>
            <p:extLst>
              <p:ext uri="{D42A27DB-BD31-4B8C-83A1-F6EECF244321}">
                <p14:modId xmlns:p14="http://schemas.microsoft.com/office/powerpoint/2010/main" val="1529292638"/>
              </p:ext>
            </p:extLst>
          </p:nvPr>
        </p:nvGraphicFramePr>
        <p:xfrm>
          <a:off x="468313" y="4652963"/>
          <a:ext cx="8229600" cy="1684337"/>
        </p:xfrm>
        <a:graphic>
          <a:graphicData uri="http://schemas.openxmlformats.org/drawingml/2006/table">
            <a:tbl>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1684337">
                <a:tc>
                  <a:txBody>
                    <a:bodyPr/>
                    <a:lstStyle/>
                    <a:p>
                      <a:endParaRPr lang="ru-RU" sz="1800" dirty="0"/>
                    </a:p>
                  </a:txBody>
                  <a:tcPr marL="19050" marR="19050" marT="19054" marB="19054" anchor="ctr">
                    <a:lnL>
                      <a:noFill/>
                    </a:lnL>
                    <a:lnR>
                      <a:noFill/>
                    </a:lnR>
                    <a:lnT>
                      <a:noFill/>
                    </a:lnT>
                    <a:lnB>
                      <a:noFill/>
                    </a:lnB>
                  </a:tcPr>
                </a:tc>
                <a:tc>
                  <a:txBody>
                    <a:bodyPr/>
                    <a:lstStyle/>
                    <a:p>
                      <a:r>
                        <a:rPr lang="fr-FR" sz="2000" b="0" dirty="0" smtClean="0"/>
                        <a:t>Les </a:t>
                      </a:r>
                      <a:r>
                        <a:rPr lang="fr-FR" sz="2000" b="0" dirty="0"/>
                        <a:t>forêts de bois précieux en Baïkalie sont les </a:t>
                      </a:r>
                      <a:r>
                        <a:rPr lang="fr-FR" sz="2000" b="0" dirty="0" smtClean="0"/>
                        <a:t>forêts </a:t>
                      </a:r>
                      <a:r>
                        <a:rPr lang="fr-FR" sz="2000" b="0" dirty="0"/>
                        <a:t>de cèdres</a:t>
                      </a:r>
                      <a:r>
                        <a:rPr lang="fr-FR" sz="2000" b="0" dirty="0" smtClean="0"/>
                        <a:t>.</a:t>
                      </a:r>
                      <a:endParaRPr lang="ru-RU" sz="2000" b="0" dirty="0" smtClean="0"/>
                    </a:p>
                    <a:p>
                      <a:r>
                        <a:rPr lang="en-US" sz="2000" b="1" dirty="0" smtClean="0"/>
                        <a:t>La </a:t>
                      </a:r>
                      <a:r>
                        <a:rPr lang="en-US" sz="2000" b="1" dirty="0" err="1" smtClean="0"/>
                        <a:t>flore</a:t>
                      </a:r>
                      <a:r>
                        <a:rPr lang="en-US" sz="2000" b="1" dirty="0" smtClean="0"/>
                        <a:t> des </a:t>
                      </a:r>
                      <a:r>
                        <a:rPr lang="en-US" sz="2000" b="1" dirty="0" err="1" smtClean="0"/>
                        <a:t>montagnes</a:t>
                      </a:r>
                      <a:r>
                        <a:rPr lang="en-US" sz="2000" b="1" dirty="0" smtClean="0"/>
                        <a:t> </a:t>
                      </a:r>
                      <a:r>
                        <a:rPr lang="en-US" sz="2000" b="1" dirty="0" err="1" smtClean="0"/>
                        <a:t>est</a:t>
                      </a:r>
                      <a:r>
                        <a:rPr lang="en-US" sz="2000" b="1" dirty="0" smtClean="0"/>
                        <a:t> riche </a:t>
                      </a:r>
                      <a:r>
                        <a:rPr lang="en-US" sz="2000" b="1" dirty="0" err="1" smtClean="0"/>
                        <a:t>en</a:t>
                      </a:r>
                      <a:r>
                        <a:rPr lang="en-US" sz="2000" b="1" dirty="0" smtClean="0"/>
                        <a:t> </a:t>
                      </a:r>
                      <a:r>
                        <a:rPr lang="en-US" sz="2000" b="1" dirty="0" err="1" smtClean="0"/>
                        <a:t>plantes</a:t>
                      </a:r>
                      <a:r>
                        <a:rPr lang="en-US" sz="2000" b="1" dirty="0" smtClean="0"/>
                        <a:t> </a:t>
                      </a:r>
                      <a:r>
                        <a:rPr lang="en-US" sz="2000" b="1" dirty="0" err="1" smtClean="0"/>
                        <a:t>décoratives</a:t>
                      </a:r>
                      <a:r>
                        <a:rPr lang="en-US" sz="2000" b="1" dirty="0" smtClean="0"/>
                        <a:t> </a:t>
                      </a:r>
                      <a:r>
                        <a:rPr lang="en-US" sz="2000" b="1" dirty="0" err="1" smtClean="0"/>
                        <a:t>hautes</a:t>
                      </a:r>
                      <a:r>
                        <a:rPr lang="en-US" sz="2000" b="1" dirty="0" smtClean="0"/>
                        <a:t> </a:t>
                      </a:r>
                      <a:r>
                        <a:rPr lang="en-US" sz="2000" b="1" dirty="0" err="1" smtClean="0"/>
                        <a:t>en</a:t>
                      </a:r>
                      <a:r>
                        <a:rPr lang="en-US" sz="2000" b="1" dirty="0" smtClean="0"/>
                        <a:t> </a:t>
                      </a:r>
                      <a:r>
                        <a:rPr lang="en-US" sz="2000" b="1" dirty="0" err="1" smtClean="0"/>
                        <a:t>couleurs</a:t>
                      </a:r>
                      <a:endParaRPr lang="fr-FR" sz="2000" b="1" dirty="0"/>
                    </a:p>
                  </a:txBody>
                  <a:tcPr marL="19050" marR="19050" marT="19054" marB="19054"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3079" name="Рисунок 2"/>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15616" y="4633379"/>
            <a:ext cx="2232248" cy="1647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4"/>
          <p:cNvSpPr>
            <a:spLocks noGrp="1"/>
          </p:cNvSpPr>
          <p:nvPr>
            <p:ph type="title"/>
          </p:nvPr>
        </p:nvSpPr>
        <p:spPr>
          <a:xfrm>
            <a:off x="457200" y="274638"/>
            <a:ext cx="8229600" cy="779462"/>
          </a:xfrm>
        </p:spPr>
        <p:txBody>
          <a:bodyPr/>
          <a:lstStyle/>
          <a:p>
            <a:r>
              <a:rPr lang="fr-FR" altLang="ru-RU" sz="2800" b="1" dirty="0" smtClean="0"/>
              <a:t>Le lac contient une variété remarquable de faune</a:t>
            </a:r>
            <a:endParaRPr lang="ru-RU" altLang="ru-RU" sz="2800" b="1" dirty="0" smtClean="0"/>
          </a:p>
        </p:txBody>
      </p:sp>
      <p:sp>
        <p:nvSpPr>
          <p:cNvPr id="5123" name="Текст 8"/>
          <p:cNvSpPr>
            <a:spLocks noGrp="1"/>
          </p:cNvSpPr>
          <p:nvPr>
            <p:ph type="body" idx="1"/>
          </p:nvPr>
        </p:nvSpPr>
        <p:spPr>
          <a:xfrm>
            <a:off x="531813" y="908050"/>
            <a:ext cx="4040187" cy="504825"/>
          </a:xfrm>
        </p:spPr>
        <p:txBody>
          <a:bodyPr/>
          <a:lstStyle/>
          <a:p>
            <a:pPr algn="ctr"/>
            <a:r>
              <a:rPr lang="en-US" altLang="ru-RU" sz="2000" b="0" dirty="0" smtClean="0">
                <a:hlinkClick r:id="rId2"/>
              </a:rPr>
              <a:t>Zibeline</a:t>
            </a:r>
            <a:r>
              <a:rPr lang="en-US" altLang="ru-RU" sz="2000" b="0" dirty="0" smtClean="0">
                <a:solidFill>
                  <a:srgbClr val="002060"/>
                </a:solidFill>
              </a:rPr>
              <a:t>, f</a:t>
            </a:r>
            <a:endParaRPr lang="ru-RU" altLang="ru-RU" sz="2000" dirty="0" smtClean="0">
              <a:solidFill>
                <a:srgbClr val="002060"/>
              </a:solidFill>
            </a:endParaRPr>
          </a:p>
        </p:txBody>
      </p:sp>
      <p:pic>
        <p:nvPicPr>
          <p:cNvPr id="5124" name="Объект 6"/>
          <p:cNvPicPr>
            <a:picLocks noGrp="1" noChangeAspect="1"/>
          </p:cNvPicPr>
          <p:nvPr>
            <p:ph sz="half" idx="2"/>
          </p:nvPr>
        </p:nvPicPr>
        <p:blipFill>
          <a:blip r:embed="rId3">
            <a:extLst>
              <a:ext uri="{28A0092B-C50C-407E-A947-70E740481C1C}">
                <a14:useLocalDpi xmlns:a14="http://schemas.microsoft.com/office/drawing/2010/main"/>
              </a:ext>
            </a:extLst>
          </a:blip>
          <a:srcRect/>
          <a:stretch>
            <a:fillRect/>
          </a:stretch>
        </p:blipFill>
        <p:spPr>
          <a:xfrm>
            <a:off x="1476375" y="1584325"/>
            <a:ext cx="2406650" cy="1919288"/>
          </a:xfrm>
        </p:spPr>
      </p:pic>
      <p:sp>
        <p:nvSpPr>
          <p:cNvPr id="5125" name="Текст 9"/>
          <p:cNvSpPr>
            <a:spLocks noGrp="1"/>
          </p:cNvSpPr>
          <p:nvPr>
            <p:ph type="body" sz="quarter" idx="3"/>
          </p:nvPr>
        </p:nvSpPr>
        <p:spPr>
          <a:xfrm>
            <a:off x="4572000" y="980728"/>
            <a:ext cx="4464496" cy="417066"/>
          </a:xfrm>
        </p:spPr>
        <p:txBody>
          <a:bodyPr/>
          <a:lstStyle/>
          <a:p>
            <a:pPr algn="ctr"/>
            <a:r>
              <a:rPr lang="en-US" altLang="ru-RU" sz="2000" b="0" u="sng" dirty="0" err="1" smtClean="0">
                <a:solidFill>
                  <a:srgbClr val="7030A0"/>
                </a:solidFill>
              </a:rPr>
              <a:t>Irbis</a:t>
            </a:r>
            <a:r>
              <a:rPr lang="en-US" altLang="ru-RU" sz="2000" b="0" u="sng" dirty="0" smtClean="0">
                <a:solidFill>
                  <a:srgbClr val="7030A0"/>
                </a:solidFill>
              </a:rPr>
              <a:t>, m </a:t>
            </a:r>
            <a:r>
              <a:rPr lang="ru-RU" altLang="ru-RU" sz="2000" b="0" u="sng" dirty="0" smtClean="0">
                <a:solidFill>
                  <a:srgbClr val="7030A0"/>
                </a:solidFill>
              </a:rPr>
              <a:t> </a:t>
            </a:r>
            <a:r>
              <a:rPr lang="en-US" altLang="ru-RU" sz="2000" b="0" u="sng" dirty="0" smtClean="0">
                <a:solidFill>
                  <a:srgbClr val="7030A0"/>
                </a:solidFill>
              </a:rPr>
              <a:t>(</a:t>
            </a:r>
            <a:r>
              <a:rPr lang="en-US" altLang="ru-RU" sz="2000" b="0" u="sng" dirty="0" err="1" smtClean="0">
                <a:solidFill>
                  <a:srgbClr val="7030A0"/>
                </a:solidFill>
              </a:rPr>
              <a:t>panthère</a:t>
            </a:r>
            <a:r>
              <a:rPr lang="en-US" altLang="ru-RU" sz="2000" b="0" u="sng" dirty="0" smtClean="0">
                <a:solidFill>
                  <a:srgbClr val="7030A0"/>
                </a:solidFill>
              </a:rPr>
              <a:t> des </a:t>
            </a:r>
            <a:r>
              <a:rPr lang="en-US" altLang="ru-RU" sz="2000" b="0" u="sng" dirty="0" err="1" smtClean="0">
                <a:solidFill>
                  <a:srgbClr val="7030A0"/>
                </a:solidFill>
              </a:rPr>
              <a:t>neiges</a:t>
            </a:r>
            <a:r>
              <a:rPr lang="en-US" altLang="ru-RU" sz="2000" b="0" u="sng" dirty="0" smtClean="0">
                <a:solidFill>
                  <a:srgbClr val="7030A0"/>
                </a:solidFill>
              </a:rPr>
              <a:t>, f)</a:t>
            </a:r>
            <a:endParaRPr lang="ru-RU" altLang="ru-RU" sz="2000" b="0" u="sng" dirty="0" smtClean="0">
              <a:solidFill>
                <a:srgbClr val="7030A0"/>
              </a:solidFill>
            </a:endParaRPr>
          </a:p>
        </p:txBody>
      </p:sp>
      <p:pic>
        <p:nvPicPr>
          <p:cNvPr id="5126" name="Объект 2"/>
          <p:cNvPicPr>
            <a:picLocks noGrp="1" noChangeAspect="1"/>
          </p:cNvPicPr>
          <p:nvPr>
            <p:ph sz="quarter" idx="4"/>
          </p:nvPr>
        </p:nvPicPr>
        <p:blipFill>
          <a:blip r:embed="rId4" cstate="screen">
            <a:extLst>
              <a:ext uri="{28A0092B-C50C-407E-A947-70E740481C1C}">
                <a14:useLocalDpi xmlns:a14="http://schemas.microsoft.com/office/drawing/2010/main"/>
              </a:ext>
            </a:extLst>
          </a:blip>
          <a:srcRect/>
          <a:stretch>
            <a:fillRect/>
          </a:stretch>
        </p:blipFill>
        <p:spPr>
          <a:xfrm>
            <a:off x="5508625" y="3614738"/>
            <a:ext cx="2807791" cy="2960687"/>
          </a:xfrm>
        </p:spPr>
      </p:pic>
      <p:pic>
        <p:nvPicPr>
          <p:cNvPr id="5127" name="Рисунок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5580112" y="1584325"/>
            <a:ext cx="2455863"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Рисунок 1"/>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1331639" y="3675063"/>
            <a:ext cx="2880321" cy="280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rot="10800000" flipV="1">
            <a:off x="485775" y="6192838"/>
            <a:ext cx="7059613" cy="357187"/>
          </a:xfrm>
        </p:spPr>
        <p:txBody>
          <a:bodyPr/>
          <a:lstStyle/>
          <a:p>
            <a:endParaRPr lang="ru-RU" altLang="ru-RU" smtClean="0"/>
          </a:p>
        </p:txBody>
      </p:sp>
      <p:sp>
        <p:nvSpPr>
          <p:cNvPr id="6147" name="Текст 3"/>
          <p:cNvSpPr>
            <a:spLocks noGrp="1"/>
          </p:cNvSpPr>
          <p:nvPr>
            <p:ph type="body" idx="1"/>
          </p:nvPr>
        </p:nvSpPr>
        <p:spPr>
          <a:xfrm>
            <a:off x="485775" y="487363"/>
            <a:ext cx="4040188" cy="1717675"/>
          </a:xfrm>
        </p:spPr>
        <p:txBody>
          <a:bodyPr/>
          <a:lstStyle/>
          <a:p>
            <a:pPr eaLnBrk="1" hangingPunct="1">
              <a:lnSpc>
                <a:spcPct val="150000"/>
              </a:lnSpc>
            </a:pPr>
            <a:r>
              <a:rPr lang="fr-FR" altLang="ru-RU" b="0" dirty="0" smtClean="0"/>
              <a:t>Les îles rocheuses du lac hébergent de grandes colonies de mouettes argentées.</a:t>
            </a:r>
            <a:endParaRPr lang="ru-RU" altLang="ru-RU" b="0" dirty="0" smtClean="0"/>
          </a:p>
        </p:txBody>
      </p:sp>
      <p:pic>
        <p:nvPicPr>
          <p:cNvPr id="6148" name="Объект 1"/>
          <p:cNvPicPr>
            <a:picLocks noGrp="1" noChangeAspect="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1158197" y="3177394"/>
            <a:ext cx="2695344" cy="1800200"/>
          </a:xfrm>
        </p:spPr>
      </p:pic>
      <p:sp>
        <p:nvSpPr>
          <p:cNvPr id="6149" name="Текст 2"/>
          <p:cNvSpPr>
            <a:spLocks noGrp="1"/>
          </p:cNvSpPr>
          <p:nvPr>
            <p:ph type="body" sz="quarter" idx="3"/>
          </p:nvPr>
        </p:nvSpPr>
        <p:spPr>
          <a:xfrm>
            <a:off x="4932040" y="1016795"/>
            <a:ext cx="3825875" cy="2051844"/>
          </a:xfrm>
        </p:spPr>
        <p:txBody>
          <a:bodyPr/>
          <a:lstStyle/>
          <a:p>
            <a:endParaRPr lang="ru-RU" altLang="ru-RU" sz="2800" b="0" dirty="0" smtClean="0"/>
          </a:p>
          <a:p>
            <a:endParaRPr lang="ru-RU" altLang="ru-RU" sz="2800" b="0" dirty="0" smtClean="0"/>
          </a:p>
          <a:p>
            <a:endParaRPr lang="ru-RU" altLang="ru-RU" sz="2800" b="0" dirty="0" smtClean="0"/>
          </a:p>
          <a:p>
            <a:endParaRPr lang="ru-RU" altLang="ru-RU" sz="2800" b="0" dirty="0" smtClean="0"/>
          </a:p>
          <a:p>
            <a:endParaRPr lang="ru-RU" altLang="ru-RU" b="0" dirty="0" smtClean="0"/>
          </a:p>
          <a:p>
            <a:endParaRPr lang="ru-RU" altLang="ru-RU" b="0" dirty="0" smtClean="0"/>
          </a:p>
          <a:p>
            <a:endParaRPr lang="ru-RU" altLang="ru-RU" b="0" dirty="0" smtClean="0"/>
          </a:p>
          <a:p>
            <a:endParaRPr lang="ru-RU" altLang="ru-RU" b="0" dirty="0" smtClean="0"/>
          </a:p>
          <a:p>
            <a:pPr>
              <a:lnSpc>
                <a:spcPct val="150000"/>
              </a:lnSpc>
            </a:pPr>
            <a:endParaRPr lang="ru-RU" altLang="ru-RU" sz="2000" b="0" dirty="0" smtClean="0"/>
          </a:p>
          <a:p>
            <a:pPr>
              <a:lnSpc>
                <a:spcPct val="150000"/>
              </a:lnSpc>
            </a:pPr>
            <a:r>
              <a:rPr lang="fr-FR" altLang="ru-RU" sz="2000" b="0" dirty="0" smtClean="0"/>
              <a:t>L’espèce la plus pêchée est l’</a:t>
            </a:r>
            <a:r>
              <a:rPr lang="fr-FR" altLang="ru-RU" sz="2000" b="0" dirty="0" err="1" smtClean="0"/>
              <a:t>omoul</a:t>
            </a:r>
            <a:r>
              <a:rPr lang="fr-FR" altLang="ru-RU" sz="2000" b="0" dirty="0" smtClean="0"/>
              <a:t>, une truite ne se rencontrant que dans le lac et qui peut atteindre 50 cm de long et peser jusqu’à 5 kg</a:t>
            </a:r>
          </a:p>
          <a:p>
            <a:endParaRPr lang="ru-RU" altLang="ru-RU" dirty="0" smtClean="0"/>
          </a:p>
        </p:txBody>
      </p:sp>
      <p:pic>
        <p:nvPicPr>
          <p:cNvPr id="6150" name="Объект 4"/>
          <p:cNvPicPr>
            <a:picLocks noGrp="1" noChangeAspect="1"/>
          </p:cNvPicPr>
          <p:nvPr>
            <p:ph sz="quarter" idx="4"/>
          </p:nvPr>
        </p:nvPicPr>
        <p:blipFill>
          <a:blip r:embed="rId3" cstate="screen">
            <a:extLst>
              <a:ext uri="{28A0092B-C50C-407E-A947-70E740481C1C}">
                <a14:useLocalDpi xmlns:a14="http://schemas.microsoft.com/office/drawing/2010/main"/>
              </a:ext>
            </a:extLst>
          </a:blip>
          <a:srcRect/>
          <a:stretch>
            <a:fillRect/>
          </a:stretch>
        </p:blipFill>
        <p:spPr>
          <a:xfrm>
            <a:off x="5076056" y="3177394"/>
            <a:ext cx="2884116" cy="18002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a:xfrm>
            <a:off x="461194" y="5085184"/>
            <a:ext cx="8229600" cy="1224136"/>
          </a:xfrm>
        </p:spPr>
        <p:txBody>
          <a:bodyPr/>
          <a:lstStyle/>
          <a:p>
            <a:pPr eaLnBrk="1" hangingPunct="1"/>
            <a:r>
              <a:rPr lang="fr-FR" altLang="ru-RU" sz="2400" b="1" i="1" dirty="0">
                <a:solidFill>
                  <a:srgbClr val="0070C0"/>
                </a:solidFill>
              </a:rPr>
              <a:t>Le Baïkal est </a:t>
            </a:r>
            <a:br>
              <a:rPr lang="fr-FR" altLang="ru-RU" sz="2400" b="1" i="1" dirty="0">
                <a:solidFill>
                  <a:srgbClr val="0070C0"/>
                </a:solidFill>
              </a:rPr>
            </a:br>
            <a:r>
              <a:rPr lang="fr-FR" altLang="ru-RU" sz="2400" b="1" i="1" dirty="0">
                <a:solidFill>
                  <a:srgbClr val="0070C0"/>
                </a:solidFill>
              </a:rPr>
              <a:t>un laboratoire naturel étonnant, un endroit unique au monde!</a:t>
            </a:r>
            <a:endParaRPr lang="ru-RU" altLang="ru-RU" sz="2400" b="1" dirty="0" smtClean="0"/>
          </a:p>
        </p:txBody>
      </p:sp>
      <p:sp>
        <p:nvSpPr>
          <p:cNvPr id="7171" name="Объект 2"/>
          <p:cNvSpPr>
            <a:spLocks noGrp="1"/>
          </p:cNvSpPr>
          <p:nvPr>
            <p:ph sz="half" idx="1"/>
          </p:nvPr>
        </p:nvSpPr>
        <p:spPr>
          <a:xfrm>
            <a:off x="537394" y="404664"/>
            <a:ext cx="4038600" cy="4033837"/>
          </a:xfrm>
        </p:spPr>
        <p:txBody>
          <a:bodyPr/>
          <a:lstStyle/>
          <a:p>
            <a:pPr marL="0" indent="0" eaLnBrk="1" hangingPunct="1">
              <a:lnSpc>
                <a:spcPct val="150000"/>
              </a:lnSpc>
              <a:buFont typeface="Arial" panose="020B0604020202020204" pitchFamily="34" charset="0"/>
              <a:buNone/>
            </a:pPr>
            <a:r>
              <a:rPr lang="fr-FR" altLang="ru-RU" sz="2000" b="1" dirty="0" smtClean="0"/>
              <a:t>Le </a:t>
            </a:r>
            <a:r>
              <a:rPr lang="fr-FR" altLang="ru-RU" sz="2000" b="1" dirty="0" err="1" smtClean="0"/>
              <a:t>Nerpa</a:t>
            </a:r>
            <a:r>
              <a:rPr lang="fr-FR" altLang="ru-RU" sz="2000" b="1" dirty="0" smtClean="0"/>
              <a:t> </a:t>
            </a:r>
            <a:r>
              <a:rPr lang="fr-FR" altLang="ru-RU" sz="2000" dirty="0" smtClean="0"/>
              <a:t>est le seul phoque d’eau douce au monde. Il occupe tout le bassin du lac, mais surtout les parties nord et centrale. Très curieux, le </a:t>
            </a:r>
            <a:r>
              <a:rPr lang="fr-FR" altLang="ru-RU" sz="2000" dirty="0" err="1" smtClean="0"/>
              <a:t>Nerpa</a:t>
            </a:r>
            <a:r>
              <a:rPr lang="fr-FR" altLang="ru-RU" sz="2000" dirty="0" smtClean="0"/>
              <a:t> approche parfois assez près les bateaux, quand le moteur est à l’arrêt, et les observe longuement en flottant à la surface.</a:t>
            </a:r>
            <a:endParaRPr lang="ru-RU" altLang="ru-RU" sz="2000" dirty="0" smtClean="0"/>
          </a:p>
        </p:txBody>
      </p:sp>
      <p:pic>
        <p:nvPicPr>
          <p:cNvPr id="7172" name="Объект 1"/>
          <p:cNvPicPr>
            <a:picLocks noGrp="1" noChangeAspect="1"/>
          </p:cNvPicPr>
          <p:nvPr>
            <p:ph sz="half" idx="2"/>
          </p:nvPr>
        </p:nvPicPr>
        <p:blipFill>
          <a:blip r:embed="rId2" cstate="screen">
            <a:extLst>
              <a:ext uri="{28A0092B-C50C-407E-A947-70E740481C1C}">
                <a14:useLocalDpi xmlns:a14="http://schemas.microsoft.com/office/drawing/2010/main"/>
              </a:ext>
            </a:extLst>
          </a:blip>
          <a:srcRect/>
          <a:stretch>
            <a:fillRect/>
          </a:stretch>
        </p:blipFill>
        <p:spPr>
          <a:xfrm>
            <a:off x="5220072" y="692696"/>
            <a:ext cx="3441328" cy="2551111"/>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584</TotalTime>
  <Words>289</Words>
  <Application>Microsoft Office PowerPoint</Application>
  <PresentationFormat>Экран (4:3)</PresentationFormat>
  <Paragraphs>22</Paragraphs>
  <Slides>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5</vt:i4>
      </vt:variant>
    </vt:vector>
  </HeadingPairs>
  <TitlesOfParts>
    <vt:vector size="8" baseType="lpstr">
      <vt:lpstr>Arial</vt:lpstr>
      <vt:lpstr>Calibri</vt:lpstr>
      <vt:lpstr>Тема Office</vt:lpstr>
      <vt:lpstr>Le lac Baïkal est « une mer »  au coeur de la Sibérie</vt:lpstr>
      <vt:lpstr> Végétation du Baïkal </vt:lpstr>
      <vt:lpstr>Le lac contient une variété remarquable de faune</vt:lpstr>
      <vt:lpstr>Презентация PowerPoint</vt:lpstr>
      <vt:lpstr>Le Baïkal est  un laboratoire naturel étonnant, un endroit unique au monde!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Администратор</dc:creator>
  <cp:lastModifiedBy>vlad vlad</cp:lastModifiedBy>
  <cp:revision>53</cp:revision>
  <dcterms:created xsi:type="dcterms:W3CDTF">2013-09-20T16:28:32Z</dcterms:created>
  <dcterms:modified xsi:type="dcterms:W3CDTF">2022-03-30T21:00:14Z</dcterms:modified>
</cp:coreProperties>
</file>