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20" r:id="rId2"/>
  </p:sldMasterIdLst>
  <p:sldIdLst>
    <p:sldId id="262" r:id="rId3"/>
    <p:sldId id="275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6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9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85588-37EC-4D9C-91AA-88D02791AD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4A39D-051D-4132-9848-8BE6A5D03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85588-37EC-4D9C-91AA-88D02791AD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4A39D-051D-4132-9848-8BE6A5D03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85588-37EC-4D9C-91AA-88D02791AD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4A39D-051D-4132-9848-8BE6A5D03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85588-37EC-4D9C-91AA-88D02791AD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4A39D-051D-4132-9848-8BE6A5D03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85588-37EC-4D9C-91AA-88D02791AD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4A39D-051D-4132-9848-8BE6A5D03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85588-37EC-4D9C-91AA-88D02791AD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4A39D-051D-4132-9848-8BE6A5D03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85588-37EC-4D9C-91AA-88D02791AD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4A39D-051D-4132-9848-8BE6A5D03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85588-37EC-4D9C-91AA-88D02791AD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4A39D-051D-4132-9848-8BE6A5D03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85588-37EC-4D9C-91AA-88D02791AD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4A39D-051D-4132-9848-8BE6A5D03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85588-37EC-4D9C-91AA-88D02791AD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4A39D-051D-4132-9848-8BE6A5D03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85588-37EC-4D9C-91AA-88D02791AD6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94A39D-051D-4132-9848-8BE6A5D030B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423" y="6096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Arial Black" pitchFamily="34" charset="0"/>
              </a:rPr>
              <a:t>Паспорт </a:t>
            </a:r>
            <a:br>
              <a:rPr lang="ru-RU" sz="4000" dirty="0" smtClean="0">
                <a:latin typeface="Arial Black" pitchFamily="34" charset="0"/>
              </a:rPr>
            </a:br>
            <a:r>
              <a:rPr lang="ru-RU" sz="4000" dirty="0" smtClean="0">
                <a:latin typeface="Arial Black" pitchFamily="34" charset="0"/>
              </a:rPr>
              <a:t>логопедического кабинета</a:t>
            </a:r>
            <a:endParaRPr lang="ru-RU" sz="4000" dirty="0"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6389132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Учитель-логопед: Бурцева Мария Владимировна</a:t>
            </a:r>
            <a:endParaRPr lang="ru-RU" dirty="0"/>
          </a:p>
        </p:txBody>
      </p:sp>
      <p:pic>
        <p:nvPicPr>
          <p:cNvPr id="1026" name="Picture 2" descr="http://margimnazia.at.ua/veselunka/igry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22777"/>
            <a:ext cx="8018489" cy="526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5928" y="637829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Зоны логопедического кабинета</a:t>
            </a:r>
            <a:r>
              <a:rPr lang="ru-RU" dirty="0">
                <a:solidFill>
                  <a:schemeClr val="tx1">
                    <a:lumMod val="90000"/>
                    <a:lumOff val="10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90000"/>
                    <a:lumOff val="1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1412776"/>
            <a:ext cx="4333056" cy="1728192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Логопедический кабинет </a:t>
            </a:r>
            <a:r>
              <a:rPr lang="ru-RU" sz="2400" dirty="0" err="1"/>
              <a:t>разделен</a:t>
            </a:r>
            <a:r>
              <a:rPr lang="ru-RU" sz="2400" dirty="0"/>
              <a:t> на </a:t>
            </a:r>
            <a:r>
              <a:rPr lang="ru-RU" sz="2400" b="1" i="1" dirty="0"/>
              <a:t>четыре   функциональных </a:t>
            </a:r>
            <a:r>
              <a:rPr lang="ru-RU" sz="2400" b="1" i="1" dirty="0" smtClean="0"/>
              <a:t>зон</a:t>
            </a:r>
            <a:r>
              <a:rPr lang="ru-RU" sz="2400" dirty="0" smtClean="0"/>
              <a:t>.</a:t>
            </a:r>
          </a:p>
          <a:p>
            <a:pPr marL="0" indent="0" algn="ctr">
              <a:buNone/>
            </a:pPr>
            <a:r>
              <a:rPr lang="ru-RU" sz="2400" b="1" dirty="0" smtClean="0"/>
              <a:t> </a:t>
            </a:r>
            <a:endParaRPr lang="ru-RU" sz="2400" dirty="0"/>
          </a:p>
        </p:txBody>
      </p:sp>
      <p:pic>
        <p:nvPicPr>
          <p:cNvPr id="4" name="Рисунок 3" descr="C:\Users\user\Desktop\лп\IMG_701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7" y="3513100"/>
            <a:ext cx="3886200" cy="31101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98284" y="4581128"/>
            <a:ext cx="48057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Зона индивидуальной коррекции речи</a:t>
            </a:r>
            <a:r>
              <a:rPr lang="ru-RU" sz="2000" dirty="0"/>
              <a:t>, организующим элементом которой служит логопедический стол с  зеркалом с подсветкой, где проводится значительная часть занятий, по постановке звуков и их автоматизации. </a:t>
            </a:r>
          </a:p>
        </p:txBody>
      </p:sp>
      <p:pic>
        <p:nvPicPr>
          <p:cNvPr id="5" name="Рисунок 4" descr="C:\Users\user\Desktop\лп\IMG_700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480411" y="1180304"/>
            <a:ext cx="3114689" cy="3124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222" name="Picture 6" descr="ÐÐ°ÑÑÐ¸Ð½ÐºÐ¸ Ð¿Ð¾ Ð·Ð°Ð¿ÑÐ¾ÑÑ ÑÑÐ¸ÑÐµÐ»Ñ Ð°Ð½Ð¸Ð¼Ð°ÑÐ¸Ñ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694961"/>
            <a:ext cx="1632704" cy="2094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1336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80528" y="634454"/>
            <a:ext cx="9324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Зона дидактического и игрового сопровождения. 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723" y="1425817"/>
            <a:ext cx="4572000" cy="425347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600" dirty="0">
                <a:solidFill>
                  <a:prstClr val="black"/>
                </a:solidFill>
                <a:latin typeface="Constantia"/>
              </a:rPr>
              <a:t>занимательное игровое обеспечение логопедических занятий, </a:t>
            </a:r>
          </a:p>
          <a:p>
            <a:pPr marL="274320" lvl="0" indent="-274320" algn="just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600" dirty="0">
                <a:solidFill>
                  <a:prstClr val="black"/>
                </a:solidFill>
                <a:latin typeface="Constantia"/>
              </a:rPr>
              <a:t>-оборудование, способствующее формированию речевого дыхания,</a:t>
            </a:r>
          </a:p>
          <a:p>
            <a:pPr marL="274320" lvl="0" indent="-274320" algn="just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600" dirty="0">
                <a:solidFill>
                  <a:prstClr val="black"/>
                </a:solidFill>
                <a:latin typeface="Constantia"/>
              </a:rPr>
              <a:t>-оборудование, способствующее развитию мелкой моторики.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32511" y="1481060"/>
            <a:ext cx="3919537" cy="916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9156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630"/>
            <a:ext cx="9144000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01967" y="1188041"/>
            <a:ext cx="65793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 методического сопровождения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95936" y="1772816"/>
            <a:ext cx="49502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представлена книжными  полками  и содержит следующие разделы: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справочная литература по логопедии,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материалы по  обследованию речи детей,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методическая литература по коррекции звукопроизношения,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методическая литература по преодолению ОНР,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логопедическая документация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1950" y="1905000"/>
            <a:ext cx="3371850" cy="449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5712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609600"/>
            <a:ext cx="66247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8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61390" y="3160397"/>
            <a:ext cx="6650969" cy="3550489"/>
          </a:xfrm>
          <a:prstGeom prst="rect">
            <a:avLst/>
          </a:prstGeom>
        </p:spPr>
      </p:pic>
      <p:pic>
        <p:nvPicPr>
          <p:cNvPr id="4" name="Picture 5" descr="ludia-272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0624" y="1154404"/>
            <a:ext cx="2083376" cy="2004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3555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12845"/>
            <a:ext cx="89916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Логопедический кабинет – 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пространство для творчества педагога. 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«Дети должны жить в мире красоты, игры, сказки, музыки, рисунка, фантазии, творчества. »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Сухомлинский В.А.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«Расскажи мне, и я забуду. Покажи мне, и я запомню. Дай мне действовать самому, и я пойму.»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Плутарх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«Игра – это огромное светлое окно, через которое в духовный мир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вливается живительный поток представлений, понятий об окружающем мире. Игра – это искра, зажигающая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огонек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пытливости и любознательности.»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Сухомлинский В.А.</a:t>
            </a:r>
          </a:p>
        </p:txBody>
      </p:sp>
      <p:pic>
        <p:nvPicPr>
          <p:cNvPr id="4" name="Picture 11" descr="http://www.smayli.ru/data/smiles/detia-514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239" y="0"/>
            <a:ext cx="1512168" cy="2438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3033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Ð¾Ð²Ð° Ð°Ð½Ð¸Ð¼Ð°ÑÐ¸Ñ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72401" y="5274189"/>
            <a:ext cx="1366602" cy="1583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00569869"/>
              </p:ext>
            </p:extLst>
          </p:nvPr>
        </p:nvGraphicFramePr>
        <p:xfrm>
          <a:off x="941884" y="1066800"/>
          <a:ext cx="7488834" cy="4359326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974185"/>
                <a:gridCol w="246420"/>
                <a:gridCol w="4268229"/>
              </a:tblGrid>
              <a:tr h="108942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Ф.И.О.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Бурцева Мария Владимировна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7885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Сведения об образовании: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Высшее, СВФУ им. М.К. </a:t>
                      </a:r>
                      <a:r>
                        <a:rPr lang="ru-RU" sz="2800" dirty="0" err="1"/>
                        <a:t>Аммосова</a:t>
                      </a:r>
                      <a:r>
                        <a:rPr lang="ru-RU" sz="2800" dirty="0"/>
                        <a:t>, Педагогический институт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632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Стаж работы 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7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471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/>
                        <a:t>Категория 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onstantia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/>
                        <a:t>СЗД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686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64964"/>
            <a:ext cx="7386059" cy="57803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Цели и задачи логопедического кабинета</a:t>
            </a:r>
            <a:endParaRPr lang="ru-RU" sz="3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3200400"/>
            <a:ext cx="2971800" cy="3505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prstClr val="black"/>
                </a:solidFill>
              </a:rPr>
              <a:t>Обследование воспитанников ДОУ и выявление среди них детей, нуждающихся в профилактической и коррекционно-речевой помощи, физического развития и индивидуально – типологических особенностей </a:t>
            </a:r>
            <a:r>
              <a:rPr lang="ru-RU" sz="2000" dirty="0" smtClean="0">
                <a:solidFill>
                  <a:prstClr val="black"/>
                </a:solidFill>
              </a:rPr>
              <a:t>детей.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57800" y="3200400"/>
            <a:ext cx="3124200" cy="3505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prstClr val="black"/>
                </a:solidFill>
              </a:rPr>
              <a:t>Изучение уровня речевого, познавательного, социально-личностного, нуждающихся в логопедической поддержке, определение основных направлений и содержание работы с каждым из них.</a:t>
            </a:r>
          </a:p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Выгнутая вверх стрелка 6"/>
          <p:cNvSpPr/>
          <p:nvPr/>
        </p:nvSpPr>
        <p:spPr>
          <a:xfrm rot="4015540">
            <a:off x="7117819" y="1936711"/>
            <a:ext cx="1612498" cy="935412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5" y="1848135"/>
            <a:ext cx="1503001" cy="13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Лента лицом вверх 2"/>
          <p:cNvSpPr/>
          <p:nvPr/>
        </p:nvSpPr>
        <p:spPr>
          <a:xfrm>
            <a:off x="914400" y="1196752"/>
            <a:ext cx="7204130" cy="1376682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Цель: </a:t>
            </a:r>
          </a:p>
          <a:p>
            <a:pPr algn="ctr"/>
            <a:r>
              <a:rPr lang="ru-RU" dirty="0"/>
              <a:t>Своевременное исправление речевых нарушений у детей дошкольного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xmlns="" val="226179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323528" y="4509120"/>
            <a:ext cx="2687474" cy="172819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Подготовку к обучению грамоте;</a:t>
            </a:r>
          </a:p>
        </p:txBody>
      </p:sp>
      <p:sp>
        <p:nvSpPr>
          <p:cNvPr id="8" name="Овал 7"/>
          <p:cNvSpPr/>
          <p:nvPr/>
        </p:nvSpPr>
        <p:spPr>
          <a:xfrm>
            <a:off x="4860032" y="116632"/>
            <a:ext cx="2160240" cy="172819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Развитие речи;</a:t>
            </a:r>
          </a:p>
        </p:txBody>
      </p:sp>
      <p:sp>
        <p:nvSpPr>
          <p:cNvPr id="9" name="Овал 8"/>
          <p:cNvSpPr/>
          <p:nvPr/>
        </p:nvSpPr>
        <p:spPr>
          <a:xfrm>
            <a:off x="2051720" y="116632"/>
            <a:ext cx="2160240" cy="172819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Коррекцию речевых нарушений;</a:t>
            </a:r>
          </a:p>
        </p:txBody>
      </p:sp>
      <p:sp>
        <p:nvSpPr>
          <p:cNvPr id="10" name="Овал 9"/>
          <p:cNvSpPr/>
          <p:nvPr/>
        </p:nvSpPr>
        <p:spPr>
          <a:xfrm>
            <a:off x="76049" y="1494725"/>
            <a:ext cx="1944216" cy="240274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Использование компьютерных развивающих и речевых игр.</a:t>
            </a:r>
          </a:p>
        </p:txBody>
      </p:sp>
      <p:sp>
        <p:nvSpPr>
          <p:cNvPr id="11" name="Овал 10"/>
          <p:cNvSpPr/>
          <p:nvPr/>
        </p:nvSpPr>
        <p:spPr>
          <a:xfrm>
            <a:off x="5946895" y="4509120"/>
            <a:ext cx="2880320" cy="174040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Совершенствование интеллектуально - </a:t>
            </a:r>
            <a:r>
              <a:rPr lang="ru-RU" dirty="0" smtClean="0"/>
              <a:t>познавательной </a:t>
            </a:r>
            <a:r>
              <a:rPr lang="ru-RU" dirty="0"/>
              <a:t>деятельности;</a:t>
            </a:r>
          </a:p>
        </p:txBody>
      </p:sp>
      <p:sp>
        <p:nvSpPr>
          <p:cNvPr id="12" name="Овал 11"/>
          <p:cNvSpPr/>
          <p:nvPr/>
        </p:nvSpPr>
        <p:spPr>
          <a:xfrm>
            <a:off x="3707904" y="5129808"/>
            <a:ext cx="1944216" cy="172819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Развитие коммуникативных функций;</a:t>
            </a:r>
          </a:p>
        </p:txBody>
      </p:sp>
      <p:sp>
        <p:nvSpPr>
          <p:cNvPr id="13" name="Овал 12"/>
          <p:cNvSpPr/>
          <p:nvPr/>
        </p:nvSpPr>
        <p:spPr>
          <a:xfrm>
            <a:off x="7020272" y="1340954"/>
            <a:ext cx="2123728" cy="271028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Формирование процессов: внимания, памяти, мышления, восприятия, моторики;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-3128757" y="1962358"/>
            <a:ext cx="7686600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just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endParaRPr lang="ru-RU" sz="2600" dirty="0">
              <a:solidFill>
                <a:prstClr val="black"/>
              </a:solidFill>
            </a:endParaRPr>
          </a:p>
          <a:p>
            <a:pPr marL="274320" lvl="0" indent="-274320" algn="just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</a:pPr>
            <a:endParaRPr lang="ru-RU" sz="2600" dirty="0">
              <a:solidFill>
                <a:prstClr val="black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H="1" flipV="1">
            <a:off x="3347864" y="1844824"/>
            <a:ext cx="360040" cy="60382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5364088" y="1844825"/>
            <a:ext cx="288032" cy="6484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5" idx="6"/>
          </p:cNvCxnSpPr>
          <p:nvPr/>
        </p:nvCxnSpPr>
        <p:spPr>
          <a:xfrm flipV="1">
            <a:off x="6439074" y="2934932"/>
            <a:ext cx="581198" cy="44668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946895" y="3897471"/>
            <a:ext cx="641329" cy="75566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4680012" y="4365104"/>
            <a:ext cx="0" cy="7647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5" idx="3"/>
            <a:endCxn id="7" idx="7"/>
          </p:cNvCxnSpPr>
          <p:nvPr/>
        </p:nvCxnSpPr>
        <p:spPr>
          <a:xfrm flipH="1">
            <a:off x="2617431" y="4077047"/>
            <a:ext cx="625584" cy="68516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5" idx="2"/>
          </p:cNvCxnSpPr>
          <p:nvPr/>
        </p:nvCxnSpPr>
        <p:spPr>
          <a:xfrm flipH="1" flipV="1">
            <a:off x="2020265" y="2934932"/>
            <a:ext cx="674393" cy="44668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Овал 4"/>
          <p:cNvSpPr/>
          <p:nvPr/>
        </p:nvSpPr>
        <p:spPr>
          <a:xfrm>
            <a:off x="2694658" y="2398125"/>
            <a:ext cx="3744416" cy="19669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FFFF00"/>
                </a:solidFill>
              </a:rPr>
              <a:t>Коррекционно-педагогическая работа логопеда в </a:t>
            </a:r>
            <a:r>
              <a:rPr lang="ru-RU" sz="2000" dirty="0" smtClean="0">
                <a:solidFill>
                  <a:srgbClr val="FFFF00"/>
                </a:solidFill>
              </a:rPr>
              <a:t>ДОУ предполагает:</a:t>
            </a:r>
            <a:endParaRPr lang="ru-RU" sz="2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278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скругленным углом 8"/>
          <p:cNvSpPr/>
          <p:nvPr/>
        </p:nvSpPr>
        <p:spPr>
          <a:xfrm flipH="1">
            <a:off x="4067944" y="188640"/>
            <a:ext cx="4896544" cy="1008112"/>
          </a:xfrm>
          <a:prstGeom prst="round1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Диагностика: мониторинг/промежуточный и конечный/ качества логопедических услуг.</a:t>
            </a:r>
          </a:p>
        </p:txBody>
      </p:sp>
      <p:sp>
        <p:nvSpPr>
          <p:cNvPr id="12" name="Стрелка вправо с вырезом 11"/>
          <p:cNvSpPr/>
          <p:nvPr/>
        </p:nvSpPr>
        <p:spPr>
          <a:xfrm>
            <a:off x="2411760" y="3288339"/>
            <a:ext cx="1641449" cy="27003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с вырезом 12"/>
          <p:cNvSpPr/>
          <p:nvPr/>
        </p:nvSpPr>
        <p:spPr>
          <a:xfrm rot="20598043">
            <a:off x="1975301" y="2288392"/>
            <a:ext cx="2058430" cy="34517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с вырезом 18"/>
          <p:cNvSpPr/>
          <p:nvPr/>
        </p:nvSpPr>
        <p:spPr>
          <a:xfrm rot="1414433">
            <a:off x="2039004" y="4380366"/>
            <a:ext cx="2058430" cy="34517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с вырезом 13"/>
          <p:cNvSpPr/>
          <p:nvPr/>
        </p:nvSpPr>
        <p:spPr>
          <a:xfrm rot="19751467">
            <a:off x="766261" y="1408346"/>
            <a:ext cx="3500261" cy="39872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943296" y="4204526"/>
            <a:ext cx="3109913" cy="223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Блок-схема: альтернативный процесс 5"/>
          <p:cNvSpPr/>
          <p:nvPr/>
        </p:nvSpPr>
        <p:spPr>
          <a:xfrm>
            <a:off x="251520" y="2570345"/>
            <a:ext cx="2160240" cy="1706017"/>
          </a:xfrm>
          <a:prstGeom prst="flowChartAlternateProcess">
            <a:avLst/>
          </a:prstGeom>
          <a:solidFill>
            <a:srgbClr val="EA82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bg1"/>
                </a:solidFill>
              </a:rPr>
              <a:t>Направления работы логопеда </a:t>
            </a:r>
          </a:p>
        </p:txBody>
      </p:sp>
      <p:sp>
        <p:nvSpPr>
          <p:cNvPr id="15" name="Прямоугольник с одним скругленным углом 14"/>
          <p:cNvSpPr/>
          <p:nvPr/>
        </p:nvSpPr>
        <p:spPr>
          <a:xfrm>
            <a:off x="4121654" y="2919297"/>
            <a:ext cx="4842834" cy="1008112"/>
          </a:xfrm>
          <a:prstGeom prst="round1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/>
              <a:t>Организационно-методическая поддержка: педсоветы, семинары, круглый стол, деловые и деятельные игры.</a:t>
            </a:r>
          </a:p>
        </p:txBody>
      </p:sp>
      <p:sp>
        <p:nvSpPr>
          <p:cNvPr id="16" name="Прямоугольник с одним скругленным углом 15"/>
          <p:cNvSpPr/>
          <p:nvPr/>
        </p:nvSpPr>
        <p:spPr>
          <a:xfrm>
            <a:off x="4121654" y="4359104"/>
            <a:ext cx="4842834" cy="964278"/>
          </a:xfrm>
          <a:prstGeom prst="round1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Просветительско</a:t>
            </a:r>
            <a:r>
              <a:rPr lang="ru-RU" dirty="0" smtClean="0"/>
              <a:t>– </a:t>
            </a:r>
            <a:r>
              <a:rPr lang="ru-RU" dirty="0"/>
              <a:t>методическое сопровождение: родителей; воспитателей, оформление тематических папок.</a:t>
            </a:r>
          </a:p>
        </p:txBody>
      </p:sp>
      <p:sp>
        <p:nvSpPr>
          <p:cNvPr id="17" name="Прямоугольник с одним скругленным углом 16"/>
          <p:cNvSpPr/>
          <p:nvPr/>
        </p:nvSpPr>
        <p:spPr>
          <a:xfrm>
            <a:off x="4121654" y="5733256"/>
            <a:ext cx="4857568" cy="980728"/>
          </a:xfrm>
          <a:prstGeom prst="round1Rect">
            <a:avLst/>
          </a:prstGeom>
          <a:solidFill>
            <a:srgbClr val="A785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Консультационная помощь родителей и воспитателей через индивидуальные и групповые тематические консультации .</a:t>
            </a:r>
          </a:p>
        </p:txBody>
      </p:sp>
      <p:sp>
        <p:nvSpPr>
          <p:cNvPr id="18" name="Прямоугольник с одним скругленным углом 17"/>
          <p:cNvSpPr/>
          <p:nvPr/>
        </p:nvSpPr>
        <p:spPr>
          <a:xfrm>
            <a:off x="4080565" y="1607710"/>
            <a:ext cx="4883923" cy="1067605"/>
          </a:xfrm>
          <a:prstGeom prst="round1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Коррекция: индивидуальная, подгрупповая, </a:t>
            </a:r>
            <a:r>
              <a:rPr lang="ru-RU" dirty="0" smtClean="0"/>
              <a:t>групповая.</a:t>
            </a:r>
            <a:endParaRPr lang="ru-RU" dirty="0"/>
          </a:p>
        </p:txBody>
      </p:sp>
      <p:pic>
        <p:nvPicPr>
          <p:cNvPr id="3082" name="Picture 10" descr="ÐÐ°ÑÑÐ¸Ð½ÐºÐ¸ Ð¿Ð¾ Ð·Ð°Ð¿ÑÐ¾ÑÑ Ð»Ð¾Ð³Ð¾Ð¿ÐµÐ´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681" y="5122754"/>
            <a:ext cx="2112699" cy="15011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" y="122297"/>
            <a:ext cx="2308561" cy="18776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184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авнобедренный треугольник 8"/>
          <p:cNvSpPr/>
          <p:nvPr/>
        </p:nvSpPr>
        <p:spPr>
          <a:xfrm>
            <a:off x="251520" y="2276872"/>
            <a:ext cx="3168352" cy="13681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5580112" y="2289668"/>
            <a:ext cx="3168352" cy="13681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3657820"/>
            <a:ext cx="2808312" cy="301154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Создание коррекционно-развивающей среды и благоприятного психологического климата для обеспечения помощи детям по исправлению или ослаблению имеющих нарушений.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724128" y="3657820"/>
            <a:ext cx="2880320" cy="301154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Проведение </a:t>
            </a:r>
            <a:r>
              <a:rPr lang="ru-RU" dirty="0" err="1">
                <a:solidFill>
                  <a:schemeClr val="tx1"/>
                </a:solidFill>
              </a:rPr>
              <a:t>погрупповых</a:t>
            </a:r>
            <a:r>
              <a:rPr lang="ru-RU" dirty="0">
                <a:solidFill>
                  <a:schemeClr val="tx1"/>
                </a:solidFill>
              </a:rPr>
              <a:t> и </a:t>
            </a:r>
            <a:r>
              <a:rPr lang="ru-RU" dirty="0" err="1">
                <a:solidFill>
                  <a:schemeClr val="tx1"/>
                </a:solidFill>
              </a:rPr>
              <a:t>индивидуалных</a:t>
            </a:r>
            <a:r>
              <a:rPr lang="ru-RU" dirty="0">
                <a:solidFill>
                  <a:schemeClr val="tx1"/>
                </a:solidFill>
              </a:rPr>
              <a:t> коррекционных занятий, оказание консультативной помощи педагогам, родителям.</a:t>
            </a:r>
          </a:p>
        </p:txBody>
      </p:sp>
      <p:sp>
        <p:nvSpPr>
          <p:cNvPr id="13" name="Выгнутая вверх стрелка 12"/>
          <p:cNvSpPr/>
          <p:nvPr/>
        </p:nvSpPr>
        <p:spPr>
          <a:xfrm rot="4254055">
            <a:off x="6632108" y="1201458"/>
            <a:ext cx="1826489" cy="86333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55575" y="943053"/>
            <a:ext cx="1307343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блако 7"/>
          <p:cNvSpPr/>
          <p:nvPr/>
        </p:nvSpPr>
        <p:spPr>
          <a:xfrm>
            <a:off x="1835696" y="7959"/>
            <a:ext cx="5328592" cy="2016224"/>
          </a:xfrm>
          <a:prstGeom prst="cloud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Функции кабинета 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78238" y="2449513"/>
            <a:ext cx="1785937" cy="195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 descr="ÐÐ°ÑÑÐ¸Ð½ÐºÐ¸ Ð¿Ð¾ Ð·Ð°Ð¿ÑÐ¾ÑÑ  Ð»Ð¾Ð³Ð¾Ð¿ÐµÐ´Ð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7492" y="4707631"/>
            <a:ext cx="1905000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0069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5775"/>
            <a:ext cx="9144000" cy="1334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одержимое 2"/>
          <p:cNvSpPr txBox="1">
            <a:spLocks noGrp="1"/>
          </p:cNvSpPr>
          <p:nvPr>
            <p:ph idx="1"/>
          </p:nvPr>
        </p:nvSpPr>
        <p:spPr>
          <a:xfrm>
            <a:off x="2699792" y="1268760"/>
            <a:ext cx="6000647" cy="4389120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/>
              <a:t>Положение о логопедическом пункте или логопедической группе </a:t>
            </a:r>
          </a:p>
          <a:p>
            <a:r>
              <a:rPr lang="ru-RU" sz="1400" dirty="0" smtClean="0"/>
              <a:t>Программа работы</a:t>
            </a:r>
          </a:p>
          <a:p>
            <a:r>
              <a:rPr lang="ru-RU" sz="1400" dirty="0" smtClean="0"/>
              <a:t>Циклограмма работы </a:t>
            </a:r>
          </a:p>
          <a:p>
            <a:r>
              <a:rPr lang="ru-RU" sz="1400" dirty="0" smtClean="0"/>
              <a:t>Расписание занятий</a:t>
            </a:r>
          </a:p>
          <a:p>
            <a:r>
              <a:rPr lang="ru-RU" sz="1400" dirty="0" smtClean="0"/>
              <a:t>Паспорт кабинета </a:t>
            </a:r>
          </a:p>
          <a:p>
            <a:r>
              <a:rPr lang="ru-RU" sz="1400" dirty="0" smtClean="0"/>
              <a:t>План развития кабинета на три года </a:t>
            </a:r>
          </a:p>
          <a:p>
            <a:r>
              <a:rPr lang="ru-RU" sz="1400" dirty="0" smtClean="0"/>
              <a:t>Список детей </a:t>
            </a:r>
          </a:p>
          <a:p>
            <a:r>
              <a:rPr lang="ru-RU" sz="1400" dirty="0" smtClean="0"/>
              <a:t>Заявление от родителей </a:t>
            </a:r>
          </a:p>
          <a:p>
            <a:r>
              <a:rPr lang="ru-RU" sz="1400" dirty="0" smtClean="0"/>
              <a:t>Речевые карты </a:t>
            </a:r>
          </a:p>
          <a:p>
            <a:r>
              <a:rPr lang="ru-RU" sz="1400" dirty="0" smtClean="0"/>
              <a:t>Индивидуальные планы коррекционной работы</a:t>
            </a:r>
          </a:p>
          <a:p>
            <a:r>
              <a:rPr lang="ru-RU" sz="1400" dirty="0" smtClean="0"/>
              <a:t> Календарно-тематический план работы </a:t>
            </a:r>
          </a:p>
          <a:p>
            <a:r>
              <a:rPr lang="ru-RU" sz="1400" dirty="0" smtClean="0"/>
              <a:t>Годовой план</a:t>
            </a:r>
          </a:p>
          <a:p>
            <a:r>
              <a:rPr lang="ru-RU" sz="1400" dirty="0" smtClean="0"/>
              <a:t>Журнал </a:t>
            </a:r>
            <a:r>
              <a:rPr lang="ru-RU" sz="1400" dirty="0" err="1" smtClean="0"/>
              <a:t>учета</a:t>
            </a:r>
            <a:r>
              <a:rPr lang="ru-RU" sz="1400" dirty="0" smtClean="0"/>
              <a:t> обследованных детей </a:t>
            </a:r>
          </a:p>
          <a:p>
            <a:r>
              <a:rPr lang="ru-RU" sz="1400" dirty="0" smtClean="0"/>
              <a:t>Журнал </a:t>
            </a:r>
            <a:r>
              <a:rPr lang="ru-RU" sz="1400" dirty="0" err="1" smtClean="0"/>
              <a:t>учета</a:t>
            </a:r>
            <a:r>
              <a:rPr lang="ru-RU" sz="1400" dirty="0" smtClean="0"/>
              <a:t> консультаций для родителей </a:t>
            </a:r>
          </a:p>
          <a:p>
            <a:r>
              <a:rPr lang="ru-RU" sz="1400" dirty="0" smtClean="0"/>
              <a:t>Журнал </a:t>
            </a:r>
            <a:r>
              <a:rPr lang="ru-RU" sz="1400" dirty="0" err="1" smtClean="0"/>
              <a:t>учета</a:t>
            </a:r>
            <a:r>
              <a:rPr lang="ru-RU" sz="1400" dirty="0" smtClean="0"/>
              <a:t> консультаций для педагогов </a:t>
            </a:r>
          </a:p>
          <a:p>
            <a:r>
              <a:rPr lang="ru-RU" sz="1400" dirty="0" smtClean="0"/>
              <a:t>Журнал </a:t>
            </a:r>
            <a:r>
              <a:rPr lang="ru-RU" sz="1400" dirty="0" err="1" smtClean="0"/>
              <a:t>учета</a:t>
            </a:r>
            <a:r>
              <a:rPr lang="ru-RU" sz="1400" dirty="0" smtClean="0"/>
              <a:t> посещаемости коррекционно-развивающих занятий </a:t>
            </a:r>
          </a:p>
          <a:p>
            <a:r>
              <a:rPr lang="ru-RU" sz="1400" dirty="0" smtClean="0"/>
              <a:t>Конспекты или планы занятий</a:t>
            </a:r>
          </a:p>
          <a:p>
            <a:r>
              <a:rPr lang="ru-RU" sz="1400" dirty="0" smtClean="0"/>
              <a:t>Тетради для домашних заданий </a:t>
            </a:r>
          </a:p>
          <a:p>
            <a:r>
              <a:rPr lang="ru-RU" sz="1400" dirty="0" smtClean="0"/>
              <a:t>Бланки диагностики (сентябрь, январь, май)</a:t>
            </a:r>
          </a:p>
          <a:p>
            <a:r>
              <a:rPr lang="ru-RU" sz="1400" dirty="0" smtClean="0"/>
              <a:t>Лист динамического наблюдения</a:t>
            </a:r>
          </a:p>
          <a:p>
            <a:r>
              <a:rPr lang="ru-RU" sz="1400" dirty="0" err="1" smtClean="0"/>
              <a:t>Отчет</a:t>
            </a:r>
            <a:r>
              <a:rPr lang="ru-RU" sz="1400" dirty="0" smtClean="0"/>
              <a:t> о проделанной работе за учебный год. </a:t>
            </a:r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1540" y="1369450"/>
            <a:ext cx="19077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kern="0" dirty="0">
                <a:solidFill>
                  <a:prstClr val="black">
                    <a:lumMod val="90000"/>
                    <a:lumOff val="1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Программно- методическое обеспечение логопедического кабинета</a:t>
            </a:r>
            <a:endParaRPr lang="ru-RU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ÐÐ°ÑÑÐ¸Ð½ÐºÐ¸ Ð¿Ð¾ Ð·Ð°Ð¿ÑÐ¾ÑÑ Ð»Ð¾Ð³Ð¾Ð¿ÐµÐ´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860519"/>
            <a:ext cx="2772816" cy="1950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ÐÐ°ÑÑÐ¸Ð½ÐºÐ¸ Ð¿Ð¾ Ð·Ð°Ð¿ÑÐ¾ÑÑ ÐºÐ½Ð¸Ð³Ð¸ Ð³Ð¸ÑÐºÐ¸ Ð°Ð½Ð¸Ð¼Ð°ÑÐ¸Ñ 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517" y="4953000"/>
            <a:ext cx="1809750" cy="158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025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ÐÐ°ÑÑÐ¸Ð½ÐºÐ¸ Ð¿Ð¾ Ð·Ð°Ð¿ÑÐ¾ÑÑ Ð´Ð¾ÑÐºÐ° Ð°Ð½Ð¸Ð¼Ð°ÑÐ¸Ñ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933020"/>
            <a:ext cx="10297144" cy="7791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87801" y="1069664"/>
            <a:ext cx="70567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bg1"/>
                </a:solidFill>
              </a:rPr>
              <a:t>Мебель:</a:t>
            </a:r>
          </a:p>
          <a:p>
            <a:r>
              <a:rPr lang="ru-RU" sz="1600" dirty="0">
                <a:solidFill>
                  <a:schemeClr val="bg1"/>
                </a:solidFill>
              </a:rPr>
              <a:t>Шкаф для методической литературы                                                             1шт.</a:t>
            </a:r>
          </a:p>
          <a:p>
            <a:r>
              <a:rPr lang="ru-RU" sz="1600" dirty="0">
                <a:solidFill>
                  <a:schemeClr val="bg1"/>
                </a:solidFill>
              </a:rPr>
              <a:t>Полка для дидактических игр                                                                    </a:t>
            </a:r>
            <a:r>
              <a:rPr lang="ru-RU" sz="1600" dirty="0" smtClean="0">
                <a:solidFill>
                  <a:schemeClr val="bg1"/>
                </a:solidFill>
              </a:rPr>
              <a:t>    </a:t>
            </a:r>
            <a:r>
              <a:rPr lang="ru-RU" sz="1600" dirty="0">
                <a:solidFill>
                  <a:schemeClr val="bg1"/>
                </a:solidFill>
              </a:rPr>
              <a:t>3 шт.</a:t>
            </a:r>
          </a:p>
          <a:p>
            <a:r>
              <a:rPr lang="ru-RU" sz="1600" dirty="0">
                <a:solidFill>
                  <a:schemeClr val="bg1"/>
                </a:solidFill>
              </a:rPr>
              <a:t>Стол  логопеда                                                                                                     1шт.</a:t>
            </a:r>
          </a:p>
          <a:p>
            <a:r>
              <a:rPr lang="ru-RU" sz="1600" dirty="0">
                <a:solidFill>
                  <a:schemeClr val="bg1"/>
                </a:solidFill>
              </a:rPr>
              <a:t>Стулья детские                                                                                                    2шт.</a:t>
            </a:r>
          </a:p>
          <a:p>
            <a:r>
              <a:rPr lang="ru-RU" sz="1600" dirty="0">
                <a:solidFill>
                  <a:schemeClr val="bg1"/>
                </a:solidFill>
              </a:rPr>
              <a:t>Стул для логопеда                                                                                               1шт.</a:t>
            </a:r>
          </a:p>
          <a:p>
            <a:r>
              <a:rPr lang="ru-RU" sz="1600" dirty="0">
                <a:solidFill>
                  <a:schemeClr val="bg1"/>
                </a:solidFill>
              </a:rPr>
              <a:t>Зеркало настенное                                                                                        </a:t>
            </a:r>
            <a:r>
              <a:rPr lang="ru-RU" sz="1600" dirty="0" smtClean="0">
                <a:solidFill>
                  <a:schemeClr val="bg1"/>
                </a:solidFill>
              </a:rPr>
              <a:t>    </a:t>
            </a:r>
            <a:r>
              <a:rPr lang="ru-RU" sz="1600" dirty="0">
                <a:solidFill>
                  <a:schemeClr val="bg1"/>
                </a:solidFill>
              </a:rPr>
              <a:t>1 шт.</a:t>
            </a:r>
          </a:p>
          <a:p>
            <a:r>
              <a:rPr lang="ru-RU" sz="1600" dirty="0" err="1">
                <a:solidFill>
                  <a:schemeClr val="bg1"/>
                </a:solidFill>
              </a:rPr>
              <a:t>Магнитая</a:t>
            </a:r>
            <a:r>
              <a:rPr lang="ru-RU" sz="1600" dirty="0">
                <a:solidFill>
                  <a:schemeClr val="bg1"/>
                </a:solidFill>
              </a:rPr>
              <a:t> доска                                                                                                   1шт.</a:t>
            </a:r>
          </a:p>
          <a:p>
            <a:r>
              <a:rPr lang="ru-RU" sz="1600" dirty="0">
                <a:solidFill>
                  <a:schemeClr val="bg1"/>
                </a:solidFill>
              </a:rPr>
              <a:t>Текстильная доска для картинок                                                                    1 шт. </a:t>
            </a:r>
          </a:p>
          <a:p>
            <a:r>
              <a:rPr lang="ru-RU" sz="1600" dirty="0">
                <a:solidFill>
                  <a:schemeClr val="bg1"/>
                </a:solidFill>
              </a:rPr>
              <a:t>Скамейка для детей                                                                                           1 шт.</a:t>
            </a:r>
          </a:p>
          <a:p>
            <a:r>
              <a:rPr lang="ru-RU" sz="1600" dirty="0">
                <a:solidFill>
                  <a:schemeClr val="bg1"/>
                </a:solidFill>
              </a:rPr>
              <a:t> Коврик                                                                                                            </a:t>
            </a:r>
            <a:r>
              <a:rPr lang="ru-RU" sz="1600" dirty="0" smtClean="0">
                <a:solidFill>
                  <a:schemeClr val="bg1"/>
                </a:solidFill>
              </a:rPr>
              <a:t>    </a:t>
            </a:r>
            <a:r>
              <a:rPr lang="ru-RU" sz="1600" dirty="0">
                <a:solidFill>
                  <a:schemeClr val="bg1"/>
                </a:solidFill>
              </a:rPr>
              <a:t>1 шт.</a:t>
            </a:r>
          </a:p>
          <a:p>
            <a:r>
              <a:rPr lang="ru-RU" sz="1600" dirty="0">
                <a:solidFill>
                  <a:schemeClr val="bg1"/>
                </a:solidFill>
              </a:rPr>
              <a:t> Комплекс сенсорный, </a:t>
            </a:r>
            <a:r>
              <a:rPr lang="ru-RU" sz="1600" dirty="0" err="1">
                <a:solidFill>
                  <a:schemeClr val="bg1"/>
                </a:solidFill>
              </a:rPr>
              <a:t>мод.развивающий</a:t>
            </a:r>
            <a:r>
              <a:rPr lang="ru-RU" sz="1600" dirty="0">
                <a:solidFill>
                  <a:schemeClr val="bg1"/>
                </a:solidFill>
              </a:rPr>
              <a:t> терминал «Вундеркинд»     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>
                <a:solidFill>
                  <a:schemeClr val="bg1"/>
                </a:solidFill>
              </a:rPr>
              <a:t>1 шт.</a:t>
            </a:r>
          </a:p>
          <a:p>
            <a:r>
              <a:rPr lang="ru-RU" sz="1600" dirty="0">
                <a:solidFill>
                  <a:schemeClr val="bg1"/>
                </a:solidFill>
              </a:rPr>
              <a:t> Развивающий комплекс «Творческая мастерская»                                  </a:t>
            </a:r>
            <a:r>
              <a:rPr lang="ru-RU" sz="1600" dirty="0" smtClean="0">
                <a:solidFill>
                  <a:schemeClr val="bg1"/>
                </a:solidFill>
              </a:rPr>
              <a:t> </a:t>
            </a:r>
            <a:r>
              <a:rPr lang="ru-RU" sz="1600" dirty="0">
                <a:solidFill>
                  <a:schemeClr val="bg1"/>
                </a:solidFill>
              </a:rPr>
              <a:t>1 шт.</a:t>
            </a:r>
          </a:p>
          <a:p>
            <a:r>
              <a:rPr lang="ru-RU" sz="1600" dirty="0">
                <a:solidFill>
                  <a:schemeClr val="bg1"/>
                </a:solidFill>
              </a:rPr>
              <a:t>Развивающая предметно-пространственная среда «Фиолетовый лес» </a:t>
            </a:r>
            <a:r>
              <a:rPr lang="ru-RU" sz="1600" dirty="0" smtClean="0">
                <a:solidFill>
                  <a:schemeClr val="bg1"/>
                </a:solidFill>
              </a:rPr>
              <a:t>1 </a:t>
            </a:r>
            <a:r>
              <a:rPr lang="ru-RU" sz="1600" dirty="0">
                <a:solidFill>
                  <a:schemeClr val="bg1"/>
                </a:solidFill>
              </a:rPr>
              <a:t>шт.</a:t>
            </a:r>
          </a:p>
          <a:p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087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247</TotalTime>
  <Words>540</Words>
  <Application>Microsoft Office PowerPoint</Application>
  <PresentationFormat>Экран (4:3)</PresentationFormat>
  <Paragraphs>95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Поток</vt:lpstr>
      <vt:lpstr>Волна</vt:lpstr>
      <vt:lpstr>Паспорт  логопедического кабинета</vt:lpstr>
      <vt:lpstr>Слайд 2</vt:lpstr>
      <vt:lpstr>Слайд 3</vt:lpstr>
      <vt:lpstr>Цели и задачи логопедического кабинета</vt:lpstr>
      <vt:lpstr>Слайд 5</vt:lpstr>
      <vt:lpstr>Слайд 6</vt:lpstr>
      <vt:lpstr>Слайд 7</vt:lpstr>
      <vt:lpstr>Слайд 8</vt:lpstr>
      <vt:lpstr>Слайд 9</vt:lpstr>
      <vt:lpstr>Зоны логопедического кабинета 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Паспорт логопедического кабинета</dc:title>
  <dc:creator>user</dc:creator>
  <cp:lastModifiedBy>user</cp:lastModifiedBy>
  <cp:revision>18</cp:revision>
  <dcterms:created xsi:type="dcterms:W3CDTF">2019-03-04T05:14:29Z</dcterms:created>
  <dcterms:modified xsi:type="dcterms:W3CDTF">2022-03-31T07:52:01Z</dcterms:modified>
</cp:coreProperties>
</file>