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96" r:id="rId2"/>
    <p:sldId id="329" r:id="rId3"/>
    <p:sldId id="330" r:id="rId4"/>
    <p:sldId id="323" r:id="rId5"/>
    <p:sldId id="324" r:id="rId6"/>
    <p:sldId id="331" r:id="rId7"/>
    <p:sldId id="327" r:id="rId8"/>
    <p:sldId id="328" r:id="rId9"/>
    <p:sldId id="335" r:id="rId10"/>
    <p:sldId id="333" r:id="rId11"/>
    <p:sldId id="332" r:id="rId12"/>
    <p:sldId id="334" r:id="rId13"/>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1B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94718" autoAdjust="0"/>
  </p:normalViewPr>
  <p:slideViewPr>
    <p:cSldViewPr>
      <p:cViewPr>
        <p:scale>
          <a:sx n="66" d="100"/>
          <a:sy n="66" d="100"/>
        </p:scale>
        <p:origin x="-200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7759268-1AE1-4798-9A57-D466DD23A02C}" type="datetimeFigureOut">
              <a:rPr lang="ru-RU" smtClean="0"/>
              <a:pPr/>
              <a:t>31.03.2022</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F407DC0-662A-4F99-A6B2-01F103351D2A}" type="slidenum">
              <a:rPr lang="ru-RU" smtClean="0"/>
              <a:pPr/>
              <a:t>‹#›</a:t>
            </a:fld>
            <a:endParaRPr lang="ru-RU"/>
          </a:p>
        </p:txBody>
      </p:sp>
    </p:spTree>
    <p:extLst>
      <p:ext uri="{BB962C8B-B14F-4D97-AF65-F5344CB8AC3E}">
        <p14:creationId xmlns:p14="http://schemas.microsoft.com/office/powerpoint/2010/main" val="3622063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4</a:t>
            </a:fld>
            <a:endParaRPr lang="ru-RU"/>
          </a:p>
        </p:txBody>
      </p:sp>
    </p:spTree>
    <p:extLst>
      <p:ext uri="{BB962C8B-B14F-4D97-AF65-F5344CB8AC3E}">
        <p14:creationId xmlns:p14="http://schemas.microsoft.com/office/powerpoint/2010/main" val="630891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5</a:t>
            </a:fld>
            <a:endParaRPr lang="ru-RU"/>
          </a:p>
        </p:txBody>
      </p:sp>
    </p:spTree>
    <p:extLst>
      <p:ext uri="{BB962C8B-B14F-4D97-AF65-F5344CB8AC3E}">
        <p14:creationId xmlns:p14="http://schemas.microsoft.com/office/powerpoint/2010/main" val="113187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7</a:t>
            </a:fld>
            <a:endParaRPr lang="ru-RU"/>
          </a:p>
        </p:txBody>
      </p:sp>
    </p:spTree>
    <p:extLst>
      <p:ext uri="{BB962C8B-B14F-4D97-AF65-F5344CB8AC3E}">
        <p14:creationId xmlns:p14="http://schemas.microsoft.com/office/powerpoint/2010/main" val="2634066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8</a:t>
            </a:fld>
            <a:endParaRPr lang="ru-RU"/>
          </a:p>
        </p:txBody>
      </p:sp>
    </p:spTree>
    <p:extLst>
      <p:ext uri="{BB962C8B-B14F-4D97-AF65-F5344CB8AC3E}">
        <p14:creationId xmlns:p14="http://schemas.microsoft.com/office/powerpoint/2010/main" val="3211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9</a:t>
            </a:fld>
            <a:endParaRPr lang="ru-RU"/>
          </a:p>
        </p:txBody>
      </p:sp>
    </p:spTree>
    <p:extLst>
      <p:ext uri="{BB962C8B-B14F-4D97-AF65-F5344CB8AC3E}">
        <p14:creationId xmlns:p14="http://schemas.microsoft.com/office/powerpoint/2010/main" val="3211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F407DC0-662A-4F99-A6B2-01F103351D2A}" type="slidenum">
              <a:rPr lang="ru-RU" smtClean="0"/>
              <a:pPr/>
              <a:t>10</a:t>
            </a:fld>
            <a:endParaRPr lang="ru-RU"/>
          </a:p>
        </p:txBody>
      </p:sp>
    </p:spTree>
    <p:extLst>
      <p:ext uri="{BB962C8B-B14F-4D97-AF65-F5344CB8AC3E}">
        <p14:creationId xmlns:p14="http://schemas.microsoft.com/office/powerpoint/2010/main" val="2634066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E2397B0C-5759-49AF-B7DA-7D9C71F7CB41}" type="datetime1">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AF0CFAE-6D44-4F76-AF0C-3A90255304B8}" type="datetime1">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A14A645-1FE2-43C3-BC30-866CC2DA84A5}" type="datetime1">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A4941C-F5D0-445D-975E-8B97B7E37BC5}" type="datetime1">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EEEC790-92C9-4754-9013-FB60C1078E5C}" type="datetime1">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4EA1D9AB-BDFC-4D60-8DED-4C5D164AE045}" type="datetime1">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ABD6F2E-504C-4E8C-BF61-404C0BF47B28}" type="datetime1">
              <a:rPr lang="ru-RU" smtClean="0"/>
              <a:pPr/>
              <a:t>31.03.2022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E6E1B40-F237-4A66-90C6-1C3AD69D6F2D}" type="datetime1">
              <a:rPr lang="ru-RU" smtClean="0"/>
              <a:pPr/>
              <a:t>31.03.2022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FFE336-9683-4C6E-82CE-82CE4D970CD3}" type="datetime1">
              <a:rPr lang="ru-RU" smtClean="0"/>
              <a:pPr/>
              <a:t>31.03.2022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EAA37075-7BC3-424A-A427-F4D7529AEFC7}" type="datetime1">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CDE42D7F-E61C-45C2-B44A-5161429BF6E0}" type="datetime1">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8D9F58C-2590-4043-AADE-DD5ECA05A6AC}"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95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F482B0-D1A3-46DD-A915-74BD6BA66538}" type="datetime1">
              <a:rPr lang="ru-RU" smtClean="0"/>
              <a:pPr/>
              <a:t>31.03.2022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9F58C-2590-4043-AADE-DD5ECA05A6A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1844824"/>
            <a:ext cx="7848872" cy="145264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07000"/>
              </a:lnSpc>
              <a:spcAft>
                <a:spcPts val="0"/>
              </a:spcAft>
            </a:pPr>
            <a:r>
              <a:rPr lang="tt-RU" sz="28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АЯЗ ГЫЙЛӘҖЕВ ПРОЗАСЫНДА СУГЫШ ЧОРЫ АВЫЛЫ КЕШЕЛӘРЕНЕҢ БАТЫРЛЫГЫ</a:t>
            </a:r>
            <a:endParaRPr lang="ru-RU"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a:extLst>
              <a:ext uri="{FF2B5EF4-FFF2-40B4-BE49-F238E27FC236}">
                <a16:creationId xmlns="" xmlns:a16="http://schemas.microsoft.com/office/drawing/2014/main" id="{81927089-CE28-49E6-8A03-31FBEF573470}"/>
              </a:ext>
            </a:extLst>
          </p:cNvPr>
          <p:cNvSpPr/>
          <p:nvPr/>
        </p:nvSpPr>
        <p:spPr>
          <a:xfrm>
            <a:off x="4247290" y="4509120"/>
            <a:ext cx="4516814" cy="1708160"/>
          </a:xfrm>
          <a:prstGeom prst="rect">
            <a:avLst/>
          </a:prstGeom>
        </p:spPr>
        <p:txBody>
          <a:bodyPr wrap="none">
            <a:spAutoFit/>
          </a:bodyPr>
          <a:lstStyle/>
          <a:p>
            <a:pPr indent="450215">
              <a:lnSpc>
                <a:spcPct val="150000"/>
              </a:lnSpc>
              <a:spcAft>
                <a:spcPts val="0"/>
              </a:spcAft>
            </a:pPr>
            <a:r>
              <a:rPr lang="ru-RU" sz="1600" dirty="0" err="1" smtClean="0">
                <a:latin typeface="Times New Roman" panose="02020603050405020304" pitchFamily="18" charset="0"/>
                <a:ea typeface="Calibri" panose="020F0502020204030204" pitchFamily="34" charset="0"/>
              </a:rPr>
              <a:t>Мостафин</a:t>
            </a:r>
            <a:r>
              <a:rPr lang="ru-RU" sz="1600" dirty="0" smtClean="0">
                <a:latin typeface="Times New Roman" panose="02020603050405020304" pitchFamily="18" charset="0"/>
                <a:ea typeface="Calibri" panose="020F0502020204030204" pitchFamily="34" charset="0"/>
              </a:rPr>
              <a:t>  </a:t>
            </a:r>
            <a:r>
              <a:rPr lang="ru-RU" sz="1600" dirty="0" err="1" smtClean="0">
                <a:latin typeface="Times New Roman" panose="02020603050405020304" pitchFamily="18" charset="0"/>
                <a:ea typeface="Calibri" panose="020F0502020204030204" pitchFamily="34" charset="0"/>
              </a:rPr>
              <a:t>Камил</a:t>
            </a:r>
            <a:r>
              <a:rPr lang="ru-RU" sz="1600" dirty="0" smtClean="0">
                <a:latin typeface="Times New Roman" panose="02020603050405020304" pitchFamily="18" charset="0"/>
                <a:ea typeface="Calibri" panose="020F0502020204030204" pitchFamily="34" charset="0"/>
              </a:rPr>
              <a:t>, </a:t>
            </a:r>
            <a:r>
              <a:rPr lang="tt-RU" sz="1600" dirty="0" smtClean="0">
                <a:latin typeface="Times New Roman" panose="02020603050405020304" pitchFamily="18" charset="0"/>
                <a:ea typeface="Calibri" panose="020F0502020204030204" pitchFamily="34" charset="0"/>
              </a:rPr>
              <a:t>10 А </a:t>
            </a:r>
            <a:r>
              <a:rPr lang="tt-RU" sz="1600" dirty="0">
                <a:latin typeface="Times New Roman" panose="02020603050405020304" pitchFamily="18" charset="0"/>
                <a:ea typeface="Calibri" panose="020F0502020204030204" pitchFamily="34" charset="0"/>
              </a:rPr>
              <a:t>сыйныфы</a:t>
            </a:r>
          </a:p>
          <a:p>
            <a:pPr indent="450215">
              <a:spcAft>
                <a:spcPts val="0"/>
              </a:spcAft>
            </a:pPr>
            <a:r>
              <a:rPr lang="ru-RU" dirty="0">
                <a:latin typeface="Times New Roman" panose="02020603050405020304" pitchFamily="18" charset="0"/>
                <a:ea typeface="Calibri" panose="020F0502020204030204" pitchFamily="34" charset="0"/>
              </a:rPr>
              <a:t>Ф</a:t>
            </a:r>
            <a:r>
              <a:rPr lang="tt-RU" dirty="0">
                <a:latin typeface="Times New Roman" panose="02020603050405020304" pitchFamily="18" charset="0"/>
                <a:ea typeface="Calibri" panose="020F0502020204030204" pitchFamily="34" charset="0"/>
              </a:rPr>
              <a:t>әнни җитәкчеләр</a:t>
            </a:r>
            <a:r>
              <a:rPr lang="ru-RU" dirty="0">
                <a:latin typeface="Times New Roman" panose="02020603050405020304" pitchFamily="18" charset="0"/>
                <a:ea typeface="Calibri" panose="020F0502020204030204" pitchFamily="34" charset="0"/>
              </a:rPr>
              <a:t>:</a:t>
            </a:r>
            <a:r>
              <a:rPr lang="tt-RU" dirty="0">
                <a:latin typeface="Times New Roman" panose="02020603050405020304" pitchFamily="18" charset="0"/>
                <a:ea typeface="Calibri" panose="020F0502020204030204" pitchFamily="34" charset="0"/>
              </a:rPr>
              <a:t> </a:t>
            </a:r>
            <a:endParaRPr lang="ru-RU" dirty="0"/>
          </a:p>
          <a:p>
            <a:pPr indent="450215">
              <a:spcAft>
                <a:spcPts val="0"/>
              </a:spcAft>
            </a:pPr>
            <a:r>
              <a:rPr lang="tt-RU" dirty="0">
                <a:latin typeface="Times New Roman" panose="02020603050405020304" pitchFamily="18" charset="0"/>
                <a:ea typeface="Calibri" panose="020F0502020204030204" pitchFamily="34" charset="0"/>
              </a:rPr>
              <a:t>татар теле һәм әдәбияты укытучылары </a:t>
            </a:r>
            <a:endParaRPr lang="ru-RU" dirty="0"/>
          </a:p>
          <a:p>
            <a:pPr indent="450215">
              <a:spcAft>
                <a:spcPts val="0"/>
              </a:spcAft>
            </a:pPr>
            <a:r>
              <a:rPr lang="tt-RU" dirty="0">
                <a:latin typeface="Times New Roman" panose="02020603050405020304" pitchFamily="18" charset="0"/>
                <a:ea typeface="Calibri" panose="020F0502020204030204" pitchFamily="34" charset="0"/>
              </a:rPr>
              <a:t>Хәйретдинова Г.Н., Идрисова Л.М.</a:t>
            </a:r>
            <a:endParaRPr lang="ru-RU" dirty="0"/>
          </a:p>
          <a:p>
            <a:pPr indent="450215" algn="ctr">
              <a:lnSpc>
                <a:spcPct val="150000"/>
              </a:lnSpc>
              <a:spcAft>
                <a:spcPts val="0"/>
              </a:spcAft>
            </a:pPr>
            <a:endParaRPr lang="ru-RU" dirty="0"/>
          </a:p>
        </p:txBody>
      </p:sp>
      <p:sp>
        <p:nvSpPr>
          <p:cNvPr id="8" name="Прямоугольник 7">
            <a:extLst>
              <a:ext uri="{FF2B5EF4-FFF2-40B4-BE49-F238E27FC236}">
                <a16:creationId xmlns="" xmlns:a16="http://schemas.microsoft.com/office/drawing/2014/main" id="{BE720E28-640D-43D2-8DD0-5C89B03FC101}"/>
              </a:ext>
            </a:extLst>
          </p:cNvPr>
          <p:cNvSpPr/>
          <p:nvPr/>
        </p:nvSpPr>
        <p:spPr>
          <a:xfrm>
            <a:off x="4139952" y="5804987"/>
            <a:ext cx="1499770" cy="369332"/>
          </a:xfrm>
          <a:prstGeom prst="rect">
            <a:avLst/>
          </a:prstGeom>
        </p:spPr>
        <p:txBody>
          <a:bodyPr wrap="none">
            <a:spAutoFit/>
          </a:bodyPr>
          <a:lstStyle/>
          <a:p>
            <a:r>
              <a:rPr lang="ru-RU" b="1" dirty="0">
                <a:latin typeface="Times New Roman" panose="02020603050405020304" pitchFamily="18" charset="0"/>
                <a:cs typeface="Times New Roman" panose="02020603050405020304" pitchFamily="18" charset="0"/>
              </a:rPr>
              <a:t>КАЗАН 2020</a:t>
            </a:r>
          </a:p>
        </p:txBody>
      </p:sp>
      <p:sp>
        <p:nvSpPr>
          <p:cNvPr id="9" name="Прямоугольник 8"/>
          <p:cNvSpPr/>
          <p:nvPr/>
        </p:nvSpPr>
        <p:spPr>
          <a:xfrm>
            <a:off x="428596" y="428604"/>
            <a:ext cx="8429684" cy="369332"/>
          </a:xfrm>
          <a:prstGeom prst="rect">
            <a:avLst/>
          </a:prstGeom>
        </p:spPr>
        <p:txBody>
          <a:bodyPr wrap="square">
            <a:spAutoFit/>
          </a:bodyPr>
          <a:lstStyle/>
          <a:p>
            <a:pPr algn="ctr"/>
            <a:endParaRPr lang="ru-RU"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596844" cy="6771084"/>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spcAft>
                <a:spcPts val="0"/>
              </a:spcAft>
            </a:pPr>
            <a:endParaRPr lang="ru-RU" sz="2800" dirty="0" smtClean="0">
              <a:solidFill>
                <a:srgbClr val="000000"/>
              </a:solidFill>
              <a:latin typeface="Times New Roman" panose="02020603050405020304" pitchFamily="18" charset="0"/>
            </a:endParaRPr>
          </a:p>
          <a:p>
            <a:pPr algn="just">
              <a:spcAft>
                <a:spcPts val="0"/>
              </a:spcAft>
            </a:pPr>
            <a:endParaRPr lang="tt-RU" sz="2800" dirty="0">
              <a:solidFill>
                <a:srgbClr val="000000"/>
              </a:solidFill>
              <a:latin typeface="Times New Roman" panose="02020603050405020304" pitchFamily="18" charset="0"/>
            </a:endParaRPr>
          </a:p>
          <a:p>
            <a:pPr algn="just">
              <a:spcAft>
                <a:spcPts val="0"/>
              </a:spcAft>
            </a:pPr>
            <a:endParaRPr lang="ru-RU" sz="2800" dirty="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«җанны өшетә торган салкын кич»;</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«һәр шинельдә кесә бар, һәр кесәдә кул гына юк... »;</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«бик алҗыткыч, бик дәһшәтле кара март бураннары»;</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«атлар өрлектә, кешеләр ятим... »;</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«атлар ыңгыраша»;</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«өс-башыбыз таланган, йолкынган»;</a:t>
            </a:r>
          </a:p>
          <a:p>
            <a:pPr marL="457200" indent="-457200" algn="just">
              <a:spcAft>
                <a:spcPts val="0"/>
              </a:spcAft>
              <a:buFont typeface="Arial" panose="020B0604020202020204" pitchFamily="34" charset="0"/>
              <a:buChar char="•"/>
            </a:pPr>
            <a:r>
              <a:rPr lang="tt-RU" sz="2800" dirty="0">
                <a:solidFill>
                  <a:srgbClr val="000000"/>
                </a:solidFill>
                <a:latin typeface="Times New Roman" panose="02020603050405020304" pitchFamily="18" charset="0"/>
              </a:rPr>
              <a:t>«ябык идек без, ямьсез идек...». </a:t>
            </a:r>
          </a:p>
          <a:p>
            <a:pPr indent="342900" algn="just">
              <a:spcAft>
                <a:spcPts val="0"/>
              </a:spcAft>
            </a:pPr>
            <a:endParaRPr lang="tt-RU" sz="2800" dirty="0">
              <a:solidFill>
                <a:srgbClr val="000000"/>
              </a:solidFill>
              <a:latin typeface="Times New Roman" panose="02020603050405020304" pitchFamily="18" charset="0"/>
            </a:endParaRP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5" name="Прямоугольник 4"/>
          <p:cNvSpPr/>
          <p:nvPr/>
        </p:nvSpPr>
        <p:spPr>
          <a:xfrm>
            <a:off x="0" y="332656"/>
            <a:ext cx="9154714" cy="1077218"/>
          </a:xfrm>
          <a:prstGeom prst="rect">
            <a:avLst/>
          </a:prstGeom>
        </p:spPr>
        <p:txBody>
          <a:bodyPr wrap="square">
            <a:spAutoFit/>
          </a:bodyPr>
          <a:lstStyle/>
          <a:p>
            <a:pPr indent="342900" algn="ctr">
              <a:spcAft>
                <a:spcPts val="0"/>
              </a:spcAft>
            </a:pPr>
            <a:r>
              <a:rPr lang="tt-RU" sz="3200" b="1" dirty="0">
                <a:latin typeface="Times New Roman" panose="02020603050405020304" pitchFamily="18" charset="0"/>
                <a:ea typeface="Times New Roman" panose="02020603050405020304" pitchFamily="18" charset="0"/>
                <a:cs typeface="Times New Roman" panose="02020603050405020304" pitchFamily="18" charset="0"/>
              </a:rPr>
              <a:t>«Язгы кәрваннар» </a:t>
            </a:r>
            <a:r>
              <a:rPr lang="tt-RU" sz="3200" b="1" dirty="0" smtClean="0">
                <a:latin typeface="Times New Roman" panose="02020603050405020304" pitchFamily="18" charset="0"/>
                <a:ea typeface="Times New Roman" panose="02020603050405020304" pitchFamily="18" charset="0"/>
                <a:cs typeface="Times New Roman" panose="02020603050405020304" pitchFamily="18" charset="0"/>
              </a:rPr>
              <a:t>әсәрендә </a:t>
            </a:r>
            <a:r>
              <a:rPr lang="tt-RU" sz="3200" b="1" dirty="0">
                <a:latin typeface="Times New Roman" panose="02020603050405020304" pitchFamily="18" charset="0"/>
                <a:ea typeface="Times New Roman" panose="02020603050405020304" pitchFamily="18" charset="0"/>
                <a:cs typeface="Times New Roman" panose="02020603050405020304" pitchFamily="18" charset="0"/>
              </a:rPr>
              <a:t>сугыш чоры фаҗигасен тасвирлау үзенчәлекләре</a:t>
            </a:r>
          </a:p>
        </p:txBody>
      </p:sp>
    </p:spTree>
    <p:extLst>
      <p:ext uri="{BB962C8B-B14F-4D97-AF65-F5344CB8AC3E}">
        <p14:creationId xmlns:p14="http://schemas.microsoft.com/office/powerpoint/2010/main" val="41707638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03648" y="332656"/>
            <a:ext cx="5580112" cy="661207"/>
          </a:xfrm>
          <a:prstGeom prst="rect">
            <a:avLst/>
          </a:prstGeom>
        </p:spPr>
        <p:txBody>
          <a:bodyPr wrap="square">
            <a:spAutoFit/>
          </a:bodyPr>
          <a:lstStyle/>
          <a:p>
            <a:pPr lvl="0" indent="342900" algn="ctr">
              <a:lnSpc>
                <a:spcPct val="150000"/>
              </a:lnSpc>
            </a:pPr>
            <a:r>
              <a:rPr lang="tt-RU" sz="2800" b="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Йомгак</a:t>
            </a:r>
            <a:endParaRPr lang="tt-RU" sz="2800"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467544" y="1196752"/>
            <a:ext cx="8208912" cy="4678204"/>
          </a:xfrm>
          <a:prstGeom prst="rect">
            <a:avLst/>
          </a:prstGeom>
        </p:spPr>
        <p:txBody>
          <a:bodyPr wrap="square">
            <a:spAutoFit/>
          </a:bodyPr>
          <a:lstStyle/>
          <a:p>
            <a:pPr marL="514350" indent="-514350">
              <a:buFont typeface="+mj-lt"/>
              <a:buAutoNum type="arabicPeriod"/>
            </a:pPr>
            <a:r>
              <a:rPr lang="tt-RU" sz="2800" dirty="0" smtClean="0">
                <a:solidFill>
                  <a:srgbClr val="371B03"/>
                </a:solidFill>
                <a:latin typeface="Times New Roman" panose="02020603050405020304" pitchFamily="18" charset="0"/>
                <a:cs typeface="Times New Roman" panose="02020603050405020304" pitchFamily="18" charset="0"/>
              </a:rPr>
              <a:t>1941-1945 </a:t>
            </a:r>
            <a:r>
              <a:rPr lang="tt-RU" sz="2800" dirty="0">
                <a:solidFill>
                  <a:srgbClr val="371B03"/>
                </a:solidFill>
                <a:latin typeface="Times New Roman" panose="02020603050405020304" pitchFamily="18" charset="0"/>
                <a:cs typeface="Times New Roman" panose="02020603050405020304" pitchFamily="18" charset="0"/>
              </a:rPr>
              <a:t>елларда ил өстенә ябырылган  афәт авыл кешеләрен 4 ел буена </a:t>
            </a:r>
            <a:r>
              <a:rPr lang="tt-RU" sz="2800" b="1" dirty="0">
                <a:solidFill>
                  <a:srgbClr val="371B03"/>
                </a:solidFill>
                <a:latin typeface="Times New Roman" panose="02020603050405020304" pitchFamily="18" charset="0"/>
                <a:cs typeface="Times New Roman" panose="02020603050405020304" pitchFamily="18" charset="0"/>
              </a:rPr>
              <a:t>сынаган.</a:t>
            </a:r>
            <a:r>
              <a:rPr lang="tt-RU" sz="2800" dirty="0">
                <a:solidFill>
                  <a:srgbClr val="371B03"/>
                </a:solidFill>
                <a:latin typeface="Times New Roman" panose="02020603050405020304" pitchFamily="18" charset="0"/>
                <a:cs typeface="Times New Roman" panose="02020603050405020304" pitchFamily="18" charset="0"/>
              </a:rPr>
              <a:t> Менә шул чорның шаһиты  буларак А.Гыйләҗев үзе дә бар.</a:t>
            </a:r>
          </a:p>
          <a:p>
            <a:pPr marL="514350" indent="-514350">
              <a:buFont typeface="+mj-lt"/>
              <a:buAutoNum type="arabicPeriod"/>
            </a:pPr>
            <a:r>
              <a:rPr lang="tt-RU" sz="2800" dirty="0" smtClean="0">
                <a:solidFill>
                  <a:srgbClr val="371B03"/>
                </a:solidFill>
                <a:latin typeface="Times New Roman" panose="02020603050405020304" pitchFamily="18" charset="0"/>
                <a:cs typeface="Times New Roman" panose="02020603050405020304" pitchFamily="18" charset="0"/>
              </a:rPr>
              <a:t>Әсәр </a:t>
            </a:r>
            <a:r>
              <a:rPr lang="tt-RU" sz="2800" dirty="0">
                <a:solidFill>
                  <a:srgbClr val="371B03"/>
                </a:solidFill>
                <a:latin typeface="Times New Roman" panose="02020603050405020304" pitchFamily="18" charset="0"/>
                <a:cs typeface="Times New Roman" panose="02020603050405020304" pitchFamily="18" charset="0"/>
              </a:rPr>
              <a:t>геройлары: яшүсмерләр, хатын - кызлар, </a:t>
            </a:r>
            <a:r>
              <a:rPr lang="tt-RU" sz="2800" dirty="0" smtClean="0">
                <a:solidFill>
                  <a:srgbClr val="371B03"/>
                </a:solidFill>
                <a:latin typeface="Times New Roman" panose="02020603050405020304" pitchFamily="18" charset="0"/>
                <a:cs typeface="Times New Roman" panose="02020603050405020304" pitchFamily="18" charset="0"/>
              </a:rPr>
              <a:t>карта-коры </a:t>
            </a:r>
            <a:r>
              <a:rPr lang="tt-RU" sz="2800" dirty="0">
                <a:solidFill>
                  <a:srgbClr val="371B03"/>
                </a:solidFill>
                <a:latin typeface="Times New Roman" panose="02020603050405020304" pitchFamily="18" charset="0"/>
                <a:cs typeface="Times New Roman" panose="02020603050405020304" pitchFamily="18" charset="0"/>
                <a:sym typeface="Symbol"/>
              </a:rPr>
              <a:t></a:t>
            </a:r>
            <a:r>
              <a:rPr lang="tt-RU" sz="2800" dirty="0" smtClean="0">
                <a:solidFill>
                  <a:srgbClr val="371B03"/>
                </a:solidFill>
                <a:latin typeface="Times New Roman" panose="02020603050405020304" pitchFamily="18" charset="0"/>
                <a:cs typeface="Times New Roman" panose="02020603050405020304" pitchFamily="18" charset="0"/>
              </a:rPr>
              <a:t> </a:t>
            </a:r>
            <a:r>
              <a:rPr lang="tt-RU" sz="2800" dirty="0">
                <a:solidFill>
                  <a:srgbClr val="371B03"/>
                </a:solidFill>
                <a:latin typeface="Times New Roman" panose="02020603050405020304" pitchFamily="18" charset="0"/>
                <a:cs typeface="Times New Roman" panose="02020603050405020304" pitchFamily="18" charset="0"/>
              </a:rPr>
              <a:t>сугыш чоры  татар авылының  </a:t>
            </a:r>
            <a:r>
              <a:rPr lang="tt-RU" sz="2800" b="1" dirty="0">
                <a:solidFill>
                  <a:srgbClr val="371B03"/>
                </a:solidFill>
                <a:latin typeface="Times New Roman" panose="02020603050405020304" pitchFamily="18" charset="0"/>
                <a:cs typeface="Times New Roman" panose="02020603050405020304" pitchFamily="18" charset="0"/>
              </a:rPr>
              <a:t>әхлак үрнәге</a:t>
            </a:r>
            <a:r>
              <a:rPr lang="tt-RU" sz="2800" dirty="0">
                <a:solidFill>
                  <a:srgbClr val="371B03"/>
                </a:solidFill>
                <a:latin typeface="Times New Roman" panose="02020603050405020304" pitchFamily="18" charset="0"/>
                <a:cs typeface="Times New Roman" panose="02020603050405020304" pitchFamily="18" charset="0"/>
              </a:rPr>
              <a:t>, гаиләләрдә дөрес тәрбия алган, хезмәттә чыныккан, эшкә батыр, курку белмәс</a:t>
            </a:r>
            <a:r>
              <a:rPr lang="tt-RU" sz="2800"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 </a:t>
            </a:r>
            <a:r>
              <a:rPr lang="tt-RU" sz="2800" b="1"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хезмәт батырлары</a:t>
            </a:r>
            <a:r>
              <a:rPr lang="tt-RU" sz="2800"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 </a:t>
            </a:r>
            <a:endParaRPr lang="tt-RU" sz="2800" dirty="0" smtClean="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endParaRPr>
          </a:p>
          <a:p>
            <a:pPr marL="514350" indent="-514350">
              <a:buFont typeface="+mj-lt"/>
              <a:buAutoNum type="arabicPeriod"/>
            </a:pPr>
            <a:r>
              <a:rPr lang="tt-RU" sz="2800" dirty="0" smtClean="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«Язгы кәрваннар»  </a:t>
            </a:r>
            <a:r>
              <a:rPr lang="tt-RU" sz="2800"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повесте, безнеңчә, тыл геройларына куйган  </a:t>
            </a:r>
            <a:r>
              <a:rPr lang="tt-RU" sz="2800" b="1"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мәңгелек һәйкәл </a:t>
            </a:r>
            <a:r>
              <a:rPr lang="tt-RU" sz="2800" dirty="0">
                <a:solidFill>
                  <a:srgbClr val="371B03"/>
                </a:solidFill>
                <a:latin typeface="Times New Roman" panose="02020603050405020304" pitchFamily="18" charset="0"/>
                <a:ea typeface="Times New Roman" panose="02020603050405020304" pitchFamily="18" charset="0"/>
                <a:cs typeface="Times New Roman" panose="02020603050405020304" pitchFamily="18" charset="0"/>
              </a:rPr>
              <a:t>ул.</a:t>
            </a:r>
            <a:r>
              <a:rPr lang="tt-RU" sz="2800"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t/>
            </a:r>
            <a:br>
              <a:rPr lang="tt-RU" sz="2800" dirty="0">
                <a:solidFill>
                  <a:schemeClr val="accent6">
                    <a:lumMod val="50000"/>
                  </a:schemeClr>
                </a:solidFill>
                <a:latin typeface="Times New Roman" panose="02020603050405020304" pitchFamily="18" charset="0"/>
                <a:ea typeface="Times New Roman" panose="02020603050405020304" pitchFamily="18" charset="0"/>
                <a:cs typeface="Times New Roman" panose="02020603050405020304" pitchFamily="18" charset="0"/>
              </a:rPr>
            </a:br>
            <a:endParaRPr lang="ru-RU" dirty="0">
              <a:solidFill>
                <a:schemeClr val="accent6">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32339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03648" y="332656"/>
            <a:ext cx="5580112" cy="530594"/>
          </a:xfrm>
          <a:prstGeom prst="rect">
            <a:avLst/>
          </a:prstGeom>
        </p:spPr>
        <p:txBody>
          <a:bodyPr wrap="square">
            <a:spAutoFit/>
          </a:bodyPr>
          <a:lstStyle/>
          <a:p>
            <a:pPr algn="ctr">
              <a:lnSpc>
                <a:spcPct val="107000"/>
              </a:lnSpc>
              <a:spcAft>
                <a:spcPts val="0"/>
              </a:spcAft>
            </a:pPr>
            <a:r>
              <a:rPr lang="tt-RU" sz="2800" b="1" dirty="0">
                <a:solidFill>
                  <a:srgbClr val="000000"/>
                </a:solidFill>
                <a:latin typeface="Times New Roman"/>
                <a:ea typeface="Times New Roman"/>
                <a:cs typeface="Times New Roman"/>
              </a:rPr>
              <a:t>Библиография</a:t>
            </a:r>
            <a:endParaRPr lang="ru-RU" sz="2000" dirty="0">
              <a:ea typeface="Calibri"/>
              <a:cs typeface="Times New Roman"/>
            </a:endParaRPr>
          </a:p>
        </p:txBody>
      </p:sp>
      <p:sp>
        <p:nvSpPr>
          <p:cNvPr id="5" name="Прямоугольник 4"/>
          <p:cNvSpPr/>
          <p:nvPr/>
        </p:nvSpPr>
        <p:spPr>
          <a:xfrm>
            <a:off x="457416" y="980728"/>
            <a:ext cx="8208912" cy="4524315"/>
          </a:xfrm>
          <a:prstGeom prst="rect">
            <a:avLst/>
          </a:prstGeom>
        </p:spPr>
        <p:txBody>
          <a:bodyPr wrap="square">
            <a:spAutoFit/>
          </a:bodyPr>
          <a:lstStyle/>
          <a:p>
            <a:pPr marL="514350" indent="-514350">
              <a:buFont typeface="+mj-lt"/>
              <a:buAutoNum type="arabicPeriod"/>
            </a:pPr>
            <a:r>
              <a:rPr lang="tt-RU" sz="2400" dirty="0" smtClean="0">
                <a:solidFill>
                  <a:srgbClr val="371B03"/>
                </a:solidFill>
                <a:latin typeface="Times New Roman" panose="02020603050405020304" pitchFamily="18" charset="0"/>
                <a:cs typeface="Times New Roman" panose="02020603050405020304" pitchFamily="18" charset="0"/>
              </a:rPr>
              <a:t>Ахунов </a:t>
            </a:r>
            <a:r>
              <a:rPr lang="tt-RU" sz="2400" dirty="0">
                <a:solidFill>
                  <a:srgbClr val="371B03"/>
                </a:solidFill>
                <a:latin typeface="Times New Roman" panose="02020603050405020304" pitchFamily="18" charset="0"/>
                <a:cs typeface="Times New Roman" panose="02020603050405020304" pitchFamily="18" charset="0"/>
              </a:rPr>
              <a:t>Г. Язучы һәм заман // Казан утлары.-1998.-№1.-119 б.</a:t>
            </a:r>
          </a:p>
          <a:p>
            <a:pPr marL="514350" indent="-514350">
              <a:buFont typeface="+mj-lt"/>
              <a:buAutoNum type="arabicPeriod"/>
            </a:pPr>
            <a:r>
              <a:rPr lang="tt-RU" sz="2400" dirty="0" smtClean="0">
                <a:solidFill>
                  <a:srgbClr val="371B03"/>
                </a:solidFill>
                <a:latin typeface="Times New Roman" panose="02020603050405020304" pitchFamily="18" charset="0"/>
                <a:cs typeface="Times New Roman" panose="02020603050405020304" pitchFamily="18" charset="0"/>
              </a:rPr>
              <a:t>Галимуллин </a:t>
            </a:r>
            <a:r>
              <a:rPr lang="tt-RU" sz="2400" dirty="0">
                <a:solidFill>
                  <a:srgbClr val="371B03"/>
                </a:solidFill>
                <a:latin typeface="Times New Roman" panose="02020603050405020304" pitchFamily="18" charset="0"/>
                <a:cs typeface="Times New Roman" panose="02020603050405020304" pitchFamily="18" charset="0"/>
              </a:rPr>
              <a:t>Ф. Таза орлыклар // Аяз Гыйләҗев: сайланма әсәрләр.-Казан: Хәтер нәшр.-26 том.-7-13б.</a:t>
            </a:r>
          </a:p>
          <a:p>
            <a:pPr marL="514350" indent="-514350">
              <a:buFont typeface="+mj-lt"/>
              <a:buAutoNum type="arabicPeriod"/>
            </a:pPr>
            <a:r>
              <a:rPr lang="tt-RU" sz="2400" dirty="0" smtClean="0">
                <a:solidFill>
                  <a:srgbClr val="371B03"/>
                </a:solidFill>
                <a:latin typeface="Times New Roman" panose="02020603050405020304" pitchFamily="18" charset="0"/>
                <a:cs typeface="Times New Roman" panose="02020603050405020304" pitchFamily="18" charset="0"/>
              </a:rPr>
              <a:t>Гыйләҗев </a:t>
            </a:r>
            <a:r>
              <a:rPr lang="tt-RU" sz="2400" dirty="0">
                <a:solidFill>
                  <a:srgbClr val="371B03"/>
                </a:solidFill>
                <a:latin typeface="Times New Roman" panose="02020603050405020304" pitchFamily="18" charset="0"/>
                <a:cs typeface="Times New Roman" panose="02020603050405020304" pitchFamily="18" charset="0"/>
              </a:rPr>
              <a:t>А. Сайланма әсәрләр.- Казан: Хәтер нәшр.-2004.-26 том.-40-85б.</a:t>
            </a:r>
          </a:p>
          <a:p>
            <a:pPr marL="514350" indent="-514350">
              <a:buFont typeface="+mj-lt"/>
              <a:buAutoNum type="arabicPeriod"/>
            </a:pPr>
            <a:r>
              <a:rPr lang="tt-RU" sz="2400" dirty="0" smtClean="0">
                <a:solidFill>
                  <a:srgbClr val="371B03"/>
                </a:solidFill>
                <a:latin typeface="Times New Roman" panose="02020603050405020304" pitchFamily="18" charset="0"/>
                <a:cs typeface="Times New Roman" panose="02020603050405020304" pitchFamily="18" charset="0"/>
              </a:rPr>
              <a:t>Гыйләҗев </a:t>
            </a:r>
            <a:r>
              <a:rPr lang="tt-RU" sz="2400" dirty="0">
                <a:solidFill>
                  <a:srgbClr val="371B03"/>
                </a:solidFill>
                <a:latin typeface="Times New Roman" panose="02020603050405020304" pitchFamily="18" charset="0"/>
                <a:cs typeface="Times New Roman" panose="02020603050405020304" pitchFamily="18" charset="0"/>
              </a:rPr>
              <a:t>А.А. Яра. Повесть // Әсәрләр, дүрт томда. </a:t>
            </a:r>
            <a:r>
              <a:rPr lang="en-US" sz="2400" dirty="0">
                <a:solidFill>
                  <a:srgbClr val="371B03"/>
                </a:solidFill>
                <a:latin typeface="Times New Roman" panose="02020603050405020304" pitchFamily="18" charset="0"/>
                <a:cs typeface="Times New Roman" panose="02020603050405020304" pitchFamily="18" charset="0"/>
              </a:rPr>
              <a:t>IV </a:t>
            </a:r>
            <a:r>
              <a:rPr lang="tt-RU" sz="2400" dirty="0">
                <a:solidFill>
                  <a:srgbClr val="371B03"/>
                </a:solidFill>
                <a:latin typeface="Times New Roman" panose="02020603050405020304" pitchFamily="18" charset="0"/>
                <a:cs typeface="Times New Roman" panose="02020603050405020304" pitchFamily="18" charset="0"/>
              </a:rPr>
              <a:t>том: Роман. Повесть. Казан: Тат. кит нәшр., 1994.-344-437 </a:t>
            </a:r>
            <a:r>
              <a:rPr lang="tt-RU" sz="2400" dirty="0" smtClean="0">
                <a:solidFill>
                  <a:srgbClr val="371B03"/>
                </a:solidFill>
                <a:latin typeface="Times New Roman" panose="02020603050405020304" pitchFamily="18" charset="0"/>
                <a:cs typeface="Times New Roman" panose="02020603050405020304" pitchFamily="18" charset="0"/>
              </a:rPr>
              <a:t>б.</a:t>
            </a:r>
            <a:endParaRPr lang="tt-RU" sz="2400" dirty="0">
              <a:solidFill>
                <a:srgbClr val="371B03"/>
              </a:solidFill>
              <a:latin typeface="Times New Roman" panose="02020603050405020304" pitchFamily="18" charset="0"/>
              <a:cs typeface="Times New Roman" panose="02020603050405020304" pitchFamily="18" charset="0"/>
            </a:endParaRPr>
          </a:p>
          <a:p>
            <a:pPr marL="514350" indent="-514350">
              <a:buFont typeface="+mj-lt"/>
              <a:buAutoNum type="arabicPeriod"/>
            </a:pPr>
            <a:r>
              <a:rPr lang="tt-RU" sz="2400" dirty="0">
                <a:solidFill>
                  <a:srgbClr val="371B03"/>
                </a:solidFill>
                <a:latin typeface="Times New Roman" panose="02020603050405020304" pitchFamily="18" charset="0"/>
                <a:cs typeface="Times New Roman" panose="02020603050405020304" pitchFamily="18" charset="0"/>
              </a:rPr>
              <a:t>6.	Мусин Ф.М. Чынлыкка йөз тотып // Көмеш көзге: әдәби тәнкыйть мәкаләләре.-Казан:Тат. кит. нәшр.,1989.-4-129 б</a:t>
            </a:r>
            <a:r>
              <a:rPr lang="tt-RU" sz="2400" dirty="0" smtClean="0">
                <a:solidFill>
                  <a:srgbClr val="371B03"/>
                </a:solidFill>
                <a:latin typeface="Times New Roman" panose="02020603050405020304" pitchFamily="18" charset="0"/>
                <a:cs typeface="Times New Roman" panose="02020603050405020304" pitchFamily="18" charset="0"/>
              </a:rPr>
              <a:t>.</a:t>
            </a:r>
            <a:endParaRPr lang="tt-RU" sz="2400" dirty="0">
              <a:solidFill>
                <a:srgbClr val="371B0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829410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latin typeface="Times New Roman" pitchFamily="18" charset="0"/>
                <a:cs typeface="Times New Roman" pitchFamily="18" charset="0"/>
              </a:rPr>
              <a:t>Эшне</a:t>
            </a:r>
            <a:r>
              <a:rPr lang="tt-RU" b="1" dirty="0" smtClean="0">
                <a:latin typeface="Times New Roman" pitchFamily="18" charset="0"/>
                <a:cs typeface="Times New Roman" pitchFamily="18" charset="0"/>
              </a:rPr>
              <a:t>ң актуал</a:t>
            </a:r>
            <a:r>
              <a:rPr lang="ru-RU" b="1" dirty="0" err="1" smtClean="0">
                <a:latin typeface="Times New Roman" pitchFamily="18" charset="0"/>
                <a:cs typeface="Times New Roman" pitchFamily="18" charset="0"/>
              </a:rPr>
              <a:t>ь</a:t>
            </a:r>
            <a:r>
              <a:rPr lang="tt-RU" b="1" dirty="0" smtClean="0">
                <a:latin typeface="Times New Roman" pitchFamily="18" charset="0"/>
                <a:cs typeface="Times New Roman" pitchFamily="18" charset="0"/>
              </a:rPr>
              <a:t>леге</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971600" y="1412776"/>
            <a:ext cx="7560840" cy="4525963"/>
          </a:xfrm>
        </p:spPr>
        <p:txBody>
          <a:bodyPr/>
          <a:lstStyle/>
          <a:p>
            <a:pPr marL="0" indent="0" algn="just">
              <a:buNone/>
            </a:pPr>
            <a:r>
              <a:rPr lang="tt-RU" dirty="0" smtClean="0">
                <a:latin typeface="Times New Roman" panose="02020603050405020304" pitchFamily="18" charset="0"/>
                <a:cs typeface="Times New Roman" panose="02020603050405020304" pitchFamily="18" charset="0"/>
              </a:rPr>
              <a:t>Тылда фидакарь хезмәт куйган хатын-кыз, әби-бабай һәм аеруча яшүсмерләр ничектер игътибар үзәгеннән читтәрәк кала килде. Шуңа күрә теманы </a:t>
            </a:r>
            <a:r>
              <a:rPr lang="tt-RU" b="1" dirty="0" smtClean="0">
                <a:latin typeface="Times New Roman" panose="02020603050405020304" pitchFamily="18" charset="0"/>
                <a:cs typeface="Times New Roman" panose="02020603050405020304" pitchFamily="18" charset="0"/>
              </a:rPr>
              <a:t>актуаль һәм кирәк</a:t>
            </a:r>
            <a:r>
              <a:rPr lang="tt-RU" dirty="0" smtClean="0">
                <a:latin typeface="Times New Roman" panose="02020603050405020304" pitchFamily="18" charset="0"/>
                <a:cs typeface="Times New Roman" panose="02020603050405020304" pitchFamily="18" charset="0"/>
              </a:rPr>
              <a:t> дип таптык. </a:t>
            </a:r>
            <a:endParaRPr lang="ru-RU" dirty="0" smtClean="0">
              <a:latin typeface="Times New Roman" panose="02020603050405020304" pitchFamily="18"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78D9F58C-2590-4043-AADE-DD5ECA05A6AC}" type="slidenum">
              <a:rPr lang="ru-RU" smtClean="0"/>
              <a:pPr/>
              <a:t>2</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r>
              <a:rPr lang="ru-RU" b="1" dirty="0" err="1" smtClean="0">
                <a:latin typeface="Times New Roman" pitchFamily="18" charset="0"/>
                <a:cs typeface="Times New Roman" pitchFamily="18" charset="0"/>
              </a:rPr>
              <a:t>Эшне</a:t>
            </a:r>
            <a:r>
              <a:rPr lang="tt-RU" b="1" dirty="0" smtClean="0">
                <a:latin typeface="Times New Roman" pitchFamily="18" charset="0"/>
                <a:cs typeface="Times New Roman" pitchFamily="18" charset="0"/>
              </a:rPr>
              <a:t>ң максаты </a:t>
            </a:r>
            <a:endParaRPr lang="ru-RU" dirty="0"/>
          </a:p>
        </p:txBody>
      </p:sp>
      <p:sp>
        <p:nvSpPr>
          <p:cNvPr id="3" name="Содержимое 2"/>
          <p:cNvSpPr>
            <a:spLocks noGrp="1"/>
          </p:cNvSpPr>
          <p:nvPr>
            <p:ph idx="1"/>
          </p:nvPr>
        </p:nvSpPr>
        <p:spPr>
          <a:xfrm>
            <a:off x="467544" y="980728"/>
            <a:ext cx="8229600" cy="5184576"/>
          </a:xfrm>
        </p:spPr>
        <p:txBody>
          <a:bodyPr>
            <a:normAutofit fontScale="92500" lnSpcReduction="10000"/>
          </a:bodyPr>
          <a:lstStyle/>
          <a:p>
            <a:pPr indent="0" algn="just">
              <a:lnSpc>
                <a:spcPct val="120000"/>
              </a:lnSpc>
              <a:spcAft>
                <a:spcPts val="0"/>
              </a:spcAft>
              <a:buNone/>
            </a:pPr>
            <a:r>
              <a:rPr lang="tt-RU" dirty="0" smtClean="0">
                <a:latin typeface="Times New Roman" panose="02020603050405020304" pitchFamily="18" charset="0"/>
                <a:cs typeface="Times New Roman" panose="02020603050405020304" pitchFamily="18" charset="0"/>
              </a:rPr>
              <a:t>Аяз Гыйләҗев «Дүртәү», «Язгы кәрваннар» повестьларындагы тыл геройларының рухи батырлыгын тасвирлау үзенчәлеген өйрәнү.</a:t>
            </a:r>
            <a:r>
              <a:rPr lang="tt-RU" b="1" dirty="0" smtClean="0">
                <a:latin typeface="Times New Roman" panose="02020603050405020304" pitchFamily="18" charset="0"/>
                <a:ea typeface="Times New Roman" panose="02020603050405020304" pitchFamily="18" charset="0"/>
                <a:cs typeface="Times New Roman" panose="02020603050405020304" pitchFamily="18" charset="0"/>
              </a:rPr>
              <a:t> Бурычлар</a:t>
            </a:r>
            <a:r>
              <a:rPr lang="tt-RU"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50000"/>
              </a:lnSpc>
              <a:buFont typeface="+mj-lt"/>
              <a:buAutoNum type="arabicParenR"/>
            </a:pPr>
            <a:r>
              <a:rPr lang="tt-RU" dirty="0" smtClean="0">
                <a:latin typeface="Times New Roman" panose="02020603050405020304" pitchFamily="18" charset="0"/>
                <a:ea typeface="Calibri" panose="020F0502020204030204" pitchFamily="34" charset="0"/>
                <a:cs typeface="Times New Roman" panose="02020603050405020304" pitchFamily="18" charset="0"/>
              </a:rPr>
              <a:t>Аяз Гыйләҗевның тормыш юлын өйрәнү;</a:t>
            </a:r>
            <a:endParaRPr lang="ru-RU" dirty="0" smtClean="0">
              <a:latin typeface="Times New Roman" panose="02020603050405020304" pitchFamily="18" charset="0"/>
              <a:cs typeface="Times New Roman" panose="02020603050405020304" pitchFamily="18" charset="0"/>
            </a:endParaRPr>
          </a:p>
          <a:p>
            <a:pPr lvl="0" algn="just">
              <a:buFont typeface="+mj-lt"/>
              <a:buAutoNum type="arabicParenR"/>
            </a:pPr>
            <a:r>
              <a:rPr lang="tt-RU" dirty="0" smtClean="0">
                <a:latin typeface="Times New Roman" panose="02020603050405020304" pitchFamily="18" charset="0"/>
                <a:ea typeface="Calibri" panose="020F0502020204030204" pitchFamily="34" charset="0"/>
                <a:cs typeface="Times New Roman" panose="02020603050405020304" pitchFamily="18" charset="0"/>
              </a:rPr>
              <a:t>Язучы иҗатынына караган фәнни хезмәтләр белән танышу;</a:t>
            </a:r>
            <a:endParaRPr lang="ru-RU" dirty="0" smtClean="0">
              <a:latin typeface="Times New Roman" panose="02020603050405020304" pitchFamily="18" charset="0"/>
              <a:cs typeface="Times New Roman" panose="02020603050405020304" pitchFamily="18" charset="0"/>
            </a:endParaRPr>
          </a:p>
          <a:p>
            <a:pPr lvl="0" algn="just">
              <a:buFont typeface="+mj-lt"/>
              <a:buAutoNum type="arabicParenR"/>
            </a:pPr>
            <a:r>
              <a:rPr lang="tt-RU" dirty="0" smtClean="0">
                <a:latin typeface="Times New Roman" panose="02020603050405020304" pitchFamily="18" charset="0"/>
                <a:ea typeface="Calibri" panose="020F0502020204030204" pitchFamily="34" charset="0"/>
                <a:cs typeface="Times New Roman" panose="02020603050405020304" pitchFamily="18" charset="0"/>
              </a:rPr>
              <a:t>Аяз Гыйләҗевның </a:t>
            </a:r>
            <a:r>
              <a:rPr lang="tt-RU" dirty="0">
                <a:latin typeface="Times New Roman" panose="02020603050405020304" pitchFamily="18" charset="0"/>
                <a:cs typeface="Times New Roman" panose="02020603050405020304" pitchFamily="18" charset="0"/>
              </a:rPr>
              <a:t>«Дүртәү», «Язгы кәрваннар» </a:t>
            </a:r>
            <a:r>
              <a:rPr lang="tt-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повестьларын</a:t>
            </a:r>
            <a:r>
              <a:rPr lang="tt-RU" dirty="0" smtClean="0">
                <a:latin typeface="Times New Roman" panose="02020603050405020304" pitchFamily="18" charset="0"/>
                <a:ea typeface="Calibri" panose="020F0502020204030204" pitchFamily="34" charset="0"/>
                <a:cs typeface="Times New Roman" panose="02020603050405020304" pitchFamily="18" charset="0"/>
              </a:rPr>
              <a:t> анализлап, нәтиҗәләр чыгару.</a:t>
            </a:r>
            <a:endParaRPr lang="ru-RU" dirty="0" smtClean="0">
              <a:latin typeface="Times New Roman" panose="02020603050405020304" pitchFamily="18" charset="0"/>
              <a:cs typeface="Times New Roman" panose="02020603050405020304" pitchFamily="18" charset="0"/>
            </a:endParaRPr>
          </a:p>
          <a:p>
            <a:endParaRPr lang="tt-RU" dirty="0" smtClean="0"/>
          </a:p>
          <a:p>
            <a:endParaRPr lang="tt-RU" dirty="0" smtClean="0"/>
          </a:p>
          <a:p>
            <a:endParaRPr lang="ru-RU" dirty="0"/>
          </a:p>
        </p:txBody>
      </p:sp>
      <p:sp>
        <p:nvSpPr>
          <p:cNvPr id="4" name="Номер слайда 3"/>
          <p:cNvSpPr>
            <a:spLocks noGrp="1"/>
          </p:cNvSpPr>
          <p:nvPr>
            <p:ph type="sldNum" sz="quarter" idx="12"/>
          </p:nvPr>
        </p:nvSpPr>
        <p:spPr/>
        <p:txBody>
          <a:bodyPr/>
          <a:lstStyle/>
          <a:p>
            <a:fld id="{78D9F58C-2590-4043-AADE-DD5ECA05A6AC}" type="slidenum">
              <a:rPr lang="ru-RU" smtClean="0"/>
              <a:pPr/>
              <a:t>3</a:t>
            </a:fld>
            <a:endParaRPr lang="ru-RU"/>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848872" cy="389286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Тикшеренү метод һәм алымнары:</a:t>
            </a:r>
          </a:p>
          <a:p>
            <a:pPr marL="457200" indent="-457200" algn="just">
              <a:lnSpc>
                <a:spcPct val="150000"/>
              </a:lnSpc>
              <a:spcAft>
                <a:spcPts val="0"/>
              </a:spcAft>
              <a:buFont typeface="Arial" panose="020B0604020202020204" pitchFamily="34" charset="0"/>
              <a:buChar char="•"/>
            </a:pPr>
            <a:r>
              <a:rPr lang="tt-RU" sz="2800" dirty="0">
                <a:latin typeface="Times New Roman" panose="02020603050405020304" pitchFamily="18" charset="0"/>
                <a:ea typeface="Calibri" panose="020F0502020204030204" pitchFamily="34" charset="0"/>
              </a:rPr>
              <a:t>фәнни-теоретик тикшеренү методы</a:t>
            </a:r>
          </a:p>
          <a:p>
            <a:pPr marL="457200" indent="-457200" algn="just">
              <a:lnSpc>
                <a:spcPct val="150000"/>
              </a:lnSpc>
              <a:spcAft>
                <a:spcPts val="0"/>
              </a:spcAft>
              <a:buFont typeface="Arial" panose="020B0604020202020204" pitchFamily="34" charset="0"/>
              <a:buChar char="•"/>
            </a:pPr>
            <a:r>
              <a:rPr lang="tt-RU" sz="2800" dirty="0">
                <a:latin typeface="Times New Roman" panose="02020603050405020304" pitchFamily="18" charset="0"/>
                <a:ea typeface="Calibri" panose="020F0502020204030204" pitchFamily="34" charset="0"/>
              </a:rPr>
              <a:t>автобиографик, тарихи мәгълүматларны өйрәнү</a:t>
            </a:r>
          </a:p>
          <a:p>
            <a:pPr marL="457200" indent="-457200" algn="just">
              <a:lnSpc>
                <a:spcPct val="150000"/>
              </a:lnSpc>
              <a:spcAft>
                <a:spcPts val="0"/>
              </a:spcAft>
              <a:buFont typeface="Arial" panose="020B0604020202020204" pitchFamily="34" charset="0"/>
              <a:buChar char="•"/>
            </a:pPr>
            <a:r>
              <a:rPr lang="tt-RU" sz="2800" dirty="0">
                <a:latin typeface="Times New Roman" panose="02020603050405020304" pitchFamily="18" charset="0"/>
                <a:ea typeface="Calibri" panose="020F0502020204030204" pitchFamily="34" charset="0"/>
              </a:rPr>
              <a:t>әдәби-текстологик анализ методы</a:t>
            </a:r>
          </a:p>
          <a:p>
            <a:pPr marL="457200" indent="-457200" algn="just">
              <a:lnSpc>
                <a:spcPct val="150000"/>
              </a:lnSpc>
              <a:spcAft>
                <a:spcPts val="0"/>
              </a:spcAft>
              <a:buFont typeface="Arial" panose="020B0604020202020204" pitchFamily="34" charset="0"/>
              <a:buChar char="•"/>
            </a:pPr>
            <a:r>
              <a:rPr lang="tt-RU" sz="2800" dirty="0">
                <a:latin typeface="Times New Roman" panose="02020603050405020304" pitchFamily="18" charset="0"/>
                <a:ea typeface="Calibri" panose="020F0502020204030204" pitchFamily="34" charset="0"/>
              </a:rPr>
              <a:t>төрле чыганаклар белән эшләү алымы</a:t>
            </a:r>
          </a:p>
        </p:txBody>
      </p:sp>
    </p:spTree>
    <p:extLst>
      <p:ext uri="{BB962C8B-B14F-4D97-AF65-F5344CB8AC3E}">
        <p14:creationId xmlns:p14="http://schemas.microsoft.com/office/powerpoint/2010/main" val="4821929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848872" cy="626274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Батырлык - </a:t>
            </a:r>
            <a:r>
              <a:rPr lang="tt-RU" sz="2800" dirty="0">
                <a:latin typeface="Times New Roman" panose="02020603050405020304" pitchFamily="18" charset="0"/>
                <a:ea typeface="Times New Roman" panose="02020603050405020304" pitchFamily="18" charset="0"/>
                <a:cs typeface="Times New Roman" panose="02020603050405020304" pitchFamily="18" charset="0"/>
              </a:rPr>
              <a:t>и. 1) Батыр булу сыйфаты, курыкмаучанлык, кыюлык. </a:t>
            </a:r>
          </a:p>
          <a:p>
            <a:pPr indent="342900" algn="just">
              <a:spcAft>
                <a:spcPts val="0"/>
              </a:spcAft>
            </a:pPr>
            <a:r>
              <a:rPr lang="tt-RU" sz="2800" dirty="0">
                <a:latin typeface="Times New Roman" panose="02020603050405020304" pitchFamily="18" charset="0"/>
                <a:ea typeface="Times New Roman" panose="02020603050405020304" pitchFamily="18" charset="0"/>
                <a:cs typeface="Times New Roman" panose="02020603050405020304" pitchFamily="18" charset="0"/>
              </a:rPr>
              <a:t>   2) Батырчылык, тәвәккәллек. (134 б., </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I </a:t>
            </a:r>
            <a:r>
              <a:rPr lang="tt-RU" sz="2800" dirty="0">
                <a:latin typeface="Times New Roman" panose="02020603050405020304" pitchFamily="18" charset="0"/>
                <a:ea typeface="Times New Roman" panose="02020603050405020304" pitchFamily="18" charset="0"/>
                <a:cs typeface="Times New Roman" panose="02020603050405020304" pitchFamily="18" charset="0"/>
              </a:rPr>
              <a:t>том.)</a:t>
            </a: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spcAft>
                <a:spcPts val="0"/>
              </a:spcAft>
            </a:pPr>
            <a:r>
              <a:rPr lang="ru-RU" sz="2800" dirty="0">
                <a:solidFill>
                  <a:srgbClr val="000000"/>
                </a:solidFill>
                <a:latin typeface="Times New Roman" panose="02020603050405020304" pitchFamily="18" charset="0"/>
              </a:rPr>
              <a:t>«</a:t>
            </a:r>
            <a:r>
              <a:rPr lang="ru-RU" sz="2800" b="1" dirty="0" err="1">
                <a:solidFill>
                  <a:srgbClr val="000000"/>
                </a:solidFill>
                <a:latin typeface="Times New Roman" panose="02020603050405020304" pitchFamily="18" charset="0"/>
              </a:rPr>
              <a:t>Батырлык</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ул</a:t>
            </a:r>
            <a:r>
              <a:rPr lang="ru-RU" sz="2800" dirty="0">
                <a:solidFill>
                  <a:srgbClr val="000000"/>
                </a:solidFill>
                <a:latin typeface="Times New Roman" panose="02020603050405020304" pitchFamily="18" charset="0"/>
              </a:rPr>
              <a:t> – </a:t>
            </a:r>
            <a:r>
              <a:rPr lang="ru-RU" sz="2800" dirty="0" err="1">
                <a:solidFill>
                  <a:srgbClr val="000000"/>
                </a:solidFill>
                <a:latin typeface="Times New Roman" panose="02020603050405020304" pitchFamily="18" charset="0"/>
              </a:rPr>
              <a:t>рухи</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матурлык</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Әнә</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шуңа</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күрә</a:t>
            </a:r>
            <a:r>
              <a:rPr lang="ru-RU" sz="2800" dirty="0">
                <a:solidFill>
                  <a:srgbClr val="000000"/>
                </a:solidFill>
                <a:latin typeface="Times New Roman" panose="02020603050405020304" pitchFamily="18" charset="0"/>
              </a:rPr>
              <a:t> дә </a:t>
            </a:r>
            <a:r>
              <a:rPr lang="ru-RU" sz="2800" dirty="0" err="1">
                <a:solidFill>
                  <a:srgbClr val="000000"/>
                </a:solidFill>
                <a:latin typeface="Times New Roman" panose="02020603050405020304" pitchFamily="18" charset="0"/>
              </a:rPr>
              <a:t>халкыбыз</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кеше</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күңеленең</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рухи</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бөеклеген</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югары</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бәяләгән</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Халкыбыз</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улларының</a:t>
            </a:r>
            <a:r>
              <a:rPr lang="ru-RU" sz="2800" dirty="0">
                <a:solidFill>
                  <a:srgbClr val="000000"/>
                </a:solidFill>
                <a:latin typeface="Times New Roman" panose="02020603050405020304" pitchFamily="18" charset="0"/>
              </a:rPr>
              <a:t> һәм </a:t>
            </a:r>
            <a:r>
              <a:rPr lang="ru-RU" sz="2800" dirty="0" err="1">
                <a:solidFill>
                  <a:srgbClr val="000000"/>
                </a:solidFill>
                <a:latin typeface="Times New Roman" panose="02020603050405020304" pitchFamily="18" charset="0"/>
              </a:rPr>
              <a:t>кызларының</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Бөек</a:t>
            </a:r>
            <a:r>
              <a:rPr lang="ru-RU" sz="2800" dirty="0">
                <a:solidFill>
                  <a:srgbClr val="000000"/>
                </a:solidFill>
                <a:latin typeface="Times New Roman" panose="02020603050405020304" pitchFamily="18" charset="0"/>
              </a:rPr>
              <a:t> Ватан </a:t>
            </a:r>
            <a:r>
              <a:rPr lang="ru-RU" sz="2800" dirty="0" err="1">
                <a:solidFill>
                  <a:srgbClr val="000000"/>
                </a:solidFill>
                <a:latin typeface="Times New Roman" panose="02020603050405020304" pitchFamily="18" charset="0"/>
              </a:rPr>
              <a:t>сугышы</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чорында</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күрсәткән</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тиңдәшсез</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фидакарьлеге</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күңелләрдән</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мәңге</a:t>
            </a:r>
            <a:r>
              <a:rPr lang="ru-RU" sz="2800" dirty="0">
                <a:solidFill>
                  <a:srgbClr val="000000"/>
                </a:solidFill>
                <a:latin typeface="Times New Roman" panose="02020603050405020304" pitchFamily="18" charset="0"/>
              </a:rPr>
              <a:t> </a:t>
            </a:r>
            <a:r>
              <a:rPr lang="ru-RU" sz="2800" dirty="0" err="1">
                <a:solidFill>
                  <a:srgbClr val="000000"/>
                </a:solidFill>
                <a:latin typeface="Times New Roman" panose="02020603050405020304" pitchFamily="18" charset="0"/>
              </a:rPr>
              <a:t>җуелмас</a:t>
            </a:r>
            <a:r>
              <a:rPr lang="ru-RU" sz="2800" dirty="0">
                <a:solidFill>
                  <a:srgbClr val="000000"/>
                </a:solidFill>
                <a:latin typeface="Times New Roman" panose="02020603050405020304" pitchFamily="18" charset="0"/>
              </a:rPr>
              <a:t>».</a:t>
            </a:r>
          </a:p>
          <a:p>
            <a:pPr indent="342900" algn="just">
              <a:spcAft>
                <a:spcPts val="0"/>
              </a:spcAft>
            </a:pPr>
            <a:r>
              <a:rPr lang="ru-RU" sz="2800" dirty="0">
                <a:solidFill>
                  <a:srgbClr val="000000"/>
                </a:solidFill>
                <a:latin typeface="Times New Roman" panose="02020603050405020304" pitchFamily="18" charset="0"/>
              </a:rPr>
              <a:t>                                             Минтимер </a:t>
            </a:r>
            <a:r>
              <a:rPr lang="ru-RU" sz="2800" dirty="0" err="1">
                <a:solidFill>
                  <a:srgbClr val="000000"/>
                </a:solidFill>
                <a:latin typeface="Times New Roman" panose="02020603050405020304" pitchFamily="18" charset="0"/>
              </a:rPr>
              <a:t>Шәймиев</a:t>
            </a:r>
            <a:endParaRPr lang="ru-RU" sz="2800" dirty="0">
              <a:solidFill>
                <a:srgbClr val="000000"/>
              </a:solidFill>
              <a:latin typeface="Times New Roman" panose="02020603050405020304" pitchFamily="18" charset="0"/>
            </a:endParaRPr>
          </a:p>
          <a:p>
            <a:pPr indent="342900" algn="just">
              <a:spcAft>
                <a:spcPts val="0"/>
              </a:spcAft>
            </a:pPr>
            <a:endParaRPr lang="ru-RU" sz="2800" dirty="0">
              <a:solidFill>
                <a:srgbClr val="000000"/>
              </a:solidFill>
              <a:latin typeface="Times New Roman" panose="02020603050405020304" pitchFamily="18" charset="0"/>
            </a:endParaRP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60531596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tt-RU" sz="3600" b="1" dirty="0" smtClean="0">
                <a:latin typeface="Times New Roman" panose="02020603050405020304" pitchFamily="18" charset="0"/>
                <a:cs typeface="Times New Roman" panose="02020603050405020304" pitchFamily="18" charset="0"/>
              </a:rPr>
              <a:t>Әсәрләрдә рухи батырлык дәлилләре</a:t>
            </a:r>
            <a:r>
              <a:rPr lang="tt-RU" sz="3600" b="1" dirty="0" smtClean="0"/>
              <a:t>:</a:t>
            </a:r>
            <a:endParaRPr lang="ru-RU" sz="3600" b="1" dirty="0"/>
          </a:p>
        </p:txBody>
      </p:sp>
      <p:sp>
        <p:nvSpPr>
          <p:cNvPr id="3" name="Объект 2"/>
          <p:cNvSpPr>
            <a:spLocks noGrp="1"/>
          </p:cNvSpPr>
          <p:nvPr>
            <p:ph idx="1"/>
          </p:nvPr>
        </p:nvSpPr>
        <p:spPr>
          <a:xfrm>
            <a:off x="899592" y="1600200"/>
            <a:ext cx="7787208" cy="4525963"/>
          </a:xfrm>
        </p:spPr>
        <p:txBody>
          <a:bodyPr/>
          <a:lstStyle/>
          <a:p>
            <a:pPr marL="0" indent="0">
              <a:buNone/>
            </a:pPr>
            <a:r>
              <a:rPr lang="tt-RU" dirty="0" smtClean="0">
                <a:solidFill>
                  <a:srgbClr val="371B03"/>
                </a:solidFill>
                <a:latin typeface="Times New Roman" panose="02020603050405020304" pitchFamily="18" charset="0"/>
                <a:cs typeface="Times New Roman" panose="02020603050405020304" pitchFamily="18" charset="0"/>
              </a:rPr>
              <a:t>1.Сугыш китергән </a:t>
            </a:r>
            <a:r>
              <a:rPr lang="tt-RU" b="1" dirty="0" smtClean="0">
                <a:solidFill>
                  <a:srgbClr val="371B03"/>
                </a:solidFill>
                <a:latin typeface="Times New Roman" panose="02020603050405020304" pitchFamily="18" charset="0"/>
                <a:cs typeface="Times New Roman" panose="02020603050405020304" pitchFamily="18" charset="0"/>
              </a:rPr>
              <a:t>сынауларны</a:t>
            </a:r>
            <a:r>
              <a:rPr lang="tt-RU" dirty="0" smtClean="0">
                <a:solidFill>
                  <a:srgbClr val="371B03"/>
                </a:solidFill>
                <a:latin typeface="Times New Roman" panose="02020603050405020304" pitchFamily="18" charset="0"/>
                <a:cs typeface="Times New Roman" panose="02020603050405020304" pitchFamily="18" charset="0"/>
              </a:rPr>
              <a:t> җиңү;</a:t>
            </a:r>
          </a:p>
          <a:p>
            <a:pPr marL="0" indent="0">
              <a:buNone/>
            </a:pPr>
            <a:r>
              <a:rPr lang="tt-RU" dirty="0" smtClean="0">
                <a:solidFill>
                  <a:srgbClr val="371B03"/>
                </a:solidFill>
                <a:latin typeface="Times New Roman" panose="02020603050405020304" pitchFamily="18" charset="0"/>
                <a:cs typeface="Times New Roman" panose="02020603050405020304" pitchFamily="18" charset="0"/>
              </a:rPr>
              <a:t>2. Заман </a:t>
            </a:r>
            <a:r>
              <a:rPr lang="tt-RU" dirty="0">
                <a:solidFill>
                  <a:srgbClr val="371B03"/>
                </a:solidFill>
                <a:latin typeface="Times New Roman" panose="02020603050405020304" pitchFamily="18" charset="0"/>
                <a:cs typeface="Times New Roman" panose="02020603050405020304" pitchFamily="18" charset="0"/>
              </a:rPr>
              <a:t>авырлыкларына </a:t>
            </a:r>
            <a:r>
              <a:rPr lang="tt-RU" dirty="0" smtClean="0">
                <a:solidFill>
                  <a:srgbClr val="371B03"/>
                </a:solidFill>
                <a:latin typeface="Times New Roman" panose="02020603050405020304" pitchFamily="18" charset="0"/>
                <a:cs typeface="Times New Roman" panose="02020603050405020304" pitchFamily="18" charset="0"/>
              </a:rPr>
              <a:t>карамыйча, </a:t>
            </a:r>
            <a:r>
              <a:rPr lang="tt-RU" b="1" dirty="0" smtClean="0">
                <a:solidFill>
                  <a:srgbClr val="371B03"/>
                </a:solidFill>
                <a:latin typeface="Times New Roman" panose="02020603050405020304" pitchFamily="18" charset="0"/>
                <a:cs typeface="Times New Roman" panose="02020603050405020304" pitchFamily="18" charset="0"/>
              </a:rPr>
              <a:t>Кеше булып калу;</a:t>
            </a:r>
          </a:p>
          <a:p>
            <a:pPr marL="0" indent="0">
              <a:buNone/>
            </a:pPr>
            <a:r>
              <a:rPr lang="tt-RU" dirty="0" smtClean="0">
                <a:solidFill>
                  <a:srgbClr val="371B03"/>
                </a:solidFill>
                <a:latin typeface="Times New Roman" panose="02020603050405020304" pitchFamily="18" charset="0"/>
                <a:cs typeface="Times New Roman" panose="02020603050405020304" pitchFamily="18" charset="0"/>
              </a:rPr>
              <a:t>3. Бала </a:t>
            </a:r>
            <a:r>
              <a:rPr lang="tt-RU" dirty="0">
                <a:solidFill>
                  <a:srgbClr val="371B03"/>
                </a:solidFill>
                <a:latin typeface="Times New Roman" panose="02020603050405020304" pitchFamily="18" charset="0"/>
                <a:cs typeface="Times New Roman" panose="02020603050405020304" pitchFamily="18" charset="0"/>
              </a:rPr>
              <a:t>гына булуга </a:t>
            </a:r>
            <a:r>
              <a:rPr lang="tt-RU" dirty="0" smtClean="0">
                <a:solidFill>
                  <a:srgbClr val="371B03"/>
                </a:solidFill>
                <a:latin typeface="Times New Roman" panose="02020603050405020304" pitchFamily="18" charset="0"/>
                <a:cs typeface="Times New Roman" panose="02020603050405020304" pitchFamily="18" charset="0"/>
              </a:rPr>
              <a:t>карамастан, </a:t>
            </a:r>
            <a:r>
              <a:rPr lang="tt-RU" b="1" dirty="0" smtClean="0">
                <a:solidFill>
                  <a:srgbClr val="371B03"/>
                </a:solidFill>
                <a:latin typeface="Times New Roman" panose="02020603050405020304" pitchFamily="18" charset="0"/>
                <a:cs typeface="Times New Roman" panose="02020603050405020304" pitchFamily="18" charset="0"/>
              </a:rPr>
              <a:t>җаваплылыкны</a:t>
            </a:r>
            <a:r>
              <a:rPr lang="tt-RU" dirty="0" smtClean="0">
                <a:solidFill>
                  <a:srgbClr val="371B03"/>
                </a:solidFill>
                <a:latin typeface="Times New Roman" panose="02020603050405020304" pitchFamily="18" charset="0"/>
                <a:cs typeface="Times New Roman" panose="02020603050405020304" pitchFamily="18" charset="0"/>
              </a:rPr>
              <a:t> </a:t>
            </a:r>
            <a:r>
              <a:rPr lang="tt-RU" dirty="0">
                <a:solidFill>
                  <a:srgbClr val="371B03"/>
                </a:solidFill>
                <a:latin typeface="Times New Roman" panose="02020603050405020304" pitchFamily="18" charset="0"/>
                <a:cs typeface="Times New Roman" panose="02020603050405020304" pitchFamily="18" charset="0"/>
              </a:rPr>
              <a:t>үз өстенә </a:t>
            </a:r>
            <a:r>
              <a:rPr lang="tt-RU" dirty="0" smtClean="0">
                <a:solidFill>
                  <a:srgbClr val="371B03"/>
                </a:solidFill>
                <a:latin typeface="Times New Roman" panose="02020603050405020304" pitchFamily="18" charset="0"/>
                <a:cs typeface="Times New Roman" panose="02020603050405020304" pitchFamily="18" charset="0"/>
              </a:rPr>
              <a:t>алып, аны үтәү.</a:t>
            </a:r>
          </a:p>
          <a:p>
            <a:pPr marL="0" indent="0">
              <a:buNone/>
            </a:pPr>
            <a:r>
              <a:rPr lang="tt-RU" dirty="0" smtClean="0">
                <a:solidFill>
                  <a:srgbClr val="371B03"/>
                </a:solidFill>
                <a:latin typeface="Times New Roman" panose="02020603050405020304" pitchFamily="18" charset="0"/>
                <a:cs typeface="Times New Roman" panose="02020603050405020304" pitchFamily="18" charset="0"/>
              </a:rPr>
              <a:t> </a:t>
            </a:r>
          </a:p>
          <a:p>
            <a:endParaRPr lang="ru-RU" dirty="0"/>
          </a:p>
        </p:txBody>
      </p:sp>
      <p:sp>
        <p:nvSpPr>
          <p:cNvPr id="4" name="Номер слайда 3"/>
          <p:cNvSpPr>
            <a:spLocks noGrp="1"/>
          </p:cNvSpPr>
          <p:nvPr>
            <p:ph type="sldNum" sz="quarter" idx="12"/>
          </p:nvPr>
        </p:nvSpPr>
        <p:spPr/>
        <p:txBody>
          <a:bodyPr/>
          <a:lstStyle/>
          <a:p>
            <a:fld id="{78D9F58C-2590-4043-AADE-DD5ECA05A6AC}" type="slidenum">
              <a:rPr lang="ru-RU" smtClean="0"/>
              <a:pPr/>
              <a:t>6</a:t>
            </a:fld>
            <a:endParaRPr lang="ru-RU"/>
          </a:p>
        </p:txBody>
      </p:sp>
    </p:spTree>
    <p:extLst>
      <p:ext uri="{BB962C8B-B14F-4D97-AF65-F5344CB8AC3E}">
        <p14:creationId xmlns:p14="http://schemas.microsoft.com/office/powerpoint/2010/main" val="18094492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848872" cy="806374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spcAft>
                <a:spcPts val="0"/>
              </a:spcAft>
            </a:pPr>
            <a:endParaRPr lang="ru-RU" sz="2800" dirty="0" smtClean="0">
              <a:solidFill>
                <a:srgbClr val="000000"/>
              </a:solidFill>
              <a:latin typeface="Times New Roman" panose="02020603050405020304" pitchFamily="18" charset="0"/>
            </a:endParaRPr>
          </a:p>
          <a:p>
            <a:pPr indent="342900" algn="just">
              <a:spcAft>
                <a:spcPts val="0"/>
              </a:spcAft>
            </a:pPr>
            <a:endParaRPr lang="ru-RU" sz="2800" dirty="0" smtClean="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r>
              <a:rPr lang="tt-RU" sz="2800" dirty="0" smtClean="0">
                <a:solidFill>
                  <a:srgbClr val="000000"/>
                </a:solidFill>
                <a:latin typeface="Times New Roman" panose="02020603050405020304" pitchFamily="18" charset="0"/>
              </a:rPr>
              <a:t>«күкнең төбе тишелгәндәй» яңгыр коя;</a:t>
            </a:r>
            <a:endParaRPr lang="ru-RU" sz="2800" dirty="0" smtClean="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майланмаган</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арбага</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төялгән</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чи</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көлтәләр</a:t>
            </a:r>
            <a:r>
              <a:rPr lang="tt-RU" sz="2800" dirty="0" smtClean="0">
                <a:solidFill>
                  <a:srgbClr val="000000"/>
                </a:solidFill>
                <a:latin typeface="Times New Roman" panose="02020603050405020304" pitchFamily="18" charset="0"/>
              </a:rPr>
              <a:t>»</a:t>
            </a:r>
            <a:r>
              <a:rPr lang="ru-RU" sz="2800" dirty="0" smtClean="0">
                <a:solidFill>
                  <a:srgbClr val="000000"/>
                </a:solidFill>
                <a:latin typeface="Times New Roman" panose="02020603050405020304" pitchFamily="18" charset="0"/>
              </a:rPr>
              <a:t>; </a:t>
            </a:r>
          </a:p>
          <a:p>
            <a:pPr marL="457200" indent="-457200" algn="just">
              <a:spcAft>
                <a:spcPts val="0"/>
              </a:spcAf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хәлсез</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ач</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атлар</a:t>
            </a:r>
            <a:r>
              <a:rPr lang="tt-RU" sz="2800" dirty="0" smtClean="0">
                <a:solidFill>
                  <a:srgbClr val="000000"/>
                </a:solidFill>
                <a:latin typeface="Times New Roman" panose="02020603050405020304" pitchFamily="18" charset="0"/>
              </a:rPr>
              <a:t>»</a:t>
            </a:r>
            <a:r>
              <a:rPr lang="ru-RU" sz="2800" dirty="0" smtClean="0">
                <a:solidFill>
                  <a:srgbClr val="000000"/>
                </a:solidFill>
                <a:latin typeface="Times New Roman" panose="02020603050405020304" pitchFamily="18" charset="0"/>
              </a:rPr>
              <a:t>;</a:t>
            </a:r>
          </a:p>
          <a:p>
            <a:pPr marL="457200" indent="-457200" algn="just">
              <a:spcAft>
                <a:spcPts val="0"/>
              </a:spcAf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авыр</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газаплы</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рәхимсез</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юл</a:t>
            </a:r>
            <a:r>
              <a:rPr lang="ru-RU" sz="2800" dirty="0" smtClean="0">
                <a:solidFill>
                  <a:srgbClr val="000000"/>
                </a:solidFill>
                <a:latin typeface="Times New Roman" panose="02020603050405020304" pitchFamily="18" charset="0"/>
              </a:rPr>
              <a:t>…</a:t>
            </a:r>
            <a:r>
              <a:rPr lang="tt-RU" sz="2800" dirty="0" smtClean="0">
                <a:solidFill>
                  <a:srgbClr val="000000"/>
                </a:solidFill>
                <a:latin typeface="Times New Roman" panose="02020603050405020304" pitchFamily="18" charset="0"/>
              </a:rPr>
              <a:t>»;</a:t>
            </a:r>
          </a:p>
          <a:p>
            <a:pPr marL="457200" indent="-457200" algn="just">
              <a:buFont typeface="Arial" panose="020B0604020202020204" pitchFamily="34" charset="0"/>
              <a:buChar char="•"/>
            </a:pPr>
            <a:r>
              <a:rPr lang="ru-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күшеккән</a:t>
            </a:r>
            <a:r>
              <a:rPr lang="ru-RU" sz="2800" dirty="0" smtClean="0">
                <a:solidFill>
                  <a:srgbClr val="000000"/>
                </a:solidFill>
                <a:latin typeface="Times New Roman" panose="02020603050405020304" pitchFamily="18" charset="0"/>
              </a:rPr>
              <a:t>», </a:t>
            </a: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ач</a:t>
            </a:r>
            <a:r>
              <a:rPr lang="tt-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ялангач</a:t>
            </a:r>
            <a:r>
              <a:rPr lang="tt-RU" sz="2800" dirty="0" smtClean="0">
                <a:solidFill>
                  <a:srgbClr val="000000"/>
                </a:solidFill>
                <a:latin typeface="Times New Roman" panose="02020603050405020304" pitchFamily="18" charset="0"/>
              </a:rPr>
              <a:t>» юлчылар;</a:t>
            </a:r>
            <a:endParaRPr lang="tt-RU" sz="2800" dirty="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эчләренә</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салкын</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төшкән</a:t>
            </a:r>
            <a:r>
              <a:rPr lang="tt-RU" sz="2800" dirty="0" smtClean="0">
                <a:solidFill>
                  <a:srgbClr val="000000"/>
                </a:solidFill>
                <a:latin typeface="Times New Roman" panose="02020603050405020304" pitchFamily="18" charset="0"/>
              </a:rPr>
              <a:t>» малайлар;</a:t>
            </a:r>
          </a:p>
          <a:p>
            <a:pPr marL="457200" indent="-457200" algn="jus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балчык</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казый-казый</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тырнак</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аслары</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канга</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баткан</a:t>
            </a:r>
            <a:r>
              <a:rPr lang="ru-RU" sz="2800" dirty="0" smtClean="0">
                <a:solidFill>
                  <a:srgbClr val="000000"/>
                </a:solidFill>
                <a:latin typeface="Times New Roman" panose="02020603050405020304" pitchFamily="18" charset="0"/>
              </a:rPr>
              <a:t>…</a:t>
            </a:r>
            <a:r>
              <a:rPr lang="tt-RU" sz="2800" dirty="0" smtClean="0">
                <a:solidFill>
                  <a:srgbClr val="000000"/>
                </a:solidFill>
                <a:latin typeface="Times New Roman" panose="02020603050405020304" pitchFamily="18" charset="0"/>
              </a:rPr>
              <a:t>» яшүсмерләр;</a:t>
            </a:r>
          </a:p>
          <a:p>
            <a:pPr marL="457200" indent="-457200" algn="just">
              <a:buFont typeface="Arial" panose="020B0604020202020204" pitchFamily="34" charset="0"/>
              <a:buChar char="•"/>
            </a:pPr>
            <a:r>
              <a:rPr lang="tt-RU" sz="2800" dirty="0" smtClean="0">
                <a:solidFill>
                  <a:srgbClr val="000000"/>
                </a:solidFill>
                <a:latin typeface="Times New Roman" panose="02020603050405020304" pitchFamily="18" charset="0"/>
              </a:rPr>
              <a:t>«</a:t>
            </a:r>
            <a:r>
              <a:rPr lang="ru-RU" sz="2800" dirty="0" err="1" smtClean="0">
                <a:solidFill>
                  <a:srgbClr val="000000"/>
                </a:solidFill>
                <a:latin typeface="Times New Roman" panose="02020603050405020304" pitchFamily="18" charset="0"/>
              </a:rPr>
              <a:t>шыксыз</a:t>
            </a:r>
            <a:r>
              <a:rPr lang="ru-RU" sz="2800" dirty="0" smtClean="0">
                <a:solidFill>
                  <a:srgbClr val="000000"/>
                </a:solidFill>
                <a:latin typeface="Times New Roman" panose="02020603050405020304" pitchFamily="18" charset="0"/>
              </a:rPr>
              <a:t> </a:t>
            </a:r>
            <a:r>
              <a:rPr lang="ru-RU" sz="2800" dirty="0" err="1" smtClean="0">
                <a:solidFill>
                  <a:srgbClr val="000000"/>
                </a:solidFill>
                <a:latin typeface="Times New Roman" panose="02020603050405020304" pitchFamily="18" charset="0"/>
              </a:rPr>
              <a:t>дөнья</a:t>
            </a:r>
            <a:r>
              <a:rPr lang="tt-RU" sz="2800" dirty="0" smtClean="0">
                <a:solidFill>
                  <a:srgbClr val="000000"/>
                </a:solidFill>
                <a:latin typeface="Times New Roman" panose="02020603050405020304" pitchFamily="18" charset="0"/>
              </a:rPr>
              <a:t>».</a:t>
            </a:r>
            <a:endParaRPr lang="tt-RU" sz="2800" dirty="0">
              <a:solidFill>
                <a:srgbClr val="000000"/>
              </a:solidFill>
              <a:latin typeface="Times New Roman" panose="02020603050405020304" pitchFamily="18" charset="0"/>
            </a:endParaRPr>
          </a:p>
          <a:p>
            <a:pPr marL="457200" indent="-457200" algn="just">
              <a:buFont typeface="Arial" panose="020B0604020202020204" pitchFamily="34" charset="0"/>
              <a:buChar char="•"/>
            </a:pPr>
            <a:endParaRPr lang="tt-RU" sz="2800" dirty="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endParaRPr lang="tt-RU" sz="2800" dirty="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endParaRPr lang="ru-RU" sz="2800" dirty="0" smtClean="0">
              <a:solidFill>
                <a:srgbClr val="000000"/>
              </a:solidFill>
              <a:latin typeface="Times New Roman" panose="02020603050405020304" pitchFamily="18" charset="0"/>
            </a:endParaRPr>
          </a:p>
          <a:p>
            <a:pPr marL="457200" indent="-457200" algn="just">
              <a:spcAft>
                <a:spcPts val="0"/>
              </a:spcAft>
              <a:buFont typeface="Arial" panose="020B0604020202020204" pitchFamily="34" charset="0"/>
              <a:buChar char="•"/>
            </a:pPr>
            <a:endParaRPr lang="ru-RU" sz="2800" dirty="0">
              <a:solidFill>
                <a:srgbClr val="000000"/>
              </a:solidFill>
              <a:latin typeface="Times New Roman" panose="02020603050405020304" pitchFamily="18" charset="0"/>
            </a:endParaRPr>
          </a:p>
          <a:p>
            <a:pPr indent="342900" algn="just">
              <a:spcAft>
                <a:spcPts val="0"/>
              </a:spcAft>
            </a:pPr>
            <a:endParaRPr lang="ru-RU" sz="2800" dirty="0">
              <a:solidFill>
                <a:srgbClr val="000000"/>
              </a:solidFill>
              <a:latin typeface="Times New Roman" panose="02020603050405020304" pitchFamily="18" charset="0"/>
            </a:endParaRP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  </a:t>
            </a:r>
          </a:p>
        </p:txBody>
      </p:sp>
      <p:sp>
        <p:nvSpPr>
          <p:cNvPr id="5" name="Прямоугольник 4"/>
          <p:cNvSpPr/>
          <p:nvPr/>
        </p:nvSpPr>
        <p:spPr>
          <a:xfrm>
            <a:off x="0" y="332656"/>
            <a:ext cx="9154714" cy="1077218"/>
          </a:xfrm>
          <a:prstGeom prst="rect">
            <a:avLst/>
          </a:prstGeom>
        </p:spPr>
        <p:txBody>
          <a:bodyPr wrap="square">
            <a:spAutoFit/>
          </a:bodyPr>
          <a:lstStyle/>
          <a:p>
            <a:pPr indent="342900" algn="ctr">
              <a:spcAft>
                <a:spcPts val="0"/>
              </a:spcAft>
            </a:pPr>
            <a:r>
              <a:rPr lang="tt-RU" sz="3200" b="1" dirty="0" smtClean="0">
                <a:latin typeface="Times New Roman" panose="02020603050405020304" pitchFamily="18" charset="0"/>
                <a:ea typeface="Times New Roman" panose="02020603050405020304" pitchFamily="18" charset="0"/>
                <a:cs typeface="Times New Roman" panose="02020603050405020304" pitchFamily="18" charset="0"/>
              </a:rPr>
              <a:t>«Дүртәү» әсәрендә сугыш тудырган </a:t>
            </a:r>
          </a:p>
          <a:p>
            <a:pPr indent="342900" algn="ctr">
              <a:spcAft>
                <a:spcPts val="0"/>
              </a:spcAft>
            </a:pPr>
            <a:r>
              <a:rPr lang="tt-RU" sz="3200" b="1" dirty="0" smtClean="0">
                <a:latin typeface="Times New Roman" panose="02020603050405020304" pitchFamily="18" charset="0"/>
                <a:ea typeface="Times New Roman" panose="02020603050405020304" pitchFamily="18" charset="0"/>
                <a:cs typeface="Times New Roman" panose="02020603050405020304" pitchFamily="18" charset="0"/>
              </a:rPr>
              <a:t>фаҗигане тасвирлау үзенчәлекләре:</a:t>
            </a:r>
            <a:endParaRPr lang="tt-RU" sz="3200" b="1"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859299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848872" cy="418576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spcAft>
                <a:spcPts val="0"/>
              </a:spcAft>
            </a:pPr>
            <a:r>
              <a:rPr lang="tt-RU" sz="2800" dirty="0">
                <a:solidFill>
                  <a:srgbClr val="000000"/>
                </a:solidFill>
                <a:latin typeface="Times New Roman" panose="02020603050405020304" pitchFamily="18" charset="0"/>
              </a:rPr>
              <a:t>«Безнең җилкәгә иң элек гаилә авырлыгы, шуның белән бергә үк колхозның иң авыр эшләре өелеп калды. Ат җиккәндә, көч җитмәгәч, чөелдерек бавын өчәүләп-дүртәүләп тарта идек.... Төннәрен дә бик йоклап үткәрергә туры килми хәзер», - ди төп герой. [4:43]</a:t>
            </a: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663307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647564" y="404664"/>
            <a:ext cx="7848872" cy="504753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spcAft>
                <a:spcPts val="0"/>
              </a:spcAft>
            </a:pPr>
            <a:r>
              <a:rPr lang="tt-RU" sz="2800" dirty="0" smtClean="0">
                <a:solidFill>
                  <a:srgbClr val="000000"/>
                </a:solidFill>
                <a:latin typeface="Times New Roman" panose="02020603050405020304" pitchFamily="18" charset="0"/>
              </a:rPr>
              <a:t>«</a:t>
            </a:r>
            <a:r>
              <a:rPr lang="tt-RU" sz="2800" dirty="0" smtClean="0">
                <a:solidFill>
                  <a:srgbClr val="000000"/>
                </a:solidFill>
                <a:latin typeface="Times New Roman" panose="02020603050405020304" pitchFamily="18" charset="0"/>
                <a:ea typeface="Times New Roman" panose="02020603050405020304" pitchFamily="18" charset="0"/>
              </a:rPr>
              <a:t>Без </a:t>
            </a:r>
            <a:r>
              <a:rPr lang="tt-RU" sz="2800" dirty="0">
                <a:solidFill>
                  <a:srgbClr val="000000"/>
                </a:solidFill>
                <a:latin typeface="Times New Roman" panose="02020603050405020304" pitchFamily="18" charset="0"/>
                <a:ea typeface="Times New Roman" panose="02020603050405020304" pitchFamily="18" charset="0"/>
              </a:rPr>
              <a:t>ел әйләнесе диярлек Чаллыдан кайтмыйбыз, көзен икмәк илтәбез, язын симәнәгә элеваторга барабыз. Кайчан кушсалар да, вакыт дип, читен дип тормыйбыз, берсүзсез чыгабыз да китәбез. Күнегелгән эш, таңда да кузгалган бар, ярты төндә дә, атлар гына хәлле булсын, алар чыдасын, без карышмыйбыз, безнең эшебез шул, яшәвебез шул</a:t>
            </a:r>
            <a:r>
              <a:rPr lang="tt-RU" sz="2800" dirty="0" smtClean="0">
                <a:solidFill>
                  <a:srgbClr val="000000"/>
                </a:solidFill>
                <a:latin typeface="Times New Roman" panose="02020603050405020304" pitchFamily="18" charset="0"/>
                <a:ea typeface="Times New Roman" panose="02020603050405020304" pitchFamily="18" charset="0"/>
              </a:rPr>
              <a:t>...</a:t>
            </a:r>
            <a:r>
              <a:rPr lang="tt-RU" sz="2800" dirty="0">
                <a:solidFill>
                  <a:srgbClr val="000000"/>
                </a:solidFill>
                <a:latin typeface="Times New Roman" panose="02020603050405020304" pitchFamily="18" charset="0"/>
              </a:rPr>
              <a:t> » </a:t>
            </a:r>
            <a:r>
              <a:rPr lang="tt-RU" sz="2800" dirty="0" smtClean="0">
                <a:solidFill>
                  <a:srgbClr val="000000"/>
                </a:solidFill>
                <a:latin typeface="Times New Roman" panose="02020603050405020304" pitchFamily="18" charset="0"/>
                <a:ea typeface="Times New Roman" panose="02020603050405020304" pitchFamily="18" charset="0"/>
              </a:rPr>
              <a:t>- </a:t>
            </a:r>
            <a:r>
              <a:rPr lang="tt-RU" sz="2800" dirty="0">
                <a:solidFill>
                  <a:srgbClr val="000000"/>
                </a:solidFill>
                <a:latin typeface="Times New Roman" panose="02020603050405020304" pitchFamily="18" charset="0"/>
                <a:ea typeface="Times New Roman" panose="02020603050405020304" pitchFamily="18" charset="0"/>
              </a:rPr>
              <a:t>ди Ибраһим. </a:t>
            </a:r>
            <a:endParaRPr lang="ru-RU" sz="2800" dirty="0">
              <a:solidFill>
                <a:srgbClr val="000000"/>
              </a:solidFill>
              <a:latin typeface="Times New Roman" panose="02020603050405020304" pitchFamily="18" charset="0"/>
            </a:endParaRPr>
          </a:p>
          <a:p>
            <a:pPr indent="342900" algn="just">
              <a:spcAft>
                <a:spcPts val="0"/>
              </a:spcAft>
            </a:pPr>
            <a:endParaRPr lang="tt-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50000"/>
              </a:lnSpc>
              <a:spcAft>
                <a:spcPts val="0"/>
              </a:spcAft>
            </a:pPr>
            <a:r>
              <a:rPr lang="tt-RU" sz="2800" b="1" dirty="0">
                <a:latin typeface="Times New Roman" panose="02020603050405020304" pitchFamily="18"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4924975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4432</TotalTime>
  <Words>661</Words>
  <Application>Microsoft Office PowerPoint</Application>
  <PresentationFormat>Экран (4:3)</PresentationFormat>
  <Paragraphs>93</Paragraphs>
  <Slides>12</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Эшнең актуальлеге</vt:lpstr>
      <vt:lpstr>Эшнең максаты </vt:lpstr>
      <vt:lpstr>Презентация PowerPoint</vt:lpstr>
      <vt:lpstr>Презентация PowerPoint</vt:lpstr>
      <vt:lpstr>Әсәрләрдә рухи батырлык дәлилләре: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Светулька</dc:creator>
  <cp:lastModifiedBy>User</cp:lastModifiedBy>
  <cp:revision>181</cp:revision>
  <cp:lastPrinted>2020-02-28T04:49:46Z</cp:lastPrinted>
  <dcterms:created xsi:type="dcterms:W3CDTF">2014-10-05T11:55:21Z</dcterms:created>
  <dcterms:modified xsi:type="dcterms:W3CDTF">2022-03-31T14:13:59Z</dcterms:modified>
</cp:coreProperties>
</file>