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8" r:id="rId2"/>
    <p:sldId id="272" r:id="rId3"/>
    <p:sldId id="263" r:id="rId4"/>
    <p:sldId id="274" r:id="rId5"/>
    <p:sldId id="275" r:id="rId6"/>
    <p:sldId id="276" r:id="rId7"/>
    <p:sldId id="277" r:id="rId8"/>
    <p:sldId id="278" r:id="rId9"/>
    <p:sldId id="280" r:id="rId10"/>
    <p:sldId id="282" r:id="rId11"/>
    <p:sldId id="265" r:id="rId12"/>
    <p:sldId id="281" r:id="rId13"/>
    <p:sldId id="266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85F8A9-E9CE-48B2-B30D-F0885E53FC58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4C6271-AAC4-4E42-BA2D-9244A56F94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382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458AAA93-C804-40CF-AFF4-0BE4D72C1CE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8775DFEB-4340-45B8-A4CF-7DB896D40B9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5899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AA93-C804-40CF-AFF4-0BE4D72C1CE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5DFEB-4340-45B8-A4CF-7DB896D40B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893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AA93-C804-40CF-AFF4-0BE4D72C1CE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5DFEB-4340-45B8-A4CF-7DB896D40B9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34448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AA93-C804-40CF-AFF4-0BE4D72C1CE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5DFEB-4340-45B8-A4CF-7DB896D40B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59039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AA93-C804-40CF-AFF4-0BE4D72C1CE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5DFEB-4340-45B8-A4CF-7DB896D40B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979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AA93-C804-40CF-AFF4-0BE4D72C1CE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5DFEB-4340-45B8-A4CF-7DB896D40B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2742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AA93-C804-40CF-AFF4-0BE4D72C1CE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5DFEB-4340-45B8-A4CF-7DB896D40B9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84783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AA93-C804-40CF-AFF4-0BE4D72C1CE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5DFEB-4340-45B8-A4CF-7DB896D40B9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0429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AA93-C804-40CF-AFF4-0BE4D72C1CE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5DFEB-4340-45B8-A4CF-7DB896D40B9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5140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AA93-C804-40CF-AFF4-0BE4D72C1CE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5DFEB-4340-45B8-A4CF-7DB896D40B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102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AA93-C804-40CF-AFF4-0BE4D72C1CE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5DFEB-4340-45B8-A4CF-7DB896D40B9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6097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AA93-C804-40CF-AFF4-0BE4D72C1CE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5DFEB-4340-45B8-A4CF-7DB896D40B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590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AA93-C804-40CF-AFF4-0BE4D72C1CE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5DFEB-4340-45B8-A4CF-7DB896D40B9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943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AA93-C804-40CF-AFF4-0BE4D72C1CE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5DFEB-4340-45B8-A4CF-7DB896D40B9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3288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AA93-C804-40CF-AFF4-0BE4D72C1CE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5DFEB-4340-45B8-A4CF-7DB896D40B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782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AA93-C804-40CF-AFF4-0BE4D72C1CE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5DFEB-4340-45B8-A4CF-7DB896D40B9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56884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AAA93-C804-40CF-AFF4-0BE4D72C1CE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5DFEB-4340-45B8-A4CF-7DB896D40B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688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58AAA93-C804-40CF-AFF4-0BE4D72C1CE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775DFEB-4340-45B8-A4CF-7DB896D40B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675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Незнакомцы и случайные друзья</a:t>
            </a:r>
            <a:r>
              <a:rPr lang="ru-RU" sz="7200" b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980728"/>
            <a:ext cx="6995120" cy="5145435"/>
          </a:xfrm>
        </p:spPr>
        <p:txBody>
          <a:bodyPr/>
          <a:lstStyle/>
          <a:p>
            <a:pPr>
              <a:buNone/>
            </a:pPr>
            <a:r>
              <a:rPr lang="ru-RU" b="1" dirty="0"/>
              <a:t>                        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«В темноте»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Вы заигрались и забыли о времени. На улице уже стемнело, а вы далеко от дома. Что же делать?</a:t>
            </a:r>
          </a:p>
          <a:p>
            <a:pPr lvl="0"/>
            <a:r>
              <a:rPr lang="ru-RU" i="1" dirty="0">
                <a:latin typeface="Times New Roman" pitchFamily="18" charset="0"/>
                <a:cs typeface="Times New Roman" pitchFamily="18" charset="0"/>
              </a:rPr>
              <a:t>Я всегда гуляю только возле своего дома.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i="1" dirty="0">
                <a:latin typeface="Times New Roman" pitchFamily="18" charset="0"/>
                <a:cs typeface="Times New Roman" pitchFamily="18" charset="0"/>
              </a:rPr>
              <a:t>Все равно буду гулять.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2A3398F-DE6F-4E4A-8BA0-F0D66C2BFA53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4509120"/>
            <a:ext cx="8229600" cy="12954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buFontTx/>
              <a:buNone/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Никогда не гуляй </a:t>
            </a:r>
          </a:p>
          <a:p>
            <a:pPr algn="ctr">
              <a:buFontTx/>
              <a:buNone/>
            </a:pPr>
            <a:r>
              <a:rPr lang="ru-RU" b="1">
                <a:latin typeface="Times New Roman" pitchFamily="18" charset="0"/>
                <a:cs typeface="Times New Roman" pitchFamily="18" charset="0"/>
              </a:rPr>
              <a:t>с наступлением темноты.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FF0000"/>
                </a:solidFill>
                <a:latin typeface="Comic Sans MS" pitchFamily="66" charset="0"/>
              </a:rPr>
              <a:t>Помни!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4204605"/>
            <a:ext cx="8229600" cy="187325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dirty="0">
                <a:latin typeface="Comic Sans MS" pitchFamily="66" charset="0"/>
              </a:rPr>
              <a:t>	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Если видишь подозрительных лиц, быстро проходи мимо, не обращая на них внимания.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555776" y="2492896"/>
            <a:ext cx="4276403" cy="1584176"/>
            <a:chOff x="295" y="935"/>
            <a:chExt cx="5052" cy="1939"/>
          </a:xfrm>
        </p:grpSpPr>
        <p:pic>
          <p:nvPicPr>
            <p:cNvPr id="19460" name="Picture 4" descr="Копия (2)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925" y="935"/>
              <a:ext cx="2422" cy="1939"/>
            </a:xfrm>
            <a:prstGeom prst="rect">
              <a:avLst/>
            </a:prstGeom>
            <a:noFill/>
            <a:ln w="38100">
              <a:solidFill>
                <a:schemeClr val="folHlink"/>
              </a:solidFill>
              <a:miter lim="800000"/>
              <a:headEnd/>
              <a:tailEnd/>
            </a:ln>
          </p:spPr>
        </p:pic>
        <p:pic>
          <p:nvPicPr>
            <p:cNvPr id="19461" name="Picture 5" descr="Копия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5" y="935"/>
              <a:ext cx="2449" cy="1924"/>
            </a:xfrm>
            <a:prstGeom prst="rect">
              <a:avLst/>
            </a:prstGeom>
            <a:noFill/>
            <a:ln w="38100">
              <a:solidFill>
                <a:schemeClr val="folHlink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844824"/>
            <a:ext cx="7211144" cy="2575188"/>
          </a:xfrm>
        </p:spPr>
        <p:txBody>
          <a:bodyPr/>
          <a:lstStyle/>
          <a:p>
            <a:pPr>
              <a:buNone/>
            </a:pPr>
            <a:r>
              <a:rPr lang="ru-RU" b="1" i="1" dirty="0"/>
              <a:t>   «Незнакомцы около дома и в парадной»</a:t>
            </a:r>
          </a:p>
          <a:p>
            <a:pPr lvl="0"/>
            <a:r>
              <a:rPr lang="ru-RU" i="1" dirty="0"/>
              <a:t>Войду вместе с ним в парадную.</a:t>
            </a:r>
            <a:endParaRPr lang="ru-RU" dirty="0"/>
          </a:p>
          <a:p>
            <a:pPr lvl="0"/>
            <a:r>
              <a:rPr lang="ru-RU" i="1" dirty="0"/>
              <a:t>Не буду входить вместе с незнакомцем.</a:t>
            </a:r>
            <a:endParaRPr lang="ru-RU" dirty="0"/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  <a:latin typeface="Comic Sans MS" pitchFamily="66" charset="0"/>
              </a:rPr>
              <a:t>Помни!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4437063"/>
            <a:ext cx="8713788" cy="2276475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dirty="0">
                <a:latin typeface="Comic Sans MS" pitchFamily="66" charset="0"/>
              </a:rPr>
              <a:t>Не заходи в лифт, если в нём незнакомый тебе </a:t>
            </a:r>
          </a:p>
          <a:p>
            <a:pPr algn="ctr">
              <a:buFontTx/>
              <a:buNone/>
            </a:pPr>
            <a:r>
              <a:rPr lang="ru-RU" dirty="0">
                <a:latin typeface="Comic Sans MS" pitchFamily="66" charset="0"/>
              </a:rPr>
              <a:t>человек. А если какой-то незнакомец захочет </a:t>
            </a:r>
          </a:p>
          <a:p>
            <a:pPr algn="ctr">
              <a:buFontTx/>
              <a:buNone/>
            </a:pPr>
            <a:r>
              <a:rPr lang="ru-RU" dirty="0">
                <a:latin typeface="Comic Sans MS" pitchFamily="66" charset="0"/>
              </a:rPr>
              <a:t>зайти с тобой в лифт, </a:t>
            </a:r>
          </a:p>
          <a:p>
            <a:pPr algn="ctr">
              <a:buFontTx/>
              <a:buNone/>
            </a:pPr>
            <a:r>
              <a:rPr lang="ru-RU" dirty="0">
                <a:latin typeface="Comic Sans MS" pitchFamily="66" charset="0"/>
              </a:rPr>
              <a:t>то безопаснее идти по лестнице.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375855" y="2528900"/>
            <a:ext cx="4392290" cy="1800200"/>
            <a:chOff x="340" y="799"/>
            <a:chExt cx="5080" cy="1898"/>
          </a:xfrm>
        </p:grpSpPr>
        <p:pic>
          <p:nvPicPr>
            <p:cNvPr id="21508" name="Picture 4" descr="Копия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61" y="799"/>
              <a:ext cx="2359" cy="1890"/>
            </a:xfrm>
            <a:prstGeom prst="rect">
              <a:avLst/>
            </a:prstGeom>
            <a:noFill/>
            <a:ln w="38100">
              <a:solidFill>
                <a:srgbClr val="5F5F5F"/>
              </a:solidFill>
              <a:miter lim="800000"/>
              <a:headEnd/>
              <a:tailEnd/>
            </a:ln>
          </p:spPr>
        </p:pic>
        <p:pic>
          <p:nvPicPr>
            <p:cNvPr id="21509" name="Picture 5" descr="Копия (2)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0" y="799"/>
              <a:ext cx="2404" cy="1898"/>
            </a:xfrm>
            <a:prstGeom prst="rect">
              <a:avLst/>
            </a:prstGeom>
            <a:noFill/>
            <a:ln w="38100">
              <a:solidFill>
                <a:srgbClr val="5F5F5F"/>
              </a:solidFill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2345266" y="404664"/>
            <a:ext cx="6798734" cy="1303867"/>
          </a:xfrm>
        </p:spPr>
        <p:txBody>
          <a:bodyPr/>
          <a:lstStyle/>
          <a:p>
            <a:pPr algn="l"/>
            <a:r>
              <a:rPr lang="ru-RU" dirty="0">
                <a:solidFill>
                  <a:srgbClr val="FF0000"/>
                </a:solidFill>
                <a:latin typeface="Comic Sans MS" pitchFamily="66" charset="0"/>
              </a:rPr>
              <a:t>        Помни!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1691680" y="1844824"/>
            <a:ext cx="6624736" cy="4525962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Если квартира твоя высоко </a:t>
            </a:r>
          </a:p>
          <a:p>
            <a:pPr>
              <a:buFontTx/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 добираться домой нелегко, </a:t>
            </a:r>
          </a:p>
          <a:p>
            <a:pPr>
              <a:buFontTx/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Пользуйся лифтом, но только учти: </a:t>
            </a:r>
          </a:p>
          <a:p>
            <a:pPr>
              <a:buFontTx/>
              <a:buNone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лифт с незнакомыми - не заходи!</a:t>
            </a:r>
          </a:p>
          <a:p>
            <a:pPr>
              <a:buFontTx/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Могут обидеть тебя, напугать... </a:t>
            </a:r>
          </a:p>
          <a:p>
            <a:pPr>
              <a:buFontTx/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Можешь серьёзно, мой друг, пострадать...</a:t>
            </a:r>
          </a:p>
          <a:p>
            <a:pPr>
              <a:buFontTx/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Будь осторожней, всегда берегись</a:t>
            </a:r>
          </a:p>
          <a:p>
            <a:pPr>
              <a:buFontTx/>
              <a:buNone/>
            </a:pP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с незнакомцами в лифт не садись!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643602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Каждый грамотный ребенок</a:t>
            </a: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Должен твердо знать с пеленок:</a:t>
            </a: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Если вас зовут купаться,</a:t>
            </a: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телевизоре сниматься,</a:t>
            </a: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Обещают дать конфет,</a:t>
            </a: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Отвечайте твердо: «Нет!»</a:t>
            </a: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Вам предложат обезьянку</a:t>
            </a: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Или даже денег банку,</a:t>
            </a: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Или даже в цирк билет –</a:t>
            </a: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Отвечайте твердо: «Нет!»</a:t>
            </a: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Позовут лететь к Луне,</a:t>
            </a: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Покататься на слоне…</a:t>
            </a: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Есть на все простой ответ,</a:t>
            </a:r>
          </a:p>
          <a:p>
            <a:pPr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Ты ответить должен: «Нет!»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3923928" y="2636912"/>
            <a:ext cx="4609207" cy="5184775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sz="2800" dirty="0">
                <a:latin typeface="Comic Sans MS" pitchFamily="66" charset="0"/>
              </a:rPr>
              <a:t>	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 сожалению не все люди желают нам добра. </a:t>
            </a:r>
          </a:p>
          <a:p>
            <a:pPr algn="ctr">
              <a:buFontTx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Поэтому надо знать, как вести себя в различных </a:t>
            </a:r>
          </a:p>
          <a:p>
            <a:pPr algn="ctr">
              <a:buFontTx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ситуациях с незнакомыми</a:t>
            </a:r>
          </a:p>
          <a:p>
            <a:pPr algn="ctr">
              <a:buFontTx/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	людьми.</a:t>
            </a:r>
          </a:p>
          <a:p>
            <a:pPr>
              <a:buFontTx/>
              <a:buNone/>
            </a:pPr>
            <a:r>
              <a:rPr lang="ru-RU" dirty="0">
                <a:latin typeface="Comic Sans MS" pitchFamily="66" charset="0"/>
              </a:rPr>
              <a:t>	</a:t>
            </a:r>
          </a:p>
        </p:txBody>
      </p:sp>
      <p:pic>
        <p:nvPicPr>
          <p:cNvPr id="5125" name="Picture 5" descr="Копия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708920"/>
            <a:ext cx="2210039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29167"/>
            <a:ext cx="8229600" cy="5768997"/>
          </a:xfrm>
        </p:spPr>
        <p:txBody>
          <a:bodyPr/>
          <a:lstStyle/>
          <a:p>
            <a:pPr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Незнакомый человек угощает  ребёнка конфетой, мороженым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92685" y="3244334"/>
            <a:ext cx="43586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Сказка о мёртвой царевне и 7 богатырях»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714270"/>
            <a:ext cx="3760066" cy="2415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484784"/>
            <a:ext cx="7211144" cy="4641379"/>
          </a:xfrm>
        </p:spPr>
        <p:txBody>
          <a:bodyPr/>
          <a:lstStyle/>
          <a:p>
            <a:pPr algn="ctr"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Незнакомый взрослый открывает дверцу машины и приглашает ребёнка покататься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i="1" dirty="0">
                <a:latin typeface="Times New Roman" pitchFamily="18" charset="0"/>
                <a:cs typeface="Times New Roman" pitchFamily="18" charset="0"/>
              </a:rPr>
              <a:t>Пожалуй, прокачусь.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i="1" dirty="0">
                <a:latin typeface="Times New Roman" pitchFamily="18" charset="0"/>
                <a:cs typeface="Times New Roman" pitchFamily="18" charset="0"/>
              </a:rPr>
              <a:t>Не сяду с чужими людьми в машину.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i="1" dirty="0">
                <a:latin typeface="Times New Roman" pitchFamily="18" charset="0"/>
                <a:cs typeface="Times New Roman" pitchFamily="18" charset="0"/>
              </a:rPr>
              <a:t>Ух, ты! Какая классная машина!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i="1" dirty="0">
                <a:latin typeface="Times New Roman" pitchFamily="18" charset="0"/>
                <a:cs typeface="Times New Roman" pitchFamily="18" charset="0"/>
              </a:rPr>
              <a:t>Позову прокатиться своих друзей.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86288" y="596327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  <a:latin typeface="Comic Sans MS" pitchFamily="66" charset="0"/>
              </a:rPr>
              <a:t>Помни!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4601816"/>
            <a:ext cx="8229600" cy="1654175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dirty="0">
                <a:latin typeface="Comic Sans MS" pitchFamily="66" charset="0"/>
              </a:rPr>
              <a:t>	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 принимай никаких приглашений незнакомца и не садись к нему в машину.</a:t>
            </a:r>
          </a:p>
        </p:txBody>
      </p:sp>
      <p:pic>
        <p:nvPicPr>
          <p:cNvPr id="17412" name="Picture 4" descr="картинка0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10832" y="2432913"/>
            <a:ext cx="3922336" cy="1992173"/>
          </a:xfrm>
          <a:prstGeom prst="rect">
            <a:avLst/>
          </a:prstGeom>
          <a:noFill/>
          <a:ln w="38100">
            <a:solidFill>
              <a:srgbClr val="5F5F5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556792"/>
            <a:ext cx="7272808" cy="5768997"/>
          </a:xfrm>
        </p:spPr>
        <p:txBody>
          <a:bodyPr/>
          <a:lstStyle/>
          <a:p>
            <a:pPr algn="ctr"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Незнакомец пытается увести вас силой. Что вы будете делать?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i="1" dirty="0">
                <a:latin typeface="Times New Roman" pitchFamily="18" charset="0"/>
                <a:cs typeface="Times New Roman" pitchFamily="18" charset="0"/>
              </a:rPr>
              <a:t>Не буду сопротивляться, потому что он сильнее.</a:t>
            </a:r>
          </a:p>
          <a:p>
            <a:pPr lvl="0"/>
            <a:r>
              <a:rPr lang="ru-RU" i="1" dirty="0">
                <a:latin typeface="Times New Roman" pitchFamily="18" charset="0"/>
                <a:cs typeface="Times New Roman" pitchFamily="18" charset="0"/>
              </a:rPr>
              <a:t>Буду вырываться и звать на помощь</a:t>
            </a:r>
            <a:r>
              <a:rPr lang="ru-RU" i="1" dirty="0"/>
              <a:t>.</a:t>
            </a:r>
          </a:p>
          <a:p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FF0000"/>
                </a:solidFill>
                <a:latin typeface="Comic Sans MS" pitchFamily="66" charset="0"/>
              </a:rPr>
              <a:t>Помни!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652963"/>
            <a:ext cx="8229600" cy="2016125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>
                <a:latin typeface="Comic Sans MS" pitchFamily="66" charset="0"/>
              </a:rPr>
              <a:t>	Никуда никогда не ходи с незнакомыми людьми. Если кто-то силой пытается увести тебя, вырывайся и громко зови на помощь.</a:t>
            </a:r>
          </a:p>
        </p:txBody>
      </p:sp>
      <p:pic>
        <p:nvPicPr>
          <p:cNvPr id="13316" name="Picture 4" descr="картинка0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348880"/>
            <a:ext cx="4278268" cy="25199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820278"/>
            <a:ext cx="6635080" cy="3345235"/>
          </a:xfrm>
        </p:spPr>
        <p:txBody>
          <a:bodyPr/>
          <a:lstStyle/>
          <a:p>
            <a:pPr algn="ctr">
              <a:buNone/>
            </a:pPr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Взрослый приглашает ребёнка пойти с ним куда-нибудь, обещая подарить игрушку, конфету или показать что-то интересное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20DA631C-C173-43DC-AA2B-8BBCF22EF2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949491"/>
            <a:ext cx="3182067" cy="2088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258</TotalTime>
  <Words>411</Words>
  <Application>Microsoft Office PowerPoint</Application>
  <PresentationFormat>Экран (4:3)</PresentationFormat>
  <Paragraphs>64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Comic Sans MS</vt:lpstr>
      <vt:lpstr>Garamond</vt:lpstr>
      <vt:lpstr>Times New Roman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Помни!</vt:lpstr>
      <vt:lpstr>Презентация PowerPoint</vt:lpstr>
      <vt:lpstr>Помни!</vt:lpstr>
      <vt:lpstr>Презентация PowerPoint</vt:lpstr>
      <vt:lpstr>Презентация PowerPoint</vt:lpstr>
      <vt:lpstr>Помни!</vt:lpstr>
      <vt:lpstr>Презентация PowerPoint</vt:lpstr>
      <vt:lpstr>Помни!</vt:lpstr>
      <vt:lpstr>        Помни!</vt:lpstr>
    </vt:vector>
  </TitlesOfParts>
  <Company>DG Win&amp;Soft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Nina Kinder</cp:lastModifiedBy>
  <cp:revision>36</cp:revision>
  <dcterms:created xsi:type="dcterms:W3CDTF">2013-06-25T14:10:16Z</dcterms:created>
  <dcterms:modified xsi:type="dcterms:W3CDTF">2022-03-31T10:41:39Z</dcterms:modified>
</cp:coreProperties>
</file>