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EB723-4545-4105-897B-74C918CF5526}" type="datetimeFigureOut">
              <a:rPr lang="ru-RU" smtClean="0"/>
              <a:t>08.02.2011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DBCC6-C906-4B8F-9D1A-84B6BFB4AE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643073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7030A0"/>
                </a:solidFill>
              </a:rPr>
              <a:t>Укажи какие части слова, кроме корня, есть в слове </a:t>
            </a:r>
            <a:r>
              <a:rPr lang="ru-RU" sz="6000" b="1" dirty="0" smtClean="0"/>
              <a:t>шумный.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357430"/>
            <a:ext cx="8786842" cy="3281370"/>
          </a:xfrm>
        </p:spPr>
        <p:txBody>
          <a:bodyPr>
            <a:noAutofit/>
          </a:bodyPr>
          <a:lstStyle/>
          <a:p>
            <a:pPr marL="514350" indent="-514350" algn="l">
              <a:buAutoNum type="arabicParenR"/>
            </a:pPr>
            <a:r>
              <a:rPr lang="ru-RU" sz="4000" b="1" dirty="0">
                <a:solidFill>
                  <a:schemeClr val="tx1"/>
                </a:solidFill>
              </a:rPr>
              <a:t>п</a:t>
            </a:r>
            <a:r>
              <a:rPr lang="ru-RU" sz="4000" b="1" dirty="0" smtClean="0">
                <a:solidFill>
                  <a:schemeClr val="tx1"/>
                </a:solidFill>
              </a:rPr>
              <a:t>риставка и суффикс</a:t>
            </a:r>
          </a:p>
          <a:p>
            <a:pPr marL="514350" indent="-514350" algn="l">
              <a:buAutoNum type="arabicParenR"/>
            </a:pPr>
            <a:r>
              <a:rPr lang="ru-RU" sz="4000" b="1" dirty="0">
                <a:solidFill>
                  <a:schemeClr val="tx1"/>
                </a:solidFill>
              </a:rPr>
              <a:t>п</a:t>
            </a:r>
            <a:r>
              <a:rPr lang="ru-RU" sz="4000" b="1" dirty="0" smtClean="0">
                <a:solidFill>
                  <a:schemeClr val="tx1"/>
                </a:solidFill>
              </a:rPr>
              <a:t>риставка, суффикс и окончание</a:t>
            </a:r>
          </a:p>
          <a:p>
            <a:pPr marL="514350" indent="-514350" algn="l">
              <a:buAutoNum type="arabicParenR"/>
            </a:pPr>
            <a:r>
              <a:rPr lang="ru-RU" sz="4000" b="1" dirty="0">
                <a:solidFill>
                  <a:schemeClr val="tx1"/>
                </a:solidFill>
              </a:rPr>
              <a:t>с</a:t>
            </a:r>
            <a:r>
              <a:rPr lang="ru-RU" sz="4000" b="1" dirty="0" smtClean="0">
                <a:solidFill>
                  <a:schemeClr val="tx1"/>
                </a:solidFill>
              </a:rPr>
              <a:t>уффикс и окончание</a:t>
            </a:r>
          </a:p>
          <a:p>
            <a:pPr marL="514350" indent="-514350" algn="l">
              <a:buAutoNum type="arabicParenR"/>
            </a:pPr>
            <a:r>
              <a:rPr lang="ru-RU" sz="4000" b="1" dirty="0">
                <a:solidFill>
                  <a:schemeClr val="tx1"/>
                </a:solidFill>
              </a:rPr>
              <a:t>п</a:t>
            </a:r>
            <a:r>
              <a:rPr lang="ru-RU" sz="4000" b="1" dirty="0" smtClean="0">
                <a:solidFill>
                  <a:schemeClr val="tx1"/>
                </a:solidFill>
              </a:rPr>
              <a:t>риставка и окончание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3"/>
            <a:ext cx="8643998" cy="2428891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</a:rPr>
              <a:t>Какое слово, сочетаясь с разными словами, может быть и </a:t>
            </a:r>
            <a:r>
              <a:rPr lang="ru-RU" sz="3600" b="1" u="sng" dirty="0" smtClean="0">
                <a:solidFill>
                  <a:srgbClr val="7030A0"/>
                </a:solidFill>
              </a:rPr>
              <a:t>именем прилагательным</a:t>
            </a:r>
            <a:r>
              <a:rPr lang="ru-RU" sz="3600" b="1" dirty="0" smtClean="0">
                <a:solidFill>
                  <a:srgbClr val="7030A0"/>
                </a:solidFill>
              </a:rPr>
              <a:t>, и </a:t>
            </a:r>
            <a:r>
              <a:rPr lang="ru-RU" sz="3600" b="1" u="sng" dirty="0" smtClean="0">
                <a:solidFill>
                  <a:srgbClr val="7030A0"/>
                </a:solidFill>
              </a:rPr>
              <a:t>именем существительным?</a:t>
            </a:r>
            <a:endParaRPr lang="ru-RU" sz="3600" b="1" u="sng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357562"/>
            <a:ext cx="7200928" cy="2281238"/>
          </a:xfrm>
        </p:spPr>
        <p:txBody>
          <a:bodyPr>
            <a:noAutofit/>
          </a:bodyPr>
          <a:lstStyle/>
          <a:p>
            <a:pPr marL="514350" indent="-514350" algn="l">
              <a:buAutoNum type="arabicParenR"/>
            </a:pPr>
            <a:r>
              <a:rPr lang="ru-RU" sz="4000" b="1" dirty="0">
                <a:solidFill>
                  <a:schemeClr val="tx1"/>
                </a:solidFill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</a:rPr>
              <a:t>сенний</a:t>
            </a:r>
          </a:p>
          <a:p>
            <a:pPr marL="514350" indent="-514350" algn="l">
              <a:buAutoNum type="arabicParenR"/>
            </a:pPr>
            <a:r>
              <a:rPr lang="ru-RU" sz="4000" b="1" dirty="0">
                <a:solidFill>
                  <a:schemeClr val="tx1"/>
                </a:solidFill>
              </a:rPr>
              <a:t>с</a:t>
            </a:r>
            <a:r>
              <a:rPr lang="ru-RU" sz="4000" b="1" dirty="0" smtClean="0">
                <a:solidFill>
                  <a:schemeClr val="tx1"/>
                </a:solidFill>
              </a:rPr>
              <a:t>толовая</a:t>
            </a:r>
          </a:p>
          <a:p>
            <a:pPr marL="514350" indent="-514350" algn="l">
              <a:buAutoNum type="arabicParenR"/>
            </a:pPr>
            <a:r>
              <a:rPr lang="ru-RU" sz="4000" b="1" dirty="0">
                <a:solidFill>
                  <a:schemeClr val="tx1"/>
                </a:solidFill>
              </a:rPr>
              <a:t>д</a:t>
            </a:r>
            <a:r>
              <a:rPr lang="ru-RU" sz="4000" b="1" dirty="0" smtClean="0">
                <a:solidFill>
                  <a:schemeClr val="tx1"/>
                </a:solidFill>
              </a:rPr>
              <a:t>ождливый</a:t>
            </a:r>
          </a:p>
          <a:p>
            <a:pPr marL="514350" indent="-514350" algn="l">
              <a:buAutoNum type="arabicParenR"/>
            </a:pPr>
            <a:r>
              <a:rPr lang="ru-RU" sz="4000" b="1" dirty="0" smtClean="0">
                <a:solidFill>
                  <a:schemeClr val="tx1"/>
                </a:solidFill>
              </a:rPr>
              <a:t>жалобный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78608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Укажи имя существительное, которое в форме дательного падежа имеет окончание – </a:t>
            </a:r>
            <a:r>
              <a:rPr lang="ru-RU" sz="6000" b="1" dirty="0" smtClean="0"/>
              <a:t>е</a:t>
            </a:r>
            <a:r>
              <a:rPr lang="ru-RU" b="1" dirty="0" smtClean="0">
                <a:solidFill>
                  <a:srgbClr val="7030A0"/>
                </a:solidFill>
              </a:rPr>
              <a:t>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3357586"/>
          </a:xfrm>
        </p:spPr>
        <p:txBody>
          <a:bodyPr>
            <a:noAutofit/>
          </a:bodyPr>
          <a:lstStyle/>
          <a:p>
            <a:pPr marL="514350" indent="-514350" algn="l">
              <a:buAutoNum type="arabicParenR"/>
            </a:pPr>
            <a:r>
              <a:rPr lang="ru-RU" sz="4400" b="1" dirty="0">
                <a:solidFill>
                  <a:schemeClr val="tx1"/>
                </a:solidFill>
              </a:rPr>
              <a:t>б</a:t>
            </a:r>
            <a:r>
              <a:rPr lang="ru-RU" sz="4400" b="1" dirty="0" smtClean="0">
                <a:solidFill>
                  <a:schemeClr val="tx1"/>
                </a:solidFill>
              </a:rPr>
              <a:t>иблиотека</a:t>
            </a:r>
          </a:p>
          <a:p>
            <a:pPr marL="514350" indent="-514350" algn="l">
              <a:buAutoNum type="arabicParenR"/>
            </a:pPr>
            <a:r>
              <a:rPr lang="ru-RU" sz="4400" b="1" dirty="0">
                <a:solidFill>
                  <a:schemeClr val="tx1"/>
                </a:solidFill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</a:rPr>
              <a:t>орковь</a:t>
            </a:r>
          </a:p>
          <a:p>
            <a:pPr marL="514350" indent="-514350" algn="l">
              <a:buAutoNum type="arabicParenR"/>
            </a:pPr>
            <a:r>
              <a:rPr lang="ru-RU" sz="4400" b="1" dirty="0">
                <a:solidFill>
                  <a:schemeClr val="tx1"/>
                </a:solidFill>
              </a:rPr>
              <a:t>д</a:t>
            </a:r>
            <a:r>
              <a:rPr lang="ru-RU" sz="4400" b="1" dirty="0" smtClean="0">
                <a:solidFill>
                  <a:schemeClr val="tx1"/>
                </a:solidFill>
              </a:rPr>
              <a:t>очь</a:t>
            </a:r>
          </a:p>
          <a:p>
            <a:pPr marL="514350" indent="-514350" algn="l">
              <a:buAutoNum type="arabicParenR"/>
            </a:pPr>
            <a:r>
              <a:rPr lang="ru-RU" sz="4400" b="1" dirty="0" smtClean="0">
                <a:solidFill>
                  <a:schemeClr val="tx1"/>
                </a:solidFill>
              </a:rPr>
              <a:t>мать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14313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Какое имя существительное имеет только форму множественного числа?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3500462"/>
          </a:xfrm>
        </p:spPr>
        <p:txBody>
          <a:bodyPr>
            <a:normAutofit/>
          </a:bodyPr>
          <a:lstStyle/>
          <a:p>
            <a:pPr marL="514350" indent="-514350" algn="l">
              <a:buAutoNum type="arabicParenR"/>
            </a:pPr>
            <a:r>
              <a:rPr lang="ru-RU" sz="4800" b="1" dirty="0">
                <a:solidFill>
                  <a:schemeClr val="tx1"/>
                </a:solidFill>
              </a:rPr>
              <a:t>п</a:t>
            </a:r>
            <a:r>
              <a:rPr lang="ru-RU" sz="4800" b="1" dirty="0" smtClean="0">
                <a:solidFill>
                  <a:schemeClr val="tx1"/>
                </a:solidFill>
              </a:rPr>
              <a:t>ерья</a:t>
            </a:r>
          </a:p>
          <a:p>
            <a:pPr marL="514350" indent="-514350" algn="l">
              <a:buAutoNum type="arabicParenR"/>
            </a:pPr>
            <a:r>
              <a:rPr lang="ru-RU" sz="4800" b="1" dirty="0">
                <a:solidFill>
                  <a:schemeClr val="tx1"/>
                </a:solidFill>
              </a:rPr>
              <a:t>у</a:t>
            </a:r>
            <a:r>
              <a:rPr lang="ru-RU" sz="4800" b="1" dirty="0" smtClean="0">
                <a:solidFill>
                  <a:schemeClr val="tx1"/>
                </a:solidFill>
              </a:rPr>
              <a:t>пражнения</a:t>
            </a:r>
          </a:p>
          <a:p>
            <a:pPr marL="514350" indent="-514350" algn="l">
              <a:buAutoNum type="arabicParenR"/>
            </a:pPr>
            <a:r>
              <a:rPr lang="ru-RU" sz="4800" b="1" dirty="0">
                <a:solidFill>
                  <a:schemeClr val="tx1"/>
                </a:solidFill>
              </a:rPr>
              <a:t>м</a:t>
            </a:r>
            <a:r>
              <a:rPr lang="ru-RU" sz="4800" b="1" dirty="0" smtClean="0">
                <a:solidFill>
                  <a:schemeClr val="tx1"/>
                </a:solidFill>
              </a:rPr>
              <a:t>етели</a:t>
            </a:r>
          </a:p>
          <a:p>
            <a:pPr marL="514350" indent="-514350" algn="l">
              <a:buAutoNum type="arabicParenR"/>
            </a:pPr>
            <a:r>
              <a:rPr lang="ru-RU" sz="4800" b="1" dirty="0" smtClean="0">
                <a:solidFill>
                  <a:schemeClr val="tx1"/>
                </a:solidFill>
              </a:rPr>
              <a:t>сутки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9288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 каком варианте в выделенном слове пропущена буква </a:t>
            </a:r>
            <a:r>
              <a:rPr lang="ru-RU" sz="6700" b="1" dirty="0" smtClean="0"/>
              <a:t>е</a:t>
            </a:r>
            <a:r>
              <a:rPr lang="ru-RU" b="1" dirty="0" smtClean="0">
                <a:solidFill>
                  <a:srgbClr val="7030A0"/>
                </a:solidFill>
              </a:rPr>
              <a:t>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500306"/>
            <a:ext cx="7058052" cy="3786214"/>
          </a:xfrm>
        </p:spPr>
        <p:txBody>
          <a:bodyPr>
            <a:noAutofit/>
          </a:bodyPr>
          <a:lstStyle/>
          <a:p>
            <a:pPr marL="514350" indent="-514350" algn="l">
              <a:buAutoNum type="arabicParenR"/>
            </a:pPr>
            <a:r>
              <a:rPr lang="ru-RU" sz="4800" b="1" dirty="0" smtClean="0">
                <a:solidFill>
                  <a:schemeClr val="tx1"/>
                </a:solidFill>
              </a:rPr>
              <a:t>об….жать слабых</a:t>
            </a:r>
          </a:p>
          <a:p>
            <a:pPr marL="514350" indent="-514350" algn="l">
              <a:buAutoNum type="arabicParenR"/>
            </a:pPr>
            <a:r>
              <a:rPr lang="ru-RU" sz="4800" b="1" dirty="0">
                <a:solidFill>
                  <a:schemeClr val="tx1"/>
                </a:solidFill>
              </a:rPr>
              <a:t>с</a:t>
            </a:r>
            <a:r>
              <a:rPr lang="ru-RU" sz="4800" b="1" dirty="0" smtClean="0">
                <a:solidFill>
                  <a:schemeClr val="tx1"/>
                </a:solidFill>
              </a:rPr>
              <a:t>л…</a:t>
            </a:r>
            <a:r>
              <a:rPr lang="ru-RU" sz="4800" b="1" dirty="0" err="1" smtClean="0">
                <a:solidFill>
                  <a:schemeClr val="tx1"/>
                </a:solidFill>
              </a:rPr>
              <a:t>зать</a:t>
            </a:r>
            <a:r>
              <a:rPr lang="ru-RU" sz="4800" b="1" dirty="0" smtClean="0">
                <a:solidFill>
                  <a:schemeClr val="tx1"/>
                </a:solidFill>
              </a:rPr>
              <a:t> сметану</a:t>
            </a:r>
          </a:p>
          <a:p>
            <a:pPr marL="514350" indent="-514350" algn="l">
              <a:buAutoNum type="arabicParenR"/>
            </a:pPr>
            <a:r>
              <a:rPr lang="ru-RU" sz="4800" b="1" dirty="0">
                <a:solidFill>
                  <a:schemeClr val="tx1"/>
                </a:solidFill>
              </a:rPr>
              <a:t>п</a:t>
            </a:r>
            <a:r>
              <a:rPr lang="ru-RU" sz="4800" b="1" dirty="0" smtClean="0">
                <a:solidFill>
                  <a:schemeClr val="tx1"/>
                </a:solidFill>
              </a:rPr>
              <a:t>рим…</a:t>
            </a:r>
            <a:r>
              <a:rPr lang="ru-RU" sz="4800" b="1" dirty="0" err="1" smtClean="0">
                <a:solidFill>
                  <a:schemeClr val="tx1"/>
                </a:solidFill>
              </a:rPr>
              <a:t>рить</a:t>
            </a:r>
            <a:r>
              <a:rPr lang="ru-RU" sz="4800" b="1" dirty="0" smtClean="0">
                <a:solidFill>
                  <a:schemeClr val="tx1"/>
                </a:solidFill>
              </a:rPr>
              <a:t>  друзей</a:t>
            </a:r>
          </a:p>
          <a:p>
            <a:pPr marL="514350" indent="-514350" algn="l">
              <a:buAutoNum type="arabicParenR"/>
            </a:pPr>
            <a:r>
              <a:rPr lang="ru-RU" sz="4800" b="1" dirty="0">
                <a:solidFill>
                  <a:schemeClr val="tx1"/>
                </a:solidFill>
              </a:rPr>
              <a:t>п</a:t>
            </a:r>
            <a:r>
              <a:rPr lang="ru-RU" sz="4800" b="1" dirty="0" smtClean="0">
                <a:solidFill>
                  <a:schemeClr val="tx1"/>
                </a:solidFill>
              </a:rPr>
              <a:t>рим…</a:t>
            </a:r>
            <a:r>
              <a:rPr lang="ru-RU" sz="4800" b="1" dirty="0" err="1" smtClean="0">
                <a:solidFill>
                  <a:schemeClr val="tx1"/>
                </a:solidFill>
              </a:rPr>
              <a:t>рять</a:t>
            </a:r>
            <a:r>
              <a:rPr lang="ru-RU" sz="4800" b="1" dirty="0" smtClean="0">
                <a:solidFill>
                  <a:schemeClr val="tx1"/>
                </a:solidFill>
              </a:rPr>
              <a:t> платье</a:t>
            </a:r>
          </a:p>
          <a:p>
            <a:pPr algn="l"/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214445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Укажи  слово с предлогом.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567122"/>
          </a:xfrm>
        </p:spPr>
        <p:txBody>
          <a:bodyPr>
            <a:noAutofit/>
          </a:bodyPr>
          <a:lstStyle/>
          <a:p>
            <a:pPr marL="514350" indent="-514350" algn="l">
              <a:buAutoNum type="arabicParenR"/>
            </a:pPr>
            <a:r>
              <a:rPr lang="ru-RU" sz="5400" b="1" dirty="0" smtClean="0">
                <a:solidFill>
                  <a:schemeClr val="tx1"/>
                </a:solidFill>
              </a:rPr>
              <a:t>  ( по ) линейке</a:t>
            </a:r>
          </a:p>
          <a:p>
            <a:pPr marL="514350" indent="-514350" algn="l">
              <a:buAutoNum type="arabicParenR"/>
            </a:pPr>
            <a:r>
              <a:rPr lang="ru-RU" sz="5400" b="1" dirty="0" smtClean="0">
                <a:solidFill>
                  <a:schemeClr val="tx1"/>
                </a:solidFill>
              </a:rPr>
              <a:t>  ( по ) друга</a:t>
            </a:r>
          </a:p>
          <a:p>
            <a:pPr marL="514350" indent="-514350" algn="l">
              <a:buAutoNum type="arabicParenR"/>
            </a:pPr>
            <a:r>
              <a:rPr lang="ru-RU" sz="5400" b="1" dirty="0" smtClean="0">
                <a:solidFill>
                  <a:schemeClr val="tx1"/>
                </a:solidFill>
              </a:rPr>
              <a:t>  ( по ) забыть</a:t>
            </a:r>
          </a:p>
          <a:p>
            <a:pPr marL="514350" indent="-514350" algn="l">
              <a:buAutoNum type="arabicParenR"/>
            </a:pPr>
            <a:r>
              <a:rPr lang="ru-RU" sz="5400" b="1" smtClean="0">
                <a:solidFill>
                  <a:schemeClr val="tx1"/>
                </a:solidFill>
              </a:rPr>
              <a:t>  ( </a:t>
            </a:r>
            <a:r>
              <a:rPr lang="ru-RU" sz="5400" b="1" dirty="0" smtClean="0">
                <a:solidFill>
                  <a:schemeClr val="tx1"/>
                </a:solidFill>
              </a:rPr>
              <a:t>по ) года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125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Укажи какие части слова, кроме корня, есть в слове шумный.</vt:lpstr>
      <vt:lpstr>Какое слово, сочетаясь с разными словами, может быть и именем прилагательным, и именем существительным?</vt:lpstr>
      <vt:lpstr>Укажи имя существительное, которое в форме дательного падежа имеет окончание – е?</vt:lpstr>
      <vt:lpstr>Какое имя существительное имеет только форму множественного числа?</vt:lpstr>
      <vt:lpstr>В каком варианте в выделенном слове пропущена буква е?</vt:lpstr>
      <vt:lpstr>Укажи  слово с предлогом.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Укажи какие части слова, кроме корня, есть в слове шумный.</dc:title>
  <dc:creator>Админ</dc:creator>
  <cp:lastModifiedBy>Админ</cp:lastModifiedBy>
  <cp:revision>2</cp:revision>
  <dcterms:created xsi:type="dcterms:W3CDTF">2011-02-07T23:09:28Z</dcterms:created>
  <dcterms:modified xsi:type="dcterms:W3CDTF">2011-02-07T23:23:48Z</dcterms:modified>
</cp:coreProperties>
</file>