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1" r:id="rId3"/>
    <p:sldId id="257" r:id="rId4"/>
    <p:sldId id="263" r:id="rId5"/>
    <p:sldId id="270" r:id="rId6"/>
    <p:sldId id="271" r:id="rId7"/>
    <p:sldId id="269" r:id="rId8"/>
    <p:sldId id="258" r:id="rId9"/>
    <p:sldId id="259" r:id="rId10"/>
    <p:sldId id="260" r:id="rId11"/>
    <p:sldId id="265" r:id="rId12"/>
    <p:sldId id="266" r:id="rId13"/>
    <p:sldId id="272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CF54"/>
    <a:srgbClr val="E1CA1F"/>
    <a:srgbClr val="B944BC"/>
    <a:srgbClr val="FF3300"/>
    <a:srgbClr val="3399FF"/>
    <a:srgbClr val="FF0066"/>
    <a:srgbClr val="FF9900"/>
    <a:srgbClr val="F5B687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E8F96F-60A8-438C-8708-2F451718D492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6B750-0484-4E71-94AD-8B5BB5983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594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6B750-0484-4E71-94AD-8B5BB598324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775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DEF2C7-6D8C-4834-9936-E80679ADC3D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4458774-1AB2-4423-8A69-4FEF5D8498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«Право быть ребенком»</a:t>
            </a:r>
            <a:endParaRPr lang="ru-RU" sz="7200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48880"/>
            <a:ext cx="6048672" cy="4247877"/>
          </a:xfrm>
        </p:spPr>
      </p:pic>
    </p:spTree>
    <p:extLst>
      <p:ext uri="{BB962C8B-B14F-4D97-AF65-F5344CB8AC3E}">
        <p14:creationId xmlns:p14="http://schemas.microsoft.com/office/powerpoint/2010/main" val="382299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«Литературно-правовая викторина» 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4032448" cy="2664296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04864"/>
            <a:ext cx="4038600" cy="3600400"/>
          </a:xfrm>
        </p:spPr>
      </p:pic>
      <p:pic>
        <p:nvPicPr>
          <p:cNvPr id="1026" name="Picture 2" descr="C:\Users\Teacher1\Pictures\6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4032448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83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eacher1\Pictures\85ca0c407c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3750420" cy="295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eacher1\Pictures\volk.i.semero.kozlyat.0-02-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980" y="3573016"/>
            <a:ext cx="4602507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Teacher1\Pictures\1274470829_zajac-izba-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8173"/>
            <a:ext cx="4392487" cy="256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Teacher1\Pictures\bura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3769292" cy="293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52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acher1\Pictures\125032.jpg_12420519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32373"/>
            <a:ext cx="4248472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eacher1\Pictures\1203184272_3b_krylov_kvarte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773" y="3933056"/>
            <a:ext cx="3984344" cy="274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Teacher1\Pictures\ajboli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6902"/>
            <a:ext cx="3904878" cy="351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13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41044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Помните, пользуясь своими правами, надо уважать права других людей!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7" name="Picture 3" descr="C:\Users\Teacher1\Pictures\10a67ca416c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26" y="188640"/>
            <a:ext cx="277934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eacher1\Pictures\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26" y="3284984"/>
            <a:ext cx="5400600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546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Спасибо за работу!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32856"/>
            <a:ext cx="5400600" cy="4175869"/>
          </a:xfrm>
        </p:spPr>
      </p:pic>
    </p:spTree>
    <p:extLst>
      <p:ext uri="{BB962C8B-B14F-4D97-AF65-F5344CB8AC3E}">
        <p14:creationId xmlns:p14="http://schemas.microsoft.com/office/powerpoint/2010/main" val="120954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 1989 году 20 ноября ООН приняла документ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37205">
            <a:off x="605836" y="2541462"/>
            <a:ext cx="2665413" cy="368300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556792"/>
            <a:ext cx="2095500" cy="3238500"/>
          </a:xfrm>
        </p:spPr>
      </p:pic>
      <p:pic>
        <p:nvPicPr>
          <p:cNvPr id="1027" name="Picture 3" descr="C:\Users\Teacher1\Pictures\1278266526_convencia-child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0631">
            <a:off x="6125860" y="2583712"/>
            <a:ext cx="252028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96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672408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Конвенция</a:t>
            </a:r>
            <a:r>
              <a:rPr lang="ru-RU" sz="31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100" b="0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sz="3100" b="0" i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  <a:t>международное соглашение, как правило, по какому-то специальному вопросу, имеющее обязательную силу для тех государств, которые к нему присоединились (подписали, ратифицировали). </a:t>
            </a:r>
            <a:br>
              <a:rPr lang="ru-RU" sz="3100" b="0" i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b="0" i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b="0" i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«</a:t>
            </a:r>
            <a:r>
              <a:rPr lang="ru-RU" sz="3100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Конвенция о правах ребенка» </a:t>
            </a:r>
            <a:r>
              <a:rPr lang="ru-RU" sz="3100" dirty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— </a:t>
            </a:r>
            <a:r>
              <a:rPr lang="ru-RU" sz="3100" b="0" i="1" dirty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это международное соглашение. В нем государства дают обязательство соблюдать права каждого ребенка. И наша страна тоже подписалась под этим документом, а значит — пообещала всему миру заботиться о своих маленьких </a:t>
            </a:r>
            <a:r>
              <a:rPr lang="ru-RU" sz="3100" b="0" i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гражданах.</a:t>
            </a:r>
            <a:r>
              <a:rPr lang="ru-RU" sz="3100" b="0" i="1" dirty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b="0" i="1" dirty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b="0" i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b="0" i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100" i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100" i="1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090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160240"/>
          </a:xfrm>
        </p:spPr>
        <p:txBody>
          <a:bodyPr>
            <a:normAutofit fontScale="90000"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Игра «Ваши права»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2200" dirty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Составьте список потребностей ребенка, которому 2 </a:t>
            </a:r>
            <a:r>
              <a:rPr lang="ru-RU" sz="2200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>месяца</a:t>
            </a:r>
            <a:br>
              <a:rPr lang="ru-RU" sz="2200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</a:br>
            <a:r>
              <a:rPr lang="ru-RU" sz="2200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200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</a:br>
            <a:r>
              <a:rPr lang="ru-RU" sz="2200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  <a:t>Напишите </a:t>
            </a:r>
            <a:r>
              <a:rPr lang="ru-RU" sz="2200" dirty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  <a:t>список потребностей 14-летнего ребенка</a:t>
            </a:r>
            <a:r>
              <a:rPr lang="ru-RU" sz="2400" dirty="0">
                <a:solidFill>
                  <a:srgbClr val="0000CC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1800" dirty="0">
                <a:solidFill>
                  <a:srgbClr val="0000CC"/>
                </a:solidFill>
                <a:effectLst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0000CC"/>
                </a:solidFill>
                <a:effectLst/>
                <a:ea typeface="Calibri"/>
                <a:cs typeface="Times New Roman"/>
              </a:rPr>
            </a:br>
            <a:r>
              <a:rPr lang="ru-RU" sz="2200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200" dirty="0" smtClean="0">
                <a:solidFill>
                  <a:srgbClr val="0000CC"/>
                </a:solidFill>
                <a:effectLst/>
                <a:latin typeface="Times New Roman"/>
                <a:ea typeface="Times New Roman"/>
              </a:rPr>
            </a:br>
            <a:endParaRPr lang="ru-RU" sz="2200" dirty="0">
              <a:solidFill>
                <a:srgbClr val="0000CC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3928927" cy="331236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140968"/>
            <a:ext cx="4464496" cy="3561880"/>
          </a:xfrm>
        </p:spPr>
      </p:pic>
    </p:spTree>
    <p:extLst>
      <p:ext uri="{BB962C8B-B14F-4D97-AF65-F5344CB8AC3E}">
        <p14:creationId xmlns:p14="http://schemas.microsoft.com/office/powerpoint/2010/main" val="124712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Потребности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40" y="1268760"/>
            <a:ext cx="8640960" cy="5256584"/>
          </a:xfrm>
        </p:spPr>
      </p:pic>
    </p:spTree>
    <p:extLst>
      <p:ext uri="{BB962C8B-B14F-4D97-AF65-F5344CB8AC3E}">
        <p14:creationId xmlns:p14="http://schemas.microsoft.com/office/powerpoint/2010/main" val="180089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97666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Твой возраст – твои права!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Только родившись, человек приобретает по закону </a:t>
            </a:r>
            <a:r>
              <a:rPr lang="ru-RU" sz="2800" u="sng" dirty="0">
                <a:solidFill>
                  <a:srgbClr val="002060"/>
                </a:solidFill>
              </a:rPr>
              <a:t>с</a:t>
            </a:r>
            <a:r>
              <a:rPr lang="ru-RU" sz="2800" u="sng" dirty="0" smtClean="0">
                <a:solidFill>
                  <a:srgbClr val="002060"/>
                </a:solidFill>
              </a:rPr>
              <a:t>пособность иметь права и нести обязанности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> – конституционные, семейные, гражданские, трудовые и т.д.</a:t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r>
              <a:rPr lang="ru-RU" sz="2800" dirty="0" smtClean="0">
                <a:solidFill>
                  <a:srgbClr val="002060"/>
                </a:solidFill>
                <a:effectLst/>
              </a:rPr>
              <a:t>Однако их реальное осуществление возможно лишь по мере взросления ребенка. С каждым годом объем твоей </a:t>
            </a:r>
            <a:r>
              <a:rPr lang="ru-RU" sz="2800" u="sng" dirty="0" smtClean="0">
                <a:solidFill>
                  <a:srgbClr val="002060"/>
                </a:solidFill>
                <a:effectLst/>
              </a:rPr>
              <a:t>дееспособности (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>способности своими действиями приобретать и осуществлять права, создавать для себя обязанности и исполнять их) увеличивается. И так же, как сосуд наполняется жидкостью до верха, так и дееспособность становится полной к 18 годам и ты становишься </a:t>
            </a:r>
            <a:r>
              <a:rPr lang="ru-RU" sz="2800" u="sng" dirty="0" smtClean="0">
                <a:solidFill>
                  <a:srgbClr val="002060"/>
                </a:solidFill>
                <a:effectLst/>
              </a:rPr>
              <a:t>совершеннолетним. </a:t>
            </a:r>
            <a:endParaRPr lang="ru-RU" sz="2800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8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257" y="274638"/>
            <a:ext cx="8827549" cy="639472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729670" y="409685"/>
            <a:ext cx="3384376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человек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31257" y="4499457"/>
            <a:ext cx="2232248" cy="914400"/>
          </a:xfrm>
          <a:prstGeom prst="ellipse">
            <a:avLst/>
          </a:prstGeom>
          <a:solidFill>
            <a:srgbClr val="B944B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От 0 до 6 лет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982344" y="1988840"/>
            <a:ext cx="3600400" cy="864096"/>
          </a:xfrm>
          <a:prstGeom prst="ellipse">
            <a:avLst/>
          </a:prstGeom>
          <a:solidFill>
            <a:srgbClr val="3399FF"/>
          </a:solidFill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совершеннолетний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233865" y="4956657"/>
            <a:ext cx="2724941" cy="914400"/>
          </a:xfrm>
          <a:prstGeom prst="ellipse">
            <a:avLst/>
          </a:prstGeom>
          <a:solidFill>
            <a:srgbClr val="51CF5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От 14 до 18 лет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131840" y="4437112"/>
            <a:ext cx="2448272" cy="914400"/>
          </a:xfrm>
          <a:prstGeom prst="ellipse">
            <a:avLst/>
          </a:prstGeom>
          <a:solidFill>
            <a:srgbClr val="E1CA1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От 6 до 14 лет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62100" y="1988840"/>
            <a:ext cx="3677852" cy="864096"/>
          </a:xfrm>
          <a:prstGeom prst="ellipse">
            <a:avLst/>
          </a:prstGeom>
          <a:solidFill>
            <a:srgbClr val="3399FF"/>
          </a:solidFill>
          <a:ln>
            <a:solidFill>
              <a:schemeClr val="bg2">
                <a:lumMod val="50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несовершеннолетний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stCxn id="3" idx="5"/>
            <a:endCxn id="5" idx="0"/>
          </p:cNvCxnSpPr>
          <p:nvPr/>
        </p:nvCxnSpPr>
        <p:spPr>
          <a:xfrm>
            <a:off x="5618416" y="1190174"/>
            <a:ext cx="1164128" cy="798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2363505" y="1207004"/>
            <a:ext cx="984359" cy="8789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8" idx="4"/>
          </p:cNvCxnSpPr>
          <p:nvPr/>
        </p:nvCxnSpPr>
        <p:spPr>
          <a:xfrm flipV="1">
            <a:off x="2301026" y="2852936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247381" y="3717032"/>
            <a:ext cx="63489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4" idx="0"/>
          </p:cNvCxnSpPr>
          <p:nvPr/>
        </p:nvCxnSpPr>
        <p:spPr>
          <a:xfrm>
            <a:off x="1247381" y="3717032"/>
            <a:ext cx="0" cy="782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endCxn id="7" idx="0"/>
          </p:cNvCxnSpPr>
          <p:nvPr/>
        </p:nvCxnSpPr>
        <p:spPr>
          <a:xfrm>
            <a:off x="4355976" y="3717032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endCxn id="6" idx="0"/>
          </p:cNvCxnSpPr>
          <p:nvPr/>
        </p:nvCxnSpPr>
        <p:spPr>
          <a:xfrm>
            <a:off x="7596335" y="3717032"/>
            <a:ext cx="1" cy="1239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64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>Государство Спарта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17032"/>
            <a:ext cx="3888432" cy="294875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4608512" cy="4536504"/>
          </a:xfrm>
        </p:spPr>
      </p:pic>
    </p:spTree>
    <p:extLst>
      <p:ext uri="{BB962C8B-B14F-4D97-AF65-F5344CB8AC3E}">
        <p14:creationId xmlns:p14="http://schemas.microsoft.com/office/powerpoint/2010/main" val="200042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rgbClr val="0000CC"/>
                </a:solidFill>
              </a:rPr>
              <a:t>А.В. Суворов провел за всю свою жизнь около 200 боев и сражений и ни одного не проиграл. Удивительно, но большую часть сражений он выигрывал тогда, когда противник находился в 2 - 3 кратном превосходстве, при этом на одного убитого русского солдата приходилось 8 - 10 поверженных </a:t>
            </a:r>
            <a:r>
              <a:rPr lang="ru-RU" sz="2000" dirty="0" smtClean="0">
                <a:solidFill>
                  <a:srgbClr val="0000CC"/>
                </a:solidFill>
              </a:rPr>
              <a:t>противников</a:t>
            </a:r>
            <a:r>
              <a:rPr lang="ru-RU" sz="2000" dirty="0">
                <a:solidFill>
                  <a:srgbClr val="0000CC"/>
                </a:solidFill>
              </a:rPr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45" y="2708920"/>
            <a:ext cx="3481510" cy="4032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708920"/>
            <a:ext cx="3528392" cy="3993009"/>
          </a:xfrm>
        </p:spPr>
      </p:pic>
    </p:spTree>
    <p:extLst>
      <p:ext uri="{BB962C8B-B14F-4D97-AF65-F5344CB8AC3E}">
        <p14:creationId xmlns:p14="http://schemas.microsoft.com/office/powerpoint/2010/main" val="422047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506</TotalTime>
  <Words>114</Words>
  <Application>Microsoft Office PowerPoint</Application>
  <PresentationFormat>Экран (4:3)</PresentationFormat>
  <Paragraphs>18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«Право быть ребенком»</vt:lpstr>
      <vt:lpstr>В 1989 году 20 ноября ООН приняла документ</vt:lpstr>
      <vt:lpstr>           Конвенция – международное соглашение, как правило, по какому-то специальному вопросу, имеющее обязательную силу для тех государств, которые к нему присоединились (подписали, ратифицировали).   «Конвенция о правах ребенка» — это международное соглашение. В нем государства дают обязательство соблюдать права каждого ребенка. И наша страна тоже подписалась под этим документом, а значит — пообещала всему миру заботиться о своих маленьких гражданах.     </vt:lpstr>
      <vt:lpstr> Игра «Ваши права» Составьте список потребностей ребенка, которому 2 месяца  Напишите список потребностей 14-летнего ребенка.  </vt:lpstr>
      <vt:lpstr>Потребности</vt:lpstr>
      <vt:lpstr>Твой возраст – твои права!  Только родившись, человек приобретает по закону способность иметь права и нести обязанности – конституционные, семейные, гражданские, трудовые и т.д. Однако их реальное осуществление возможно лишь по мере взросления ребенка. С каждым годом объем твоей дееспособности (способности своими действиями приобретать и осуществлять права, создавать для себя обязанности и исполнять их) увеличивается. И так же, как сосуд наполняется жидкостью до верха, так и дееспособность становится полной к 18 годам и ты становишься совершеннолетним. </vt:lpstr>
      <vt:lpstr>Презентация PowerPoint</vt:lpstr>
      <vt:lpstr>Государство Спарта</vt:lpstr>
      <vt:lpstr>А.В. Суворов провел за всю свою жизнь около 200 боев и сражений и ни одного не проиграл. Удивительно, но большую часть сражений он выигрывал тогда, когда противник находился в 2 - 3 кратном превосходстве, при этом на одного убитого русского солдата приходилось 8 - 10 поверженных противников.</vt:lpstr>
      <vt:lpstr>«Литературно-правовая викторина» </vt:lpstr>
      <vt:lpstr>Презентация PowerPoint</vt:lpstr>
      <vt:lpstr>Презентация PowerPoint</vt:lpstr>
      <vt:lpstr>Помните, пользуясь своими правами, надо уважать права других людей!</vt:lpstr>
      <vt:lpstr>Спасибо за работу!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«Право быть ребенком»</dc:title>
  <dc:creator>Teacher1</dc:creator>
  <cp:lastModifiedBy>Teacher1</cp:lastModifiedBy>
  <cp:revision>30</cp:revision>
  <dcterms:created xsi:type="dcterms:W3CDTF">2013-01-22T07:27:21Z</dcterms:created>
  <dcterms:modified xsi:type="dcterms:W3CDTF">2013-02-26T08:17:16Z</dcterms:modified>
</cp:coreProperties>
</file>