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56F60-B6CF-4EA0-AC0F-DE6907A06D98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6710D3-E9C3-4FC4-939F-BE54142A36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A7FA6E-293A-418F-8283-2509FA646EDD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8817A-A166-4FD5-B978-042C31FE54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C50B2-8795-4BCA-A107-5D9CF00B897F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B2081-17A6-4151-B86A-C1B64BDD07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B5CBB2-4938-40FE-A056-1BF4134EF36C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9C2B5-D54E-4DF6-9A1B-1D435E05D7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24353-0EAE-45D9-A08C-F42E809BA5A3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8C261-A8C4-4987-A026-97AFD0A77F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E401E-0911-4671-966F-6A12375C2E46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353656-6AAE-4A80-A0E4-A10CF268BD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CC06E-BE9F-482E-BFE8-5969E467A20E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1C167-2BDD-4597-BD57-AFA689B2DD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30A70-A0BE-4288-B6E3-551DBE3322E8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BBA0E-1C78-41CA-9A5B-FF0721CAE4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79083-AAD1-4EF7-8979-4C82A8B2D165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6CEDCA-C0D1-402C-9D95-A634718CE3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13E21-4E27-4990-92C8-DB4C932041FC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8E225-103B-4188-AB0E-00549829EF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9894E5-87B0-43DD-A7E8-E29FFFB3982F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44277A-CEA7-4B20-88FB-B395C1A0DB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AF3CF5B-BA22-42D1-9CFC-F6AEF6072245}" type="datetimeFigureOut">
              <a:rPr lang="ru-RU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7A8704B-C163-4DF5-9B1A-3971140100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4" r:id="rId2"/>
    <p:sldLayoutId id="214748367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4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8071048" cy="2921496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10700" i="1" dirty="0" err="1" smtClean="0"/>
              <a:t>Subjonctif</a:t>
            </a:r>
            <a:r>
              <a:rPr lang="en-US" sz="10700" i="1" dirty="0" smtClean="0"/>
              <a:t/>
            </a:r>
            <a:br>
              <a:rPr lang="en-US" sz="10700" i="1" dirty="0" smtClean="0"/>
            </a:br>
            <a:r>
              <a:rPr lang="ru-RU" sz="4900" i="1" dirty="0" smtClean="0"/>
              <a:t>(Сослагательное наклонение)</a:t>
            </a:r>
            <a:endParaRPr lang="ru-RU" sz="4900" i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50018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 err="1" smtClean="0"/>
              <a:t>Conjuguez</a:t>
            </a:r>
            <a:r>
              <a:rPr lang="en-US" b="1" dirty="0" smtClean="0"/>
              <a:t> les </a:t>
            </a:r>
            <a:r>
              <a:rPr lang="en-US" b="1" dirty="0" err="1" smtClean="0"/>
              <a:t>verbes</a:t>
            </a:r>
            <a:r>
              <a:rPr lang="en-US" b="1" dirty="0" smtClean="0"/>
              <a:t> </a:t>
            </a:r>
            <a:r>
              <a:rPr lang="en-US" b="1" dirty="0" err="1" smtClean="0"/>
              <a:t>suivants</a:t>
            </a:r>
            <a:r>
              <a:rPr lang="en-US" b="1" dirty="0" smtClean="0"/>
              <a:t> au </a:t>
            </a:r>
            <a:r>
              <a:rPr lang="en-US" b="1" dirty="0" err="1" smtClean="0"/>
              <a:t>Subjonctif</a:t>
            </a:r>
            <a:r>
              <a:rPr lang="en-US" b="1" dirty="0" smtClean="0"/>
              <a:t>:</a:t>
            </a:r>
            <a:endParaRPr lang="ru-RU" dirty="0"/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457200" y="2708275"/>
            <a:ext cx="8229600" cy="361632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en-US" smtClean="0"/>
              <a:t>lire</a:t>
            </a:r>
          </a:p>
          <a:p>
            <a:pPr algn="ctr">
              <a:buFont typeface="Wingdings 2" pitchFamily="18" charset="2"/>
              <a:buNone/>
            </a:pPr>
            <a:r>
              <a:rPr lang="en-US" smtClean="0"/>
              <a:t>attendre</a:t>
            </a:r>
          </a:p>
          <a:p>
            <a:pPr algn="ctr">
              <a:buFont typeface="Wingdings 2" pitchFamily="18" charset="2"/>
              <a:buNone/>
            </a:pPr>
            <a:r>
              <a:rPr lang="en-US" smtClean="0"/>
              <a:t>dire</a:t>
            </a:r>
          </a:p>
          <a:p>
            <a:pPr algn="ctr">
              <a:buFont typeface="Wingdings 2" pitchFamily="18" charset="2"/>
              <a:buNone/>
            </a:pPr>
            <a:r>
              <a:rPr lang="en-US" smtClean="0"/>
              <a:t>sortir</a:t>
            </a:r>
          </a:p>
          <a:p>
            <a:pPr algn="ctr"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Содержимое 2"/>
          <p:cNvSpPr>
            <a:spLocks noGrp="1"/>
          </p:cNvSpPr>
          <p:nvPr>
            <p:ph idx="1"/>
          </p:nvPr>
        </p:nvSpPr>
        <p:spPr>
          <a:xfrm>
            <a:off x="457200" y="1196975"/>
            <a:ext cx="8507413" cy="512762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mtClean="0">
                <a:solidFill>
                  <a:srgbClr val="FF0000"/>
                </a:solidFill>
              </a:rPr>
              <a:t>	Attention</a:t>
            </a:r>
            <a:r>
              <a:rPr lang="en-US" smtClean="0"/>
              <a:t> à l</a:t>
            </a:r>
            <a:r>
              <a:rPr lang="fr-FR" sz="2800" smtClean="0"/>
              <a:t>’orthographe des verbes en </a:t>
            </a:r>
            <a:r>
              <a:rPr lang="fr-FR" sz="2800" smtClean="0">
                <a:solidFill>
                  <a:srgbClr val="FF0000"/>
                </a:solidFill>
              </a:rPr>
              <a:t>–yer, -ier </a:t>
            </a:r>
            <a:r>
              <a:rPr lang="fr-FR" sz="2800" smtClean="0"/>
              <a:t>et des verbes </a:t>
            </a:r>
            <a:r>
              <a:rPr lang="fr-FR" sz="2800" smtClean="0">
                <a:solidFill>
                  <a:srgbClr val="FF0000"/>
                </a:solidFill>
              </a:rPr>
              <a:t>voir, croire et rire</a:t>
            </a:r>
            <a:r>
              <a:rPr lang="fr-FR" sz="2800" smtClean="0"/>
              <a:t> </a:t>
            </a:r>
            <a:r>
              <a:rPr lang="en-US" smtClean="0"/>
              <a:t>à la 1 et à la 2 personnes du pluriel:</a:t>
            </a:r>
          </a:p>
          <a:p>
            <a:pPr>
              <a:buFont typeface="Wingdings 2" pitchFamily="18" charset="2"/>
              <a:buNone/>
            </a:pPr>
            <a:r>
              <a:rPr lang="en-US" sz="2800" smtClean="0">
                <a:solidFill>
                  <a:srgbClr val="FF0000"/>
                </a:solidFill>
              </a:rPr>
              <a:t>Employer</a:t>
            </a:r>
            <a:r>
              <a:rPr lang="en-US" sz="2800" smtClean="0"/>
              <a:t> – que nous emplo</a:t>
            </a:r>
            <a:r>
              <a:rPr lang="en-US" sz="2800" smtClean="0">
                <a:solidFill>
                  <a:srgbClr val="FF0000"/>
                </a:solidFill>
              </a:rPr>
              <a:t>yi</a:t>
            </a:r>
            <a:r>
              <a:rPr lang="en-US" sz="2800" smtClean="0"/>
              <a:t>ons, que vous emplo</a:t>
            </a:r>
            <a:r>
              <a:rPr lang="en-US" sz="2800" smtClean="0">
                <a:solidFill>
                  <a:srgbClr val="FF0000"/>
                </a:solidFill>
              </a:rPr>
              <a:t>yi</a:t>
            </a:r>
            <a:r>
              <a:rPr lang="en-US" sz="2800" smtClean="0"/>
              <a:t>ez</a:t>
            </a:r>
          </a:p>
          <a:p>
            <a:pPr>
              <a:buFont typeface="Wingdings 2" pitchFamily="18" charset="2"/>
              <a:buNone/>
            </a:pPr>
            <a:r>
              <a:rPr lang="en-US" sz="2800" smtClean="0">
                <a:solidFill>
                  <a:srgbClr val="FF0000"/>
                </a:solidFill>
              </a:rPr>
              <a:t>Crier</a:t>
            </a:r>
            <a:r>
              <a:rPr lang="en-US" sz="2800" smtClean="0"/>
              <a:t> – que nous cr</a:t>
            </a:r>
            <a:r>
              <a:rPr lang="en-US" sz="2800" smtClean="0">
                <a:solidFill>
                  <a:srgbClr val="FF0000"/>
                </a:solidFill>
              </a:rPr>
              <a:t>ii</a:t>
            </a:r>
            <a:r>
              <a:rPr lang="en-US" sz="2800" smtClean="0"/>
              <a:t>ons, que vous cr</a:t>
            </a:r>
            <a:r>
              <a:rPr lang="en-US" sz="2800" smtClean="0">
                <a:solidFill>
                  <a:srgbClr val="FF0000"/>
                </a:solidFill>
              </a:rPr>
              <a:t>ii</a:t>
            </a:r>
            <a:r>
              <a:rPr lang="en-US" sz="2800" smtClean="0"/>
              <a:t>ez</a:t>
            </a:r>
          </a:p>
          <a:p>
            <a:pPr>
              <a:buFont typeface="Wingdings 2" pitchFamily="18" charset="2"/>
              <a:buNone/>
            </a:pPr>
            <a:r>
              <a:rPr lang="en-US" sz="2800" smtClean="0">
                <a:solidFill>
                  <a:srgbClr val="FF0000"/>
                </a:solidFill>
              </a:rPr>
              <a:t>Voir</a:t>
            </a:r>
            <a:r>
              <a:rPr lang="en-US" sz="2800" smtClean="0"/>
              <a:t> – que nous vo</a:t>
            </a:r>
            <a:r>
              <a:rPr lang="en-US" sz="2800" smtClean="0">
                <a:solidFill>
                  <a:srgbClr val="FF0000"/>
                </a:solidFill>
              </a:rPr>
              <a:t>yi</a:t>
            </a:r>
            <a:r>
              <a:rPr lang="en-US" sz="2800" smtClean="0"/>
              <a:t>ons, que vous vo</a:t>
            </a:r>
            <a:r>
              <a:rPr lang="en-US" sz="2800" smtClean="0">
                <a:solidFill>
                  <a:srgbClr val="FF0000"/>
                </a:solidFill>
              </a:rPr>
              <a:t>yi</a:t>
            </a:r>
            <a:r>
              <a:rPr lang="en-US" sz="2800" smtClean="0"/>
              <a:t>ez</a:t>
            </a:r>
          </a:p>
          <a:p>
            <a:pPr>
              <a:buFont typeface="Wingdings 2" pitchFamily="18" charset="2"/>
              <a:buNone/>
            </a:pPr>
            <a:r>
              <a:rPr lang="en-US" sz="2800" smtClean="0">
                <a:solidFill>
                  <a:srgbClr val="FF0000"/>
                </a:solidFill>
              </a:rPr>
              <a:t>Croire</a:t>
            </a:r>
            <a:r>
              <a:rPr lang="en-US" sz="2800" smtClean="0"/>
              <a:t> – que nous cro</a:t>
            </a:r>
            <a:r>
              <a:rPr lang="en-US" sz="2800" smtClean="0">
                <a:solidFill>
                  <a:srgbClr val="FF0000"/>
                </a:solidFill>
              </a:rPr>
              <a:t>yi</a:t>
            </a:r>
            <a:r>
              <a:rPr lang="en-US" sz="2800" smtClean="0"/>
              <a:t>ons, que vous cro</a:t>
            </a:r>
            <a:r>
              <a:rPr lang="en-US" sz="2800" smtClean="0">
                <a:solidFill>
                  <a:srgbClr val="FF0000"/>
                </a:solidFill>
              </a:rPr>
              <a:t>yi</a:t>
            </a:r>
            <a:r>
              <a:rPr lang="en-US" sz="2800" smtClean="0"/>
              <a:t>ez</a:t>
            </a:r>
          </a:p>
          <a:p>
            <a:pPr>
              <a:buFont typeface="Wingdings 2" pitchFamily="18" charset="2"/>
              <a:buNone/>
            </a:pPr>
            <a:r>
              <a:rPr lang="en-US" sz="2800" smtClean="0">
                <a:solidFill>
                  <a:srgbClr val="FF0000"/>
                </a:solidFill>
              </a:rPr>
              <a:t>Rire</a:t>
            </a:r>
            <a:r>
              <a:rPr lang="en-US" sz="2800" smtClean="0"/>
              <a:t> – que nous r</a:t>
            </a:r>
            <a:r>
              <a:rPr lang="en-US" sz="2800" smtClean="0">
                <a:solidFill>
                  <a:srgbClr val="FF0000"/>
                </a:solidFill>
              </a:rPr>
              <a:t>ii</a:t>
            </a:r>
            <a:r>
              <a:rPr lang="en-US" sz="2800" smtClean="0"/>
              <a:t>ons, que vous r</a:t>
            </a:r>
            <a:r>
              <a:rPr lang="en-US" sz="2800" smtClean="0">
                <a:solidFill>
                  <a:srgbClr val="FF0000"/>
                </a:solidFill>
              </a:rPr>
              <a:t>ii</a:t>
            </a:r>
            <a:r>
              <a:rPr lang="en-US" sz="2800" smtClean="0"/>
              <a:t>ez</a:t>
            </a:r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1355725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/>
              <a:t>Запомните </a:t>
            </a:r>
            <a:r>
              <a:rPr lang="en-US" b="1" i="1" dirty="0" smtClean="0"/>
              <a:t>Pr</a:t>
            </a:r>
            <a:r>
              <a:rPr lang="fr-FR" b="1" i="1" dirty="0" smtClean="0"/>
              <a:t>é</a:t>
            </a:r>
            <a:r>
              <a:rPr lang="en-US" b="1" i="1" dirty="0" smtClean="0"/>
              <a:t>sent du </a:t>
            </a:r>
            <a:r>
              <a:rPr lang="en-US" b="1" i="1" dirty="0" err="1" smtClean="0"/>
              <a:t>Subjonctif</a:t>
            </a:r>
            <a:r>
              <a:rPr lang="en-US" b="1" i="1" dirty="0" smtClean="0"/>
              <a:t> </a:t>
            </a:r>
            <a:r>
              <a:rPr lang="ru-RU" b="1" i="1" dirty="0" smtClean="0"/>
              <a:t>глаголов </a:t>
            </a:r>
            <a:r>
              <a:rPr lang="en-US" b="1" i="1" u="sng" dirty="0" err="1" smtClean="0"/>
              <a:t>avoir</a:t>
            </a:r>
            <a:r>
              <a:rPr lang="en-US" b="1" i="1" dirty="0" smtClean="0"/>
              <a:t> </a:t>
            </a:r>
            <a:r>
              <a:rPr lang="ru-RU" b="1" i="1" dirty="0" smtClean="0"/>
              <a:t>и </a:t>
            </a:r>
            <a:r>
              <a:rPr lang="en-US" b="1" i="1" u="sng" dirty="0" err="1" smtClean="0"/>
              <a:t>être</a:t>
            </a:r>
            <a:endParaRPr lang="ru-RU" b="1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20938"/>
            <a:ext cx="3898900" cy="3903662"/>
          </a:xfrm>
        </p:spPr>
        <p:txBody>
          <a:bodyPr>
            <a:normAutofit/>
          </a:bodyPr>
          <a:lstStyle/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2800" b="1" i="1" dirty="0" err="1" smtClean="0">
                <a:latin typeface="+mj-lt"/>
              </a:rPr>
              <a:t>avoir</a:t>
            </a:r>
            <a:endParaRPr lang="en-US" sz="2800" b="1" i="1" dirty="0" smtClean="0">
              <a:latin typeface="+mj-lt"/>
            </a:endParaRPr>
          </a:p>
          <a:p>
            <a:pPr marL="274320" indent="-274320" algn="ctr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fr-FR" sz="2800" dirty="0" smtClean="0">
                <a:latin typeface="Times New Roman"/>
                <a:ea typeface="Times New Roman"/>
                <a:cs typeface="Times New Roman"/>
              </a:rPr>
              <a:t>que j'aie</a:t>
            </a:r>
            <a:br>
              <a:rPr lang="fr-FR" sz="2800" dirty="0" smtClean="0">
                <a:latin typeface="Times New Roman"/>
                <a:ea typeface="Times New Roman"/>
                <a:cs typeface="Times New Roman"/>
              </a:rPr>
            </a:br>
            <a:r>
              <a:rPr lang="fr-FR" sz="2800" dirty="0" smtClean="0">
                <a:latin typeface="Times New Roman"/>
                <a:ea typeface="Times New Roman"/>
                <a:cs typeface="Times New Roman"/>
              </a:rPr>
              <a:t>que tu aies </a:t>
            </a:r>
            <a:br>
              <a:rPr lang="fr-FR" sz="2800" dirty="0" smtClean="0">
                <a:latin typeface="Times New Roman"/>
                <a:ea typeface="Times New Roman"/>
                <a:cs typeface="Times New Roman"/>
              </a:rPr>
            </a:br>
            <a:r>
              <a:rPr lang="fr-FR" sz="2800" dirty="0" smtClean="0">
                <a:latin typeface="Times New Roman"/>
                <a:ea typeface="Times New Roman"/>
                <a:cs typeface="Times New Roman"/>
              </a:rPr>
              <a:t>qu'il ait</a:t>
            </a:r>
            <a:br>
              <a:rPr lang="fr-FR" sz="2800" dirty="0" smtClean="0">
                <a:latin typeface="Times New Roman"/>
                <a:ea typeface="Times New Roman"/>
                <a:cs typeface="Times New Roman"/>
              </a:rPr>
            </a:br>
            <a:r>
              <a:rPr lang="fr-FR" sz="2800" dirty="0" smtClean="0">
                <a:latin typeface="Times New Roman"/>
                <a:ea typeface="Times New Roman"/>
                <a:cs typeface="Times New Roman"/>
              </a:rPr>
              <a:t>que nous ayons</a:t>
            </a:r>
            <a:br>
              <a:rPr lang="fr-FR" sz="2800" dirty="0" smtClean="0">
                <a:latin typeface="Times New Roman"/>
                <a:ea typeface="Times New Roman"/>
                <a:cs typeface="Times New Roman"/>
              </a:rPr>
            </a:br>
            <a:r>
              <a:rPr lang="fr-FR" sz="2800" dirty="0" smtClean="0">
                <a:latin typeface="Times New Roman"/>
                <a:ea typeface="Times New Roman"/>
                <a:cs typeface="Times New Roman"/>
              </a:rPr>
              <a:t>que vous ayez</a:t>
            </a:r>
            <a:br>
              <a:rPr lang="fr-FR" sz="2800" dirty="0" smtClean="0">
                <a:latin typeface="Times New Roman"/>
                <a:ea typeface="Times New Roman"/>
                <a:cs typeface="Times New Roman"/>
              </a:rPr>
            </a:br>
            <a:r>
              <a:rPr lang="fr-FR" sz="2800" dirty="0" smtClean="0">
                <a:latin typeface="Times New Roman"/>
                <a:ea typeface="Times New Roman"/>
                <a:cs typeface="Times New Roman"/>
              </a:rPr>
              <a:t>qu'ils aient</a:t>
            </a:r>
            <a:endParaRPr lang="ru-RU" sz="2800" dirty="0" smtClean="0">
              <a:latin typeface="Calibri"/>
              <a:ea typeface="Calibri"/>
              <a:cs typeface="Times New Roman"/>
            </a:endParaRPr>
          </a:p>
        </p:txBody>
      </p:sp>
      <p:sp>
        <p:nvSpPr>
          <p:cNvPr id="24579" name="TextBox 3"/>
          <p:cNvSpPr txBox="1">
            <a:spLocks noChangeArrowheads="1"/>
          </p:cNvSpPr>
          <p:nvPr/>
        </p:nvSpPr>
        <p:spPr bwMode="auto">
          <a:xfrm>
            <a:off x="5148263" y="2349500"/>
            <a:ext cx="3455987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6825" y="2492375"/>
            <a:ext cx="3240088" cy="42941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i="1" dirty="0" err="1">
                <a:latin typeface="+mj-lt"/>
                <a:cs typeface="+mn-cs"/>
              </a:rPr>
              <a:t>être</a:t>
            </a:r>
            <a:endParaRPr lang="en-US" sz="2800" b="1" i="1" dirty="0">
              <a:latin typeface="+mj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1000"/>
              </a:spcAft>
              <a:defRPr/>
            </a:pPr>
            <a:r>
              <a:rPr lang="fr-FR" sz="2800" dirty="0">
                <a:latin typeface="Times New Roman"/>
                <a:ea typeface="Times New Roman"/>
                <a:cs typeface="Times New Roman"/>
              </a:rPr>
              <a:t>que je sois</a:t>
            </a:r>
            <a:br>
              <a:rPr lang="fr-FR" sz="2800" dirty="0">
                <a:latin typeface="Times New Roman"/>
                <a:ea typeface="Times New Roman"/>
                <a:cs typeface="Times New Roman"/>
              </a:rPr>
            </a:br>
            <a:r>
              <a:rPr lang="fr-FR" sz="2800" dirty="0">
                <a:latin typeface="Times New Roman"/>
                <a:ea typeface="Times New Roman"/>
                <a:cs typeface="Times New Roman"/>
              </a:rPr>
              <a:t>que tu sois</a:t>
            </a:r>
            <a:br>
              <a:rPr lang="fr-FR" sz="2800" dirty="0">
                <a:latin typeface="Times New Roman"/>
                <a:ea typeface="Times New Roman"/>
                <a:cs typeface="Times New Roman"/>
              </a:rPr>
            </a:br>
            <a:r>
              <a:rPr lang="fr-FR" sz="2800" dirty="0">
                <a:latin typeface="Times New Roman"/>
                <a:ea typeface="Times New Roman"/>
                <a:cs typeface="Times New Roman"/>
              </a:rPr>
              <a:t>qu'il soit</a:t>
            </a:r>
            <a:br>
              <a:rPr lang="fr-FR" sz="2800" dirty="0">
                <a:latin typeface="Times New Roman"/>
                <a:ea typeface="Times New Roman"/>
                <a:cs typeface="Times New Roman"/>
              </a:rPr>
            </a:br>
            <a:r>
              <a:rPr lang="fr-FR" sz="2800" dirty="0">
                <a:latin typeface="Times New Roman"/>
                <a:ea typeface="Times New Roman"/>
                <a:cs typeface="Times New Roman"/>
              </a:rPr>
              <a:t>que nous soyons</a:t>
            </a:r>
            <a:br>
              <a:rPr lang="fr-FR" sz="2800" dirty="0">
                <a:latin typeface="Times New Roman"/>
                <a:ea typeface="Times New Roman"/>
                <a:cs typeface="Times New Roman"/>
              </a:rPr>
            </a:br>
            <a:r>
              <a:rPr lang="fr-FR" sz="2800" dirty="0">
                <a:latin typeface="Times New Roman"/>
                <a:ea typeface="Times New Roman"/>
                <a:cs typeface="Times New Roman"/>
              </a:rPr>
              <a:t>que vous soyez</a:t>
            </a:r>
            <a:br>
              <a:rPr lang="fr-FR" sz="2800" dirty="0">
                <a:latin typeface="Times New Roman"/>
                <a:ea typeface="Times New Roman"/>
                <a:cs typeface="Times New Roman"/>
              </a:rPr>
            </a:br>
            <a:r>
              <a:rPr lang="fr-FR" sz="2800" dirty="0">
                <a:latin typeface="Times New Roman"/>
                <a:ea typeface="Times New Roman"/>
                <a:cs typeface="Times New Roman"/>
              </a:rPr>
              <a:t>qu'ils soient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3200" b="1" i="1" dirty="0">
              <a:latin typeface="+mj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latin typeface="+mj-lt"/>
              <a:cs typeface="+mn-c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836613"/>
            <a:ext cx="8496300" cy="5688012"/>
          </a:xfrm>
        </p:spPr>
        <p:txBody>
          <a:bodyPr>
            <a:normAutofit fontScale="92500" lnSpcReduction="2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	</a:t>
            </a:r>
            <a:r>
              <a:rPr lang="ru-RU" sz="3000" dirty="0" smtClean="0"/>
              <a:t>Ряд глаголов </a:t>
            </a:r>
            <a:r>
              <a:rPr lang="en-US" sz="3000" dirty="0" smtClean="0"/>
              <a:t>III</a:t>
            </a:r>
            <a:r>
              <a:rPr lang="ru-RU" sz="3000" dirty="0" smtClean="0"/>
              <a:t> группы образуют </a:t>
            </a:r>
            <a:r>
              <a:rPr lang="en-US" sz="3000" dirty="0" err="1" smtClean="0"/>
              <a:t>Présent</a:t>
            </a:r>
            <a:r>
              <a:rPr lang="en-US" sz="3000" dirty="0" smtClean="0"/>
              <a:t> du </a:t>
            </a:r>
            <a:r>
              <a:rPr lang="en-US" sz="3000" dirty="0" err="1" smtClean="0"/>
              <a:t>Subjonctif</a:t>
            </a:r>
            <a:r>
              <a:rPr lang="en-US" sz="3000" dirty="0" smtClean="0"/>
              <a:t> </a:t>
            </a:r>
            <a:r>
              <a:rPr lang="ru-RU" sz="3000" dirty="0" smtClean="0"/>
              <a:t>с изменением основы в зависимости от лица: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000" dirty="0" smtClean="0">
                <a:solidFill>
                  <a:srgbClr val="FF0000"/>
                </a:solidFill>
              </a:rPr>
              <a:t>	</a:t>
            </a:r>
            <a:r>
              <a:rPr lang="en-US" sz="3000" u="sng" dirty="0" err="1" smtClean="0">
                <a:solidFill>
                  <a:srgbClr val="FF0000"/>
                </a:solidFill>
              </a:rPr>
              <a:t>Venir</a:t>
            </a:r>
            <a:r>
              <a:rPr lang="en-US" sz="3000" dirty="0" smtClean="0"/>
              <a:t>: </a:t>
            </a:r>
            <a:r>
              <a:rPr lang="en-US" sz="3000" dirty="0" err="1" smtClean="0"/>
              <a:t>que</a:t>
            </a:r>
            <a:r>
              <a:rPr lang="en-US" sz="3000" dirty="0" smtClean="0"/>
              <a:t> je </a:t>
            </a:r>
            <a:r>
              <a:rPr lang="en-US" sz="3000" dirty="0" err="1" smtClean="0">
                <a:solidFill>
                  <a:srgbClr val="FF0000"/>
                </a:solidFill>
              </a:rPr>
              <a:t>vienn</a:t>
            </a:r>
            <a:r>
              <a:rPr lang="en-US" sz="3000" dirty="0" err="1" smtClean="0"/>
              <a:t>e</a:t>
            </a:r>
            <a:r>
              <a:rPr lang="en-US" sz="3000" dirty="0" smtClean="0"/>
              <a:t>, </a:t>
            </a:r>
            <a:r>
              <a:rPr lang="en-US" sz="3000" dirty="0" err="1" smtClean="0"/>
              <a:t>que</a:t>
            </a:r>
            <a:r>
              <a:rPr lang="en-US" sz="3000" dirty="0" smtClean="0"/>
              <a:t> </a:t>
            </a:r>
            <a:r>
              <a:rPr lang="en-US" sz="3000" dirty="0" err="1" smtClean="0"/>
              <a:t>tu</a:t>
            </a:r>
            <a:r>
              <a:rPr lang="en-US" sz="3000" dirty="0" smtClean="0"/>
              <a:t> </a:t>
            </a:r>
            <a:r>
              <a:rPr lang="en-US" sz="3000" dirty="0" err="1" smtClean="0">
                <a:solidFill>
                  <a:srgbClr val="FF0000"/>
                </a:solidFill>
              </a:rPr>
              <a:t>vienn</a:t>
            </a:r>
            <a:r>
              <a:rPr lang="en-US" sz="3000" dirty="0" err="1" smtClean="0"/>
              <a:t>es</a:t>
            </a:r>
            <a:r>
              <a:rPr lang="en-US" sz="3000" dirty="0" smtClean="0"/>
              <a:t>, </a:t>
            </a:r>
            <a:r>
              <a:rPr lang="en-US" sz="3000" dirty="0" err="1" smtClean="0"/>
              <a:t>qu</a:t>
            </a:r>
            <a:r>
              <a:rPr lang="fr-FR" sz="3000" dirty="0" smtClean="0"/>
              <a:t>’il </a:t>
            </a:r>
            <a:r>
              <a:rPr lang="fr-FR" sz="3000" dirty="0" smtClean="0">
                <a:solidFill>
                  <a:srgbClr val="FF0000"/>
                </a:solidFill>
              </a:rPr>
              <a:t>vienn</a:t>
            </a:r>
            <a:r>
              <a:rPr lang="fr-FR" sz="3000" dirty="0" smtClean="0"/>
              <a:t>e, qu’ils </a:t>
            </a:r>
            <a:r>
              <a:rPr lang="fr-FR" sz="3000" dirty="0" smtClean="0">
                <a:solidFill>
                  <a:srgbClr val="FF0000"/>
                </a:solidFill>
              </a:rPr>
              <a:t>vienn</a:t>
            </a:r>
            <a:r>
              <a:rPr lang="fr-FR" sz="3000" dirty="0" smtClean="0"/>
              <a:t>ent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000" dirty="0" smtClean="0"/>
              <a:t>	Но: </a:t>
            </a:r>
            <a:r>
              <a:rPr lang="en-US" sz="3000" dirty="0" err="1" smtClean="0"/>
              <a:t>que</a:t>
            </a:r>
            <a:r>
              <a:rPr lang="en-US" sz="3000" dirty="0" smtClean="0"/>
              <a:t> nous </a:t>
            </a:r>
            <a:r>
              <a:rPr lang="en-US" sz="3000" dirty="0" err="1" smtClean="0">
                <a:solidFill>
                  <a:srgbClr val="FF0000"/>
                </a:solidFill>
              </a:rPr>
              <a:t>ven</a:t>
            </a:r>
            <a:r>
              <a:rPr lang="en-US" sz="3000" dirty="0" err="1" smtClean="0"/>
              <a:t>ions</a:t>
            </a:r>
            <a:r>
              <a:rPr lang="en-US" sz="3000" dirty="0" smtClean="0"/>
              <a:t>, </a:t>
            </a:r>
            <a:r>
              <a:rPr lang="en-US" sz="3000" dirty="0" err="1" smtClean="0"/>
              <a:t>que</a:t>
            </a:r>
            <a:r>
              <a:rPr lang="en-US" sz="3000" dirty="0" smtClean="0"/>
              <a:t> </a:t>
            </a:r>
            <a:r>
              <a:rPr lang="en-US" sz="3000" dirty="0" err="1" smtClean="0"/>
              <a:t>vous</a:t>
            </a:r>
            <a:r>
              <a:rPr lang="en-US" sz="3000" dirty="0" smtClean="0"/>
              <a:t> </a:t>
            </a:r>
            <a:r>
              <a:rPr lang="en-US" sz="3000" dirty="0" err="1" smtClean="0">
                <a:solidFill>
                  <a:srgbClr val="FF0000"/>
                </a:solidFill>
              </a:rPr>
              <a:t>ven</a:t>
            </a:r>
            <a:r>
              <a:rPr lang="en-US" sz="3000" dirty="0" err="1" smtClean="0"/>
              <a:t>iez</a:t>
            </a:r>
            <a:endParaRPr lang="en-US" sz="30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en-US" sz="30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000" dirty="0" smtClean="0"/>
              <a:t>	Подобные изменения происходят в следующих глаголах: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000" dirty="0" smtClean="0"/>
              <a:t>	</a:t>
            </a:r>
            <a:r>
              <a:rPr lang="en-US" sz="3000" u="sng" dirty="0" err="1" smtClean="0">
                <a:solidFill>
                  <a:srgbClr val="FF0000"/>
                </a:solidFill>
              </a:rPr>
              <a:t>Prendre</a:t>
            </a:r>
            <a:r>
              <a:rPr lang="en-US" sz="3000" dirty="0" smtClean="0"/>
              <a:t>: </a:t>
            </a:r>
            <a:r>
              <a:rPr lang="en-US" sz="3000" dirty="0" err="1" smtClean="0"/>
              <a:t>que</a:t>
            </a:r>
            <a:r>
              <a:rPr lang="en-US" sz="3000" dirty="0" smtClean="0"/>
              <a:t> je </a:t>
            </a:r>
            <a:r>
              <a:rPr lang="en-US" sz="3000" dirty="0" err="1" smtClean="0">
                <a:solidFill>
                  <a:srgbClr val="FF0000"/>
                </a:solidFill>
              </a:rPr>
              <a:t>prenn</a:t>
            </a:r>
            <a:r>
              <a:rPr lang="en-US" sz="3000" dirty="0" err="1" smtClean="0"/>
              <a:t>e</a:t>
            </a:r>
            <a:r>
              <a:rPr lang="en-US" sz="3000" dirty="0" smtClean="0"/>
              <a:t> – </a:t>
            </a:r>
            <a:r>
              <a:rPr lang="en-US" sz="3000" dirty="0" err="1" smtClean="0"/>
              <a:t>que</a:t>
            </a:r>
            <a:r>
              <a:rPr lang="en-US" sz="3000" dirty="0" smtClean="0"/>
              <a:t> nous </a:t>
            </a:r>
            <a:r>
              <a:rPr lang="en-US" sz="3000" dirty="0" err="1" smtClean="0">
                <a:solidFill>
                  <a:srgbClr val="FF0000"/>
                </a:solidFill>
              </a:rPr>
              <a:t>pren</a:t>
            </a:r>
            <a:r>
              <a:rPr lang="en-US" sz="3000" dirty="0" err="1" smtClean="0"/>
              <a:t>ions</a:t>
            </a:r>
            <a:endParaRPr lang="en-US" sz="30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000" dirty="0" smtClean="0"/>
              <a:t>	</a:t>
            </a:r>
            <a:r>
              <a:rPr lang="en-US" sz="3000" u="sng" dirty="0" smtClean="0">
                <a:solidFill>
                  <a:srgbClr val="FF0000"/>
                </a:solidFill>
              </a:rPr>
              <a:t>Devoir</a:t>
            </a:r>
            <a:r>
              <a:rPr lang="en-US" sz="3000" dirty="0" smtClean="0"/>
              <a:t>: </a:t>
            </a:r>
            <a:r>
              <a:rPr lang="en-US" sz="3000" dirty="0" err="1" smtClean="0"/>
              <a:t>que</a:t>
            </a:r>
            <a:r>
              <a:rPr lang="en-US" sz="3000" dirty="0" smtClean="0"/>
              <a:t> je </a:t>
            </a:r>
            <a:r>
              <a:rPr lang="en-US" sz="3000" dirty="0" err="1" smtClean="0">
                <a:solidFill>
                  <a:srgbClr val="FF0000"/>
                </a:solidFill>
              </a:rPr>
              <a:t>doiv</a:t>
            </a:r>
            <a:r>
              <a:rPr lang="en-US" sz="3000" dirty="0" err="1" smtClean="0"/>
              <a:t>e</a:t>
            </a:r>
            <a:r>
              <a:rPr lang="en-US" sz="3000" dirty="0" smtClean="0"/>
              <a:t> – </a:t>
            </a:r>
            <a:r>
              <a:rPr lang="en-US" sz="3000" dirty="0" err="1" smtClean="0"/>
              <a:t>que</a:t>
            </a:r>
            <a:r>
              <a:rPr lang="en-US" sz="3000" dirty="0" smtClean="0"/>
              <a:t> nous </a:t>
            </a:r>
            <a:r>
              <a:rPr lang="en-US" sz="3000" dirty="0" err="1" smtClean="0">
                <a:solidFill>
                  <a:srgbClr val="FF0000"/>
                </a:solidFill>
              </a:rPr>
              <a:t>dev</a:t>
            </a:r>
            <a:r>
              <a:rPr lang="en-US" sz="3000" dirty="0" err="1" smtClean="0"/>
              <a:t>ions</a:t>
            </a:r>
            <a:endParaRPr lang="en-US" sz="30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000" dirty="0" smtClean="0"/>
              <a:t>	</a:t>
            </a:r>
            <a:r>
              <a:rPr lang="en-US" sz="3000" u="sng" dirty="0" err="1" smtClean="0">
                <a:solidFill>
                  <a:srgbClr val="FF0000"/>
                </a:solidFill>
              </a:rPr>
              <a:t>Recevoir</a:t>
            </a:r>
            <a:r>
              <a:rPr lang="en-US" sz="3000" dirty="0" smtClean="0"/>
              <a:t>: </a:t>
            </a:r>
            <a:r>
              <a:rPr lang="en-US" sz="3000" dirty="0" err="1" smtClean="0"/>
              <a:t>que</a:t>
            </a:r>
            <a:r>
              <a:rPr lang="en-US" sz="3000" dirty="0" smtClean="0"/>
              <a:t> je </a:t>
            </a:r>
            <a:r>
              <a:rPr lang="en-US" sz="3000" dirty="0" err="1" smtClean="0">
                <a:solidFill>
                  <a:srgbClr val="FF0000"/>
                </a:solidFill>
              </a:rPr>
              <a:t>reçoiv</a:t>
            </a:r>
            <a:r>
              <a:rPr lang="en-US" sz="3000" dirty="0" err="1" smtClean="0"/>
              <a:t>e</a:t>
            </a:r>
            <a:r>
              <a:rPr lang="en-US" sz="3000" dirty="0" smtClean="0"/>
              <a:t> – </a:t>
            </a:r>
            <a:r>
              <a:rPr lang="en-US" sz="3000" dirty="0" err="1" smtClean="0"/>
              <a:t>que</a:t>
            </a:r>
            <a:r>
              <a:rPr lang="en-US" sz="3000" dirty="0" smtClean="0"/>
              <a:t> nous </a:t>
            </a:r>
            <a:r>
              <a:rPr lang="en-US" sz="3000" dirty="0" err="1" smtClean="0">
                <a:solidFill>
                  <a:srgbClr val="FF0000"/>
                </a:solidFill>
              </a:rPr>
              <a:t>recev</a:t>
            </a:r>
            <a:r>
              <a:rPr lang="en-US" sz="3000" dirty="0" err="1" smtClean="0"/>
              <a:t>ions</a:t>
            </a:r>
            <a:endParaRPr lang="en-US" sz="30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000" dirty="0" smtClean="0"/>
              <a:t>	</a:t>
            </a:r>
            <a:r>
              <a:rPr lang="en-US" sz="3000" u="sng" dirty="0" err="1" smtClean="0">
                <a:solidFill>
                  <a:srgbClr val="FF0000"/>
                </a:solidFill>
              </a:rPr>
              <a:t>Boire</a:t>
            </a:r>
            <a:r>
              <a:rPr lang="en-US" sz="3000" dirty="0" smtClean="0"/>
              <a:t>: </a:t>
            </a:r>
            <a:r>
              <a:rPr lang="en-US" sz="3000" dirty="0" err="1" smtClean="0"/>
              <a:t>que</a:t>
            </a:r>
            <a:r>
              <a:rPr lang="en-US" sz="3000" dirty="0" smtClean="0"/>
              <a:t> je </a:t>
            </a:r>
            <a:r>
              <a:rPr lang="en-US" sz="3000" dirty="0" err="1" smtClean="0">
                <a:solidFill>
                  <a:srgbClr val="FF0000"/>
                </a:solidFill>
              </a:rPr>
              <a:t>boiv</a:t>
            </a:r>
            <a:r>
              <a:rPr lang="en-US" sz="3000" dirty="0" err="1" smtClean="0"/>
              <a:t>e</a:t>
            </a:r>
            <a:r>
              <a:rPr lang="en-US" sz="3000" dirty="0" smtClean="0"/>
              <a:t> – </a:t>
            </a:r>
            <a:r>
              <a:rPr lang="en-US" sz="3000" dirty="0" err="1" smtClean="0"/>
              <a:t>que</a:t>
            </a:r>
            <a:r>
              <a:rPr lang="en-US" sz="3000" dirty="0" smtClean="0"/>
              <a:t> nous </a:t>
            </a:r>
            <a:r>
              <a:rPr lang="en-US" sz="3000" dirty="0" err="1" smtClean="0">
                <a:solidFill>
                  <a:srgbClr val="FF0000"/>
                </a:solidFill>
              </a:rPr>
              <a:t>buv</a:t>
            </a:r>
            <a:r>
              <a:rPr lang="en-US" sz="3000" dirty="0" err="1" smtClean="0"/>
              <a:t>ions</a:t>
            </a:r>
            <a:endParaRPr lang="en-US" sz="30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000" dirty="0" smtClean="0"/>
              <a:t>	</a:t>
            </a:r>
            <a:r>
              <a:rPr lang="en-US" sz="3000" u="sng" dirty="0" err="1" smtClean="0">
                <a:solidFill>
                  <a:srgbClr val="FF0000"/>
                </a:solidFill>
              </a:rPr>
              <a:t>Mourir</a:t>
            </a:r>
            <a:r>
              <a:rPr lang="en-US" sz="3000" dirty="0" smtClean="0"/>
              <a:t>: </a:t>
            </a:r>
            <a:r>
              <a:rPr lang="en-US" sz="3000" dirty="0" err="1" smtClean="0"/>
              <a:t>que</a:t>
            </a:r>
            <a:r>
              <a:rPr lang="en-US" sz="3000" dirty="0" smtClean="0"/>
              <a:t> je </a:t>
            </a:r>
            <a:r>
              <a:rPr lang="en-US" sz="3000" dirty="0" err="1" smtClean="0">
                <a:solidFill>
                  <a:srgbClr val="FF0000"/>
                </a:solidFill>
              </a:rPr>
              <a:t>meur</a:t>
            </a:r>
            <a:r>
              <a:rPr lang="en-US" sz="3000" dirty="0" err="1" smtClean="0"/>
              <a:t>e</a:t>
            </a:r>
            <a:r>
              <a:rPr lang="en-US" sz="3000" dirty="0" smtClean="0"/>
              <a:t> – </a:t>
            </a:r>
            <a:r>
              <a:rPr lang="en-US" sz="3000" dirty="0" err="1" smtClean="0"/>
              <a:t>que</a:t>
            </a:r>
            <a:r>
              <a:rPr lang="en-US" sz="3000" dirty="0" smtClean="0"/>
              <a:t> nous </a:t>
            </a:r>
            <a:r>
              <a:rPr lang="en-US" sz="3000" dirty="0" err="1" smtClean="0">
                <a:solidFill>
                  <a:srgbClr val="FF0000"/>
                </a:solidFill>
              </a:rPr>
              <a:t>mour</a:t>
            </a:r>
            <a:r>
              <a:rPr lang="en-US" sz="3000" dirty="0" err="1" smtClean="0"/>
              <a:t>ions</a:t>
            </a:r>
            <a:endParaRPr lang="ru-RU" sz="3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Содержимое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1990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	</a:t>
            </a:r>
            <a:r>
              <a:rPr lang="ru-RU" sz="3200" smtClean="0"/>
              <a:t>Некоторые глаголы образуют </a:t>
            </a:r>
            <a:r>
              <a:rPr lang="en-US" sz="3200" smtClean="0"/>
              <a:t>Pr</a:t>
            </a:r>
            <a:r>
              <a:rPr lang="fr-FR" sz="3200" smtClean="0"/>
              <a:t>ésent du Subjonctif </a:t>
            </a:r>
            <a:r>
              <a:rPr lang="ru-RU" sz="3200" smtClean="0"/>
              <a:t>от особой основы:</a:t>
            </a:r>
          </a:p>
          <a:p>
            <a:pPr>
              <a:buFont typeface="Wingdings 2" pitchFamily="18" charset="2"/>
              <a:buNone/>
            </a:pPr>
            <a:r>
              <a:rPr lang="ru-RU" sz="3200" smtClean="0"/>
              <a:t>	</a:t>
            </a:r>
            <a:r>
              <a:rPr lang="en-US" sz="3200" u="sng" smtClean="0">
                <a:solidFill>
                  <a:srgbClr val="FF0000"/>
                </a:solidFill>
              </a:rPr>
              <a:t>Faire</a:t>
            </a:r>
            <a:r>
              <a:rPr lang="en-US" sz="3200" smtClean="0"/>
              <a:t>: </a:t>
            </a:r>
            <a:r>
              <a:rPr lang="en-US" sz="3200" b="1" smtClean="0"/>
              <a:t>fasse</a:t>
            </a:r>
            <a:r>
              <a:rPr lang="en-US" sz="3200" smtClean="0"/>
              <a:t>-,</a:t>
            </a:r>
          </a:p>
          <a:p>
            <a:pPr>
              <a:buFont typeface="Wingdings 2" pitchFamily="18" charset="2"/>
              <a:buNone/>
            </a:pPr>
            <a:r>
              <a:rPr lang="en-US" sz="3200" smtClean="0"/>
              <a:t>	</a:t>
            </a:r>
            <a:r>
              <a:rPr lang="en-US" sz="3200" u="sng" smtClean="0">
                <a:solidFill>
                  <a:srgbClr val="FF0000"/>
                </a:solidFill>
              </a:rPr>
              <a:t>Savoir</a:t>
            </a:r>
            <a:r>
              <a:rPr lang="en-US" sz="3200" smtClean="0"/>
              <a:t>: </a:t>
            </a:r>
            <a:r>
              <a:rPr lang="en-US" sz="3200" b="1" smtClean="0"/>
              <a:t>sach</a:t>
            </a:r>
            <a:r>
              <a:rPr lang="en-US" sz="3200" smtClean="0"/>
              <a:t>-,</a:t>
            </a:r>
          </a:p>
          <a:p>
            <a:pPr>
              <a:buFont typeface="Wingdings 2" pitchFamily="18" charset="2"/>
              <a:buNone/>
            </a:pPr>
            <a:r>
              <a:rPr lang="en-US" sz="3200" smtClean="0"/>
              <a:t>	</a:t>
            </a:r>
            <a:r>
              <a:rPr lang="en-US" sz="3200" u="sng" smtClean="0">
                <a:solidFill>
                  <a:srgbClr val="FF0000"/>
                </a:solidFill>
              </a:rPr>
              <a:t>Pouvoir</a:t>
            </a:r>
            <a:r>
              <a:rPr lang="en-US" sz="3200" smtClean="0"/>
              <a:t>: </a:t>
            </a:r>
            <a:r>
              <a:rPr lang="en-US" sz="3200" b="1" smtClean="0"/>
              <a:t>puiss</a:t>
            </a:r>
            <a:r>
              <a:rPr lang="en-US" sz="3200" smtClean="0"/>
              <a:t>-,</a:t>
            </a:r>
          </a:p>
          <a:p>
            <a:pPr>
              <a:buFont typeface="Wingdings 2" pitchFamily="18" charset="2"/>
              <a:buNone/>
            </a:pPr>
            <a:r>
              <a:rPr lang="en-US" sz="3200" smtClean="0"/>
              <a:t>	</a:t>
            </a:r>
            <a:r>
              <a:rPr lang="en-US" sz="3200" u="sng" smtClean="0">
                <a:solidFill>
                  <a:srgbClr val="FF0000"/>
                </a:solidFill>
              </a:rPr>
              <a:t>Falloir</a:t>
            </a:r>
            <a:r>
              <a:rPr lang="en-US" sz="3200" smtClean="0"/>
              <a:t>: </a:t>
            </a:r>
            <a:r>
              <a:rPr lang="en-US" sz="3200" b="1" smtClean="0"/>
              <a:t>faill</a:t>
            </a:r>
            <a:r>
              <a:rPr lang="en-US" sz="3200" smtClean="0"/>
              <a:t>-.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Содержимое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505618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smtClean="0"/>
              <a:t>	</a:t>
            </a:r>
            <a:r>
              <a:rPr lang="ru-RU" sz="3200" smtClean="0"/>
              <a:t>Глаголы </a:t>
            </a:r>
            <a:r>
              <a:rPr lang="en-US" sz="3200" smtClean="0"/>
              <a:t>aller </a:t>
            </a:r>
            <a:r>
              <a:rPr lang="ru-RU" sz="3200" smtClean="0"/>
              <a:t>и </a:t>
            </a:r>
            <a:r>
              <a:rPr lang="en-US" sz="3200" smtClean="0"/>
              <a:t>vouloir </a:t>
            </a:r>
            <a:r>
              <a:rPr lang="ru-RU" sz="3200" smtClean="0"/>
              <a:t>образуют </a:t>
            </a:r>
            <a:r>
              <a:rPr lang="en-US" sz="3200" smtClean="0"/>
              <a:t>Pr</a:t>
            </a:r>
            <a:r>
              <a:rPr lang="fr-FR" sz="3200" smtClean="0"/>
              <a:t>é</a:t>
            </a:r>
            <a:r>
              <a:rPr lang="en-US" sz="3200" smtClean="0"/>
              <a:t>sent du Subjonctif </a:t>
            </a:r>
            <a:r>
              <a:rPr lang="ru-RU" sz="3200" smtClean="0"/>
              <a:t>от двух разных основ:</a:t>
            </a:r>
          </a:p>
          <a:p>
            <a:pPr>
              <a:buFont typeface="Wingdings 2" pitchFamily="18" charset="2"/>
              <a:buNone/>
            </a:pPr>
            <a:r>
              <a:rPr lang="ru-RU" sz="3200" smtClean="0"/>
              <a:t>	</a:t>
            </a:r>
            <a:r>
              <a:rPr lang="en-US" sz="3200" u="sng" smtClean="0">
                <a:solidFill>
                  <a:srgbClr val="FF0000"/>
                </a:solidFill>
              </a:rPr>
              <a:t>Aller</a:t>
            </a:r>
            <a:r>
              <a:rPr lang="en-US" sz="3200" smtClean="0"/>
              <a:t>: que j</a:t>
            </a:r>
            <a:r>
              <a:rPr lang="fr-FR" sz="3200" smtClean="0"/>
              <a:t>’</a:t>
            </a:r>
            <a:r>
              <a:rPr lang="fr-FR" sz="3200" smtClean="0">
                <a:solidFill>
                  <a:srgbClr val="FF0000"/>
                </a:solidFill>
              </a:rPr>
              <a:t>aill</a:t>
            </a:r>
            <a:r>
              <a:rPr lang="fr-FR" sz="3200" smtClean="0"/>
              <a:t>e – que nous </a:t>
            </a:r>
            <a:r>
              <a:rPr lang="fr-FR" sz="3200" smtClean="0">
                <a:solidFill>
                  <a:srgbClr val="FF0000"/>
                </a:solidFill>
              </a:rPr>
              <a:t>all</a:t>
            </a:r>
            <a:r>
              <a:rPr lang="fr-FR" sz="3200" smtClean="0"/>
              <a:t>ions</a:t>
            </a:r>
          </a:p>
          <a:p>
            <a:pPr>
              <a:buFont typeface="Wingdings 2" pitchFamily="18" charset="2"/>
              <a:buNone/>
            </a:pPr>
            <a:r>
              <a:rPr lang="fr-FR" sz="3200" smtClean="0"/>
              <a:t>	</a:t>
            </a:r>
            <a:r>
              <a:rPr lang="fr-FR" sz="3200" u="sng" smtClean="0">
                <a:solidFill>
                  <a:srgbClr val="FF0000"/>
                </a:solidFill>
              </a:rPr>
              <a:t>Vouloir</a:t>
            </a:r>
            <a:r>
              <a:rPr lang="fr-FR" sz="3200" smtClean="0"/>
              <a:t>: que je </a:t>
            </a:r>
            <a:r>
              <a:rPr lang="fr-FR" sz="3200" smtClean="0">
                <a:solidFill>
                  <a:srgbClr val="FF0000"/>
                </a:solidFill>
              </a:rPr>
              <a:t>veuill</a:t>
            </a:r>
            <a:r>
              <a:rPr lang="fr-FR" sz="3200" smtClean="0"/>
              <a:t>e – que nous </a:t>
            </a:r>
            <a:r>
              <a:rPr lang="fr-FR" sz="3200" smtClean="0">
                <a:solidFill>
                  <a:srgbClr val="FF0000"/>
                </a:solidFill>
              </a:rPr>
              <a:t>voul</a:t>
            </a:r>
            <a:r>
              <a:rPr lang="fr-FR" sz="3200" smtClean="0"/>
              <a:t>ions</a:t>
            </a:r>
            <a:endParaRPr lang="ru-RU" sz="320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199062"/>
          </a:xfrm>
        </p:spPr>
        <p:txBody>
          <a:bodyPr>
            <a:normAutofit lnSpcReduction="100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Если в главном предложении есть глагол, выражающий </a:t>
            </a:r>
            <a:r>
              <a:rPr lang="ru-RU" b="1" i="1" dirty="0" smtClean="0"/>
              <a:t>желание</a:t>
            </a:r>
            <a:r>
              <a:rPr lang="ru-RU" dirty="0" smtClean="0"/>
              <a:t>, то в придаточном употребляется </a:t>
            </a:r>
            <a:r>
              <a:rPr lang="en-US" dirty="0" smtClean="0"/>
              <a:t>Pr</a:t>
            </a:r>
            <a:r>
              <a:rPr lang="fr-FR" dirty="0" smtClean="0"/>
              <a:t>é</a:t>
            </a:r>
            <a:r>
              <a:rPr lang="en-US" dirty="0" smtClean="0"/>
              <a:t>sent du </a:t>
            </a:r>
            <a:r>
              <a:rPr lang="en-US" dirty="0" err="1" smtClean="0"/>
              <a:t>Subjonctif</a:t>
            </a:r>
            <a:r>
              <a:rPr lang="en-US" dirty="0" smtClean="0"/>
              <a:t>. </a:t>
            </a:r>
            <a:r>
              <a:rPr lang="ru-RU" dirty="0" smtClean="0"/>
              <a:t>Основные глаголы, выражающие </a:t>
            </a:r>
            <a:r>
              <a:rPr lang="ru-RU" b="1" i="1" dirty="0" smtClean="0"/>
              <a:t>желание</a:t>
            </a:r>
            <a:r>
              <a:rPr lang="ru-RU" dirty="0" smtClean="0"/>
              <a:t>: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/>
              <a:t>	</a:t>
            </a:r>
            <a:r>
              <a:rPr lang="en-US" dirty="0" err="1" smtClean="0"/>
              <a:t>Vouloir</a:t>
            </a:r>
            <a:endParaRPr lang="en-US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/>
              <a:t>	</a:t>
            </a:r>
            <a:r>
              <a:rPr lang="en-US" dirty="0" err="1" smtClean="0"/>
              <a:t>Désirer</a:t>
            </a:r>
            <a:endParaRPr lang="en-US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/>
              <a:t>	</a:t>
            </a:r>
            <a:r>
              <a:rPr lang="en-US" dirty="0" err="1" smtClean="0"/>
              <a:t>Souhaiter</a:t>
            </a:r>
            <a:endParaRPr lang="en-US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/>
              <a:t>	Aimer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/>
              <a:t>	Pr</a:t>
            </a:r>
            <a:r>
              <a:rPr lang="fr-FR" dirty="0" smtClean="0"/>
              <a:t>é</a:t>
            </a:r>
            <a:r>
              <a:rPr lang="en-US" dirty="0" smtClean="0"/>
              <a:t>f</a:t>
            </a:r>
            <a:r>
              <a:rPr lang="fr-FR" dirty="0" smtClean="0"/>
              <a:t>é</a:t>
            </a:r>
            <a:r>
              <a:rPr lang="en-US" dirty="0" err="1" smtClean="0"/>
              <a:t>rer</a:t>
            </a:r>
            <a:endParaRPr lang="en-US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/>
              <a:t>	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/>
              <a:t>	</a:t>
            </a:r>
            <a:r>
              <a:rPr lang="en-US" dirty="0" err="1" smtClean="0"/>
              <a:t>Exemple</a:t>
            </a:r>
            <a:r>
              <a:rPr lang="en-US" dirty="0" smtClean="0"/>
              <a:t>: Je d</a:t>
            </a:r>
            <a:r>
              <a:rPr lang="fr-FR" dirty="0" smtClean="0"/>
              <a:t>é</a:t>
            </a:r>
            <a:r>
              <a:rPr lang="en-US" dirty="0" smtClean="0"/>
              <a:t>sire </a:t>
            </a:r>
            <a:r>
              <a:rPr lang="en-US" dirty="0" err="1" smtClean="0">
                <a:solidFill>
                  <a:srgbClr val="FF0000"/>
                </a:solidFill>
              </a:rPr>
              <a:t>que</a:t>
            </a:r>
            <a:r>
              <a:rPr lang="en-US" dirty="0" smtClean="0"/>
              <a:t> </a:t>
            </a:r>
            <a:r>
              <a:rPr lang="en-US" dirty="0" err="1" smtClean="0"/>
              <a:t>mes</a:t>
            </a:r>
            <a:r>
              <a:rPr lang="en-US" dirty="0" smtClean="0"/>
              <a:t> </a:t>
            </a:r>
            <a:r>
              <a:rPr lang="en-US" dirty="0" err="1" smtClean="0"/>
              <a:t>amis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viennent</a:t>
            </a:r>
            <a:r>
              <a:rPr lang="en-US" dirty="0" smtClean="0"/>
              <a:t> me </a:t>
            </a:r>
            <a:r>
              <a:rPr lang="en-US" dirty="0" err="1" smtClean="0"/>
              <a:t>voir</a:t>
            </a:r>
            <a:r>
              <a:rPr lang="en-US" dirty="0" smtClean="0"/>
              <a:t> </a:t>
            </a:r>
            <a:r>
              <a:rPr lang="en-US" dirty="0" err="1" smtClean="0"/>
              <a:t>souvent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Содержимое 2"/>
          <p:cNvSpPr>
            <a:spLocks noGrp="1"/>
          </p:cNvSpPr>
          <p:nvPr>
            <p:ph idx="1"/>
          </p:nvPr>
        </p:nvSpPr>
        <p:spPr>
          <a:xfrm>
            <a:off x="395288" y="765175"/>
            <a:ext cx="8424862" cy="5559425"/>
          </a:xfrm>
        </p:spPr>
        <p:txBody>
          <a:bodyPr/>
          <a:lstStyle/>
          <a:p>
            <a:r>
              <a:rPr lang="ru-RU" smtClean="0"/>
              <a:t>После безличных глаголов и оборотов употребляется </a:t>
            </a:r>
            <a:r>
              <a:rPr lang="en-US" smtClean="0"/>
              <a:t>Pr</a:t>
            </a:r>
            <a:r>
              <a:rPr lang="fr-FR" smtClean="0"/>
              <a:t>é</a:t>
            </a:r>
            <a:r>
              <a:rPr lang="en-US" smtClean="0"/>
              <a:t>sent du Subjonctif: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	Il faut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	Il est important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	Il est n</a:t>
            </a:r>
            <a:r>
              <a:rPr lang="fr-FR" smtClean="0"/>
              <a:t>é</a:t>
            </a:r>
            <a:r>
              <a:rPr lang="en-US" smtClean="0"/>
              <a:t>cessaire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	Il est d</a:t>
            </a:r>
            <a:r>
              <a:rPr lang="fr-FR" smtClean="0"/>
              <a:t>é</a:t>
            </a:r>
            <a:r>
              <a:rPr lang="en-US" smtClean="0"/>
              <a:t>sirable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	Il est pr</a:t>
            </a:r>
            <a:r>
              <a:rPr lang="fr-FR" smtClean="0"/>
              <a:t>é</a:t>
            </a:r>
            <a:r>
              <a:rPr lang="en-US" smtClean="0"/>
              <a:t>f</a:t>
            </a:r>
            <a:r>
              <a:rPr lang="fr-FR" smtClean="0"/>
              <a:t>é</a:t>
            </a:r>
            <a:r>
              <a:rPr lang="en-US" smtClean="0"/>
              <a:t>rable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	Il vaut mieux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	Il est souhaitable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	Il est possible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pPr>
              <a:buFont typeface="Wingdings 2" pitchFamily="18" charset="2"/>
              <a:buNone/>
            </a:pPr>
            <a:r>
              <a:rPr lang="en-US" smtClean="0"/>
              <a:t>	Exemple: Il est important </a:t>
            </a:r>
            <a:r>
              <a:rPr lang="en-US" smtClean="0">
                <a:solidFill>
                  <a:srgbClr val="FF0000"/>
                </a:solidFill>
              </a:rPr>
              <a:t>que</a:t>
            </a:r>
            <a:r>
              <a:rPr lang="en-US" smtClean="0"/>
              <a:t> je </a:t>
            </a:r>
            <a:r>
              <a:rPr lang="en-US" smtClean="0">
                <a:solidFill>
                  <a:srgbClr val="FF0000"/>
                </a:solidFill>
              </a:rPr>
              <a:t>finisse</a:t>
            </a:r>
            <a:r>
              <a:rPr lang="en-US" smtClean="0"/>
              <a:t> le travail à l</a:t>
            </a:r>
            <a:r>
              <a:rPr lang="fr-FR" smtClean="0"/>
              <a:t>’heure.</a:t>
            </a:r>
            <a:endParaRPr lang="en-US" smtClean="0"/>
          </a:p>
          <a:p>
            <a:endParaRPr lang="ru-RU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Содержимое 2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5127625"/>
          </a:xfrm>
        </p:spPr>
        <p:txBody>
          <a:bodyPr/>
          <a:lstStyle/>
          <a:p>
            <a:r>
              <a:rPr lang="ru-RU" smtClean="0"/>
              <a:t>Если в главном предложении есть глагол, выражающий </a:t>
            </a:r>
            <a:r>
              <a:rPr lang="ru-RU" b="1" i="1" smtClean="0"/>
              <a:t>запрет, требование</a:t>
            </a:r>
            <a:r>
              <a:rPr lang="ru-RU" smtClean="0"/>
              <a:t>, то в придаточном употребляется </a:t>
            </a:r>
            <a:r>
              <a:rPr lang="en-US" smtClean="0"/>
              <a:t>Pr</a:t>
            </a:r>
            <a:r>
              <a:rPr lang="fr-FR" smtClean="0"/>
              <a:t>é</a:t>
            </a:r>
            <a:r>
              <a:rPr lang="en-US" smtClean="0"/>
              <a:t>sent du Subjonctif: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	Interdire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	D</a:t>
            </a:r>
            <a:r>
              <a:rPr lang="fr-FR" smtClean="0"/>
              <a:t>é</a:t>
            </a:r>
            <a:r>
              <a:rPr lang="en-US" smtClean="0"/>
              <a:t>fendre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	Ne pas permettre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	Exiger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pPr>
              <a:buFont typeface="Wingdings 2" pitchFamily="18" charset="2"/>
              <a:buNone/>
            </a:pPr>
            <a:r>
              <a:rPr lang="en-US" smtClean="0"/>
              <a:t>	Exemple: Ils exigent </a:t>
            </a:r>
            <a:r>
              <a:rPr lang="en-US" smtClean="0">
                <a:solidFill>
                  <a:srgbClr val="FF0000"/>
                </a:solidFill>
              </a:rPr>
              <a:t>que</a:t>
            </a:r>
            <a:r>
              <a:rPr lang="en-US" smtClean="0"/>
              <a:t> nous </a:t>
            </a:r>
            <a:r>
              <a:rPr lang="en-US" smtClean="0">
                <a:solidFill>
                  <a:srgbClr val="FF0000"/>
                </a:solidFill>
              </a:rPr>
              <a:t>pr</a:t>
            </a:r>
            <a:r>
              <a:rPr lang="fr-FR" smtClean="0">
                <a:solidFill>
                  <a:srgbClr val="FF0000"/>
                </a:solidFill>
              </a:rPr>
              <a:t>é</a:t>
            </a:r>
            <a:r>
              <a:rPr lang="en-US" smtClean="0">
                <a:solidFill>
                  <a:srgbClr val="FF0000"/>
                </a:solidFill>
              </a:rPr>
              <a:t>parions</a:t>
            </a:r>
            <a:r>
              <a:rPr lang="en-US" smtClean="0"/>
              <a:t> mieux notre avenir.</a:t>
            </a:r>
            <a:endParaRPr lang="ru-RU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Содержимое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343525"/>
          </a:xfrm>
        </p:spPr>
        <p:txBody>
          <a:bodyPr/>
          <a:lstStyle/>
          <a:p>
            <a:r>
              <a:rPr lang="ru-RU" smtClean="0"/>
              <a:t>Если в главном предложении есть глаголы или глагольные обороты, выражающие </a:t>
            </a:r>
            <a:r>
              <a:rPr lang="ru-RU" b="1" i="1" smtClean="0"/>
              <a:t>сомнение, неуверенность, страх</a:t>
            </a:r>
            <a:r>
              <a:rPr lang="ru-RU" smtClean="0"/>
              <a:t>, то в придаточном употребляется </a:t>
            </a:r>
            <a:r>
              <a:rPr lang="en-US" smtClean="0"/>
              <a:t>Pr</a:t>
            </a:r>
            <a:r>
              <a:rPr lang="fr-FR" smtClean="0"/>
              <a:t>é</a:t>
            </a:r>
            <a:r>
              <a:rPr lang="en-US" smtClean="0"/>
              <a:t>sent du Subjonctif: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	Douter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	Il est douteux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	Il est impossible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	Il est peu probable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	Avoir peur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pPr>
              <a:buFont typeface="Wingdings 2" pitchFamily="18" charset="2"/>
              <a:buNone/>
            </a:pPr>
            <a:r>
              <a:rPr lang="en-US" smtClean="0"/>
              <a:t>	Exemple: Je doute </a:t>
            </a:r>
            <a:r>
              <a:rPr lang="en-US" smtClean="0">
                <a:solidFill>
                  <a:srgbClr val="FF0000"/>
                </a:solidFill>
              </a:rPr>
              <a:t>qu</a:t>
            </a:r>
            <a:r>
              <a:rPr lang="fr-FR" sz="2800" smtClean="0"/>
              <a:t>’il </a:t>
            </a:r>
            <a:r>
              <a:rPr lang="fr-FR" sz="2800" smtClean="0">
                <a:solidFill>
                  <a:srgbClr val="FF0000"/>
                </a:solidFill>
              </a:rPr>
              <a:t>vienne</a:t>
            </a:r>
            <a:r>
              <a:rPr lang="fr-FR" sz="2800" smtClean="0"/>
              <a:t>.</a:t>
            </a:r>
            <a:endParaRPr lang="ru-RU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smtClean="0"/>
              <a:t>Употребление</a:t>
            </a: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191000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	</a:t>
            </a:r>
            <a:r>
              <a:rPr lang="ru-RU" sz="2800" smtClean="0"/>
              <a:t>Когда французы хотят указать на действие предполагаемое, желаемое, сомнительное, то в своей речи они используют  сослагательное наклонение </a:t>
            </a:r>
            <a:r>
              <a:rPr lang="en-US" sz="2800" smtClean="0"/>
              <a:t>(Mode Subjonctif). Subjonctif </a:t>
            </a:r>
            <a:r>
              <a:rPr lang="ru-RU" sz="2800" smtClean="0"/>
              <a:t>может выражать также реальное действие, по поводу которого говорящий выносит свое суждение и оценку.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Содержимое 2"/>
          <p:cNvSpPr>
            <a:spLocks noGrp="1"/>
          </p:cNvSpPr>
          <p:nvPr>
            <p:ph idx="1"/>
          </p:nvPr>
        </p:nvSpPr>
        <p:spPr>
          <a:xfrm>
            <a:off x="457200" y="1125538"/>
            <a:ext cx="8229600" cy="5199062"/>
          </a:xfrm>
        </p:spPr>
        <p:txBody>
          <a:bodyPr/>
          <a:lstStyle/>
          <a:p>
            <a:r>
              <a:rPr lang="ru-RU" b="1" i="1" smtClean="0"/>
              <a:t>Неуверенность</a:t>
            </a:r>
            <a:r>
              <a:rPr lang="ru-RU" smtClean="0"/>
              <a:t> или </a:t>
            </a:r>
            <a:r>
              <a:rPr lang="ru-RU" b="1" i="1" smtClean="0"/>
              <a:t>сомнение</a:t>
            </a:r>
            <a:r>
              <a:rPr lang="ru-RU" smtClean="0"/>
              <a:t> могут быть выражены с помощью следующих </a:t>
            </a:r>
            <a:r>
              <a:rPr lang="ru-RU" i="1" smtClean="0"/>
              <a:t>глаголов, стоящих в </a:t>
            </a:r>
            <a:r>
              <a:rPr lang="ru-RU" i="1" u="sng" smtClean="0"/>
              <a:t>отрицательной или вопросительной форме</a:t>
            </a:r>
            <a:r>
              <a:rPr lang="ru-RU" u="sng" smtClean="0"/>
              <a:t>:</a:t>
            </a:r>
            <a:endParaRPr lang="en-US" u="sng" smtClean="0"/>
          </a:p>
          <a:p>
            <a:pPr>
              <a:buFont typeface="Wingdings 2" pitchFamily="18" charset="2"/>
              <a:buNone/>
            </a:pPr>
            <a:r>
              <a:rPr lang="en-US" smtClean="0"/>
              <a:t>	Croire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	Penser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	être sûr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pPr>
              <a:buFont typeface="Wingdings 2" pitchFamily="18" charset="2"/>
              <a:buNone/>
            </a:pPr>
            <a:r>
              <a:rPr lang="en-US" smtClean="0"/>
              <a:t>	Exemple: Je ne crois pas </a:t>
            </a:r>
            <a:r>
              <a:rPr lang="en-US" smtClean="0">
                <a:solidFill>
                  <a:srgbClr val="FF0000"/>
                </a:solidFill>
              </a:rPr>
              <a:t>que</a:t>
            </a:r>
            <a:r>
              <a:rPr lang="en-US" smtClean="0"/>
              <a:t> tout le monde </a:t>
            </a:r>
            <a:r>
              <a:rPr lang="en-US" smtClean="0">
                <a:solidFill>
                  <a:srgbClr val="FF0000"/>
                </a:solidFill>
              </a:rPr>
              <a:t>connaisse</a:t>
            </a:r>
            <a:r>
              <a:rPr lang="en-US" smtClean="0"/>
              <a:t> cette règle.</a:t>
            </a:r>
          </a:p>
          <a:p>
            <a:pPr>
              <a:buFont typeface="Wingdings 2" pitchFamily="18" charset="2"/>
              <a:buNone/>
            </a:pPr>
            <a:endParaRPr lang="en-US" smtClean="0"/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Содержимое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272087"/>
          </a:xfrm>
        </p:spPr>
        <p:txBody>
          <a:bodyPr/>
          <a:lstStyle/>
          <a:p>
            <a:r>
              <a:rPr lang="ru-RU" smtClean="0"/>
              <a:t>В независимом предложении </a:t>
            </a:r>
            <a:r>
              <a:rPr lang="en-US" smtClean="0"/>
              <a:t>Pr</a:t>
            </a:r>
            <a:r>
              <a:rPr lang="fr-FR" smtClean="0"/>
              <a:t>é</a:t>
            </a:r>
            <a:r>
              <a:rPr lang="en-US" smtClean="0"/>
              <a:t>sent du Subjonctif </a:t>
            </a:r>
            <a:r>
              <a:rPr lang="ru-RU" smtClean="0"/>
              <a:t>служит для выражения </a:t>
            </a:r>
            <a:r>
              <a:rPr lang="ru-RU" b="1" i="1" smtClean="0"/>
              <a:t>пожелания: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	- </a:t>
            </a:r>
            <a:r>
              <a:rPr lang="en-US" smtClean="0">
                <a:solidFill>
                  <a:srgbClr val="FF0000"/>
                </a:solidFill>
              </a:rPr>
              <a:t>Que</a:t>
            </a:r>
            <a:r>
              <a:rPr lang="en-US" smtClean="0"/>
              <a:t> tu </a:t>
            </a:r>
            <a:r>
              <a:rPr lang="en-US" smtClean="0">
                <a:solidFill>
                  <a:srgbClr val="FF0000"/>
                </a:solidFill>
              </a:rPr>
              <a:t>sois</a:t>
            </a:r>
            <a:r>
              <a:rPr lang="en-US" smtClean="0"/>
              <a:t> heureux!</a:t>
            </a:r>
          </a:p>
          <a:p>
            <a:pPr>
              <a:buFont typeface="Wingdings 2" pitchFamily="18" charset="2"/>
              <a:buNone/>
            </a:pPr>
            <a:r>
              <a:rPr lang="en-US" smtClean="0"/>
              <a:t>	- </a:t>
            </a:r>
            <a:r>
              <a:rPr lang="en-US" smtClean="0">
                <a:solidFill>
                  <a:srgbClr val="FF0000"/>
                </a:solidFill>
              </a:rPr>
              <a:t>Que</a:t>
            </a:r>
            <a:r>
              <a:rPr lang="en-US" smtClean="0"/>
              <a:t> tes vœux </a:t>
            </a:r>
            <a:r>
              <a:rPr lang="en-US" smtClean="0">
                <a:solidFill>
                  <a:srgbClr val="FF0000"/>
                </a:solidFill>
              </a:rPr>
              <a:t>se r</a:t>
            </a:r>
            <a:r>
              <a:rPr lang="fr-FR" smtClean="0">
                <a:solidFill>
                  <a:srgbClr val="FF0000"/>
                </a:solidFill>
              </a:rPr>
              <a:t>é</a:t>
            </a:r>
            <a:r>
              <a:rPr lang="en-US" smtClean="0">
                <a:solidFill>
                  <a:srgbClr val="FF0000"/>
                </a:solidFill>
              </a:rPr>
              <a:t>alisent</a:t>
            </a:r>
            <a:r>
              <a:rPr lang="en-US" smtClean="0"/>
              <a:t>!</a:t>
            </a:r>
            <a:endParaRPr lang="ru-RU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250825" y="404813"/>
            <a:ext cx="8893175" cy="1573212"/>
          </a:xfrm>
        </p:spPr>
        <p:txBody>
          <a:bodyPr/>
          <a:lstStyle/>
          <a:p>
            <a:r>
              <a:rPr lang="en-US" sz="3600" b="1" i="1" smtClean="0"/>
              <a:t>Pr</a:t>
            </a:r>
            <a:r>
              <a:rPr lang="fr-FR" sz="3600" b="1" i="1" smtClean="0"/>
              <a:t>é</a:t>
            </a:r>
            <a:r>
              <a:rPr lang="en-US" sz="3600" b="1" i="1" smtClean="0"/>
              <a:t>sent du Subjonctif </a:t>
            </a:r>
            <a:r>
              <a:rPr lang="ru-RU" sz="3600" b="1" i="1" smtClean="0"/>
              <a:t>употребляется после следующих союзов: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Времени: </a:t>
            </a:r>
            <a:r>
              <a:rPr lang="en-US" dirty="0" err="1" smtClean="0"/>
              <a:t>avant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– </a:t>
            </a:r>
            <a:r>
              <a:rPr lang="ru-RU" dirty="0" smtClean="0"/>
              <a:t>прежде чем, раньше чем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/>
              <a:t>Tout </a:t>
            </a:r>
            <a:r>
              <a:rPr lang="en-US" dirty="0" err="1" smtClean="0"/>
              <a:t>doit</a:t>
            </a:r>
            <a:r>
              <a:rPr lang="en-US" dirty="0" smtClean="0"/>
              <a:t> </a:t>
            </a:r>
            <a:r>
              <a:rPr lang="en-US" dirty="0" err="1" smtClean="0"/>
              <a:t>être</a:t>
            </a:r>
            <a:r>
              <a:rPr lang="en-US" dirty="0" smtClean="0"/>
              <a:t> d</a:t>
            </a:r>
            <a:r>
              <a:rPr lang="fr-FR" dirty="0" smtClean="0"/>
              <a:t>é</a:t>
            </a:r>
            <a:r>
              <a:rPr lang="en-US" dirty="0" err="1" smtClean="0"/>
              <a:t>cidé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avant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que</a:t>
            </a:r>
            <a:r>
              <a:rPr lang="en-US" dirty="0" smtClean="0"/>
              <a:t> nous </a:t>
            </a:r>
            <a:r>
              <a:rPr lang="en-US" dirty="0" err="1" smtClean="0">
                <a:solidFill>
                  <a:srgbClr val="FF0000"/>
                </a:solidFill>
              </a:rPr>
              <a:t>soyons</a:t>
            </a:r>
            <a:r>
              <a:rPr lang="en-US" dirty="0" smtClean="0"/>
              <a:t> de retour.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Следствия: </a:t>
            </a:r>
            <a:r>
              <a:rPr lang="en-US" dirty="0" smtClean="0"/>
              <a:t>de </a:t>
            </a:r>
            <a:r>
              <a:rPr lang="en-US" dirty="0" err="1" smtClean="0"/>
              <a:t>manière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, de </a:t>
            </a:r>
            <a:r>
              <a:rPr lang="en-US" dirty="0" err="1" smtClean="0"/>
              <a:t>façon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, en </a:t>
            </a:r>
            <a:r>
              <a:rPr lang="en-US" dirty="0" err="1" smtClean="0"/>
              <a:t>sorte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endParaRPr lang="en-US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err="1" smtClean="0"/>
              <a:t>Parlez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de </a:t>
            </a:r>
            <a:r>
              <a:rPr lang="en-US" dirty="0" err="1" smtClean="0">
                <a:solidFill>
                  <a:srgbClr val="FF0000"/>
                </a:solidFill>
              </a:rPr>
              <a:t>façon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que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tout le monde </a:t>
            </a:r>
            <a:r>
              <a:rPr lang="en-US" dirty="0" err="1" smtClean="0"/>
              <a:t>vous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0000"/>
                </a:solidFill>
              </a:rPr>
              <a:t>entende</a:t>
            </a:r>
            <a:r>
              <a:rPr lang="en-US" dirty="0" smtClean="0"/>
              <a:t>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Цели: </a:t>
            </a:r>
            <a:r>
              <a:rPr lang="en-US" dirty="0" smtClean="0"/>
              <a:t>pour </a:t>
            </a:r>
            <a:r>
              <a:rPr lang="en-US" dirty="0" err="1" smtClean="0"/>
              <a:t>que</a:t>
            </a:r>
            <a:r>
              <a:rPr lang="en-US" dirty="0" smtClean="0"/>
              <a:t>, </a:t>
            </a:r>
            <a:r>
              <a:rPr lang="en-US" dirty="0" err="1" smtClean="0"/>
              <a:t>afin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– </a:t>
            </a:r>
            <a:r>
              <a:rPr lang="ru-RU" dirty="0" smtClean="0"/>
              <a:t>чтобы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Pour </a:t>
            </a:r>
            <a:r>
              <a:rPr lang="en-US" dirty="0" err="1" smtClean="0">
                <a:solidFill>
                  <a:srgbClr val="FF0000"/>
                </a:solidFill>
              </a:rPr>
              <a:t>qu</a:t>
            </a:r>
            <a:r>
              <a:rPr lang="fr-FR" dirty="0" smtClean="0"/>
              <a:t>’une lettre </a:t>
            </a:r>
            <a:r>
              <a:rPr lang="fr-FR" dirty="0" smtClean="0">
                <a:solidFill>
                  <a:srgbClr val="FF0000"/>
                </a:solidFill>
              </a:rPr>
              <a:t>arrive</a:t>
            </a:r>
            <a:r>
              <a:rPr lang="fr-FR" dirty="0" smtClean="0"/>
              <a:t> vite et bien, il faut que l’adresse de destinataire soit exacte et complète.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ru-RU" dirty="0" smtClean="0"/>
              <a:t>Уступки: </a:t>
            </a:r>
            <a:r>
              <a:rPr lang="en-US" dirty="0" err="1" smtClean="0"/>
              <a:t>bien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, </a:t>
            </a:r>
            <a:r>
              <a:rPr lang="en-US" dirty="0" err="1" smtClean="0"/>
              <a:t>quoique</a:t>
            </a:r>
            <a:r>
              <a:rPr lang="en-US" dirty="0" smtClean="0"/>
              <a:t> – </a:t>
            </a:r>
            <a:r>
              <a:rPr lang="ru-RU" dirty="0" smtClean="0"/>
              <a:t>хотя; несмотря на то, что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dirty="0" smtClean="0">
                <a:solidFill>
                  <a:srgbClr val="FF0000"/>
                </a:solidFill>
              </a:rPr>
              <a:t>Bien </a:t>
            </a:r>
            <a:r>
              <a:rPr lang="en-US" dirty="0" err="1" smtClean="0">
                <a:solidFill>
                  <a:srgbClr val="FF0000"/>
                </a:solidFill>
              </a:rPr>
              <a:t>que</a:t>
            </a:r>
            <a:r>
              <a:rPr lang="en-US" dirty="0" smtClean="0"/>
              <a:t> nous </a:t>
            </a:r>
            <a:r>
              <a:rPr lang="en-US" dirty="0" err="1" smtClean="0">
                <a:solidFill>
                  <a:srgbClr val="FF0000"/>
                </a:solidFill>
              </a:rPr>
              <a:t>nous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connaissions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/>
              <a:t>depuis</a:t>
            </a:r>
            <a:r>
              <a:rPr lang="en-US" dirty="0" smtClean="0"/>
              <a:t> </a:t>
            </a:r>
            <a:r>
              <a:rPr lang="en-US" dirty="0" err="1" smtClean="0"/>
              <a:t>longtemps</a:t>
            </a:r>
            <a:r>
              <a:rPr lang="en-US" dirty="0" smtClean="0"/>
              <a:t>, nous </a:t>
            </a:r>
            <a:r>
              <a:rPr lang="en-US" dirty="0" err="1" smtClean="0"/>
              <a:t>savons</a:t>
            </a:r>
            <a:r>
              <a:rPr lang="en-US" dirty="0" smtClean="0"/>
              <a:t> </a:t>
            </a:r>
            <a:r>
              <a:rPr lang="en-US" dirty="0" err="1" smtClean="0"/>
              <a:t>très</a:t>
            </a:r>
            <a:r>
              <a:rPr lang="en-US" dirty="0" smtClean="0"/>
              <a:t> </a:t>
            </a:r>
            <a:r>
              <a:rPr lang="en-US" dirty="0" err="1" smtClean="0"/>
              <a:t>peu</a:t>
            </a:r>
            <a:r>
              <a:rPr lang="en-US" dirty="0" smtClean="0"/>
              <a:t> de </a:t>
            </a:r>
            <a:r>
              <a:rPr lang="en-US" dirty="0" err="1" smtClean="0"/>
              <a:t>choses</a:t>
            </a:r>
            <a:r>
              <a:rPr lang="en-US" dirty="0" smtClean="0"/>
              <a:t> l</a:t>
            </a:r>
            <a:r>
              <a:rPr lang="fr-FR" dirty="0" smtClean="0"/>
              <a:t>’un de l’autre.</a:t>
            </a:r>
            <a:endParaRPr lang="en-US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6165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smtClean="0"/>
              <a:t>	</a:t>
            </a:r>
            <a:r>
              <a:rPr lang="ru-RU" sz="2800" smtClean="0"/>
              <a:t>Наиболее употребительным в разговорной и письменной речи является </a:t>
            </a:r>
            <a:r>
              <a:rPr lang="en-US" sz="2800" smtClean="0"/>
              <a:t>Pr</a:t>
            </a:r>
            <a:r>
              <a:rPr lang="fr-FR" sz="2800" smtClean="0"/>
              <a:t>é</a:t>
            </a:r>
            <a:r>
              <a:rPr lang="en-US" sz="2800" smtClean="0"/>
              <a:t>sent du Subjonctif (</a:t>
            </a:r>
            <a:r>
              <a:rPr lang="ru-RU" sz="2800" smtClean="0"/>
              <a:t>настоящее время сослагательного наклонения). Если глагол или глагольный оборот главного предложения выражает:</a:t>
            </a:r>
          </a:p>
          <a:p>
            <a:r>
              <a:rPr lang="ru-RU" sz="2800" smtClean="0"/>
              <a:t>чувство (радость, сожаление, удивление и т.д.);</a:t>
            </a:r>
          </a:p>
          <a:p>
            <a:r>
              <a:rPr lang="ru-RU" sz="2800" smtClean="0"/>
              <a:t>волю (желание, приказ, просьбу);</a:t>
            </a:r>
          </a:p>
          <a:p>
            <a:r>
              <a:rPr lang="ru-RU" sz="2800" smtClean="0"/>
              <a:t>сомнение;</a:t>
            </a:r>
          </a:p>
          <a:p>
            <a:r>
              <a:rPr lang="ru-RU" sz="2800" smtClean="0"/>
              <a:t>суждение, оценку,</a:t>
            </a:r>
          </a:p>
          <a:p>
            <a:pPr>
              <a:buFont typeface="Wingdings 2" pitchFamily="18" charset="2"/>
              <a:buNone/>
            </a:pPr>
            <a:r>
              <a:rPr lang="ru-RU" sz="2800" smtClean="0"/>
              <a:t>	то глагол придаточного предложения следует употребить в </a:t>
            </a:r>
            <a:r>
              <a:rPr lang="en-US" sz="2800" smtClean="0"/>
              <a:t>Pr</a:t>
            </a:r>
            <a:r>
              <a:rPr lang="fr-FR" sz="2800" smtClean="0"/>
              <a:t>é</a:t>
            </a:r>
            <a:r>
              <a:rPr lang="en-US" sz="2800" smtClean="0"/>
              <a:t>sent du Subjonctif</a:t>
            </a:r>
            <a:r>
              <a:rPr lang="ru-RU" sz="2800" smtClean="0"/>
              <a:t>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smtClean="0"/>
              <a:t>Образование</a:t>
            </a: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smtClean="0"/>
              <a:t>Глаголы </a:t>
            </a:r>
            <a:r>
              <a:rPr lang="en-US" sz="3200" smtClean="0"/>
              <a:t>I </a:t>
            </a:r>
            <a:r>
              <a:rPr lang="ru-RU" sz="3200" smtClean="0"/>
              <a:t>и </a:t>
            </a:r>
            <a:r>
              <a:rPr lang="en-US" sz="3200" smtClean="0"/>
              <a:t>II </a:t>
            </a:r>
            <a:r>
              <a:rPr lang="ru-RU" sz="3200" smtClean="0"/>
              <a:t>групп, а также большинство глаголов </a:t>
            </a:r>
            <a:r>
              <a:rPr lang="en-US" sz="3200" smtClean="0"/>
              <a:t>III</a:t>
            </a:r>
            <a:r>
              <a:rPr lang="ru-RU" sz="3200" smtClean="0"/>
              <a:t> группы образуют это время путем прибавления к основе 3-го лица множественного числа </a:t>
            </a:r>
            <a:r>
              <a:rPr lang="en-US" sz="3200" smtClean="0"/>
              <a:t>Pr</a:t>
            </a:r>
            <a:r>
              <a:rPr lang="fr-FR" sz="3200" smtClean="0"/>
              <a:t>é</a:t>
            </a:r>
            <a:r>
              <a:rPr lang="en-US" sz="3200" smtClean="0"/>
              <a:t>sent de l</a:t>
            </a:r>
            <a:r>
              <a:rPr lang="fr-FR" sz="3200" smtClean="0"/>
              <a:t>’</a:t>
            </a:r>
            <a:r>
              <a:rPr lang="en-US" sz="3200" smtClean="0"/>
              <a:t>Indicatif </a:t>
            </a:r>
            <a:r>
              <a:rPr lang="ru-RU" sz="3200" smtClean="0"/>
              <a:t>следующих окончаний: </a:t>
            </a:r>
            <a:r>
              <a:rPr lang="ru-RU" sz="3200" smtClean="0">
                <a:solidFill>
                  <a:srgbClr val="FF0000"/>
                </a:solidFill>
              </a:rPr>
              <a:t>-</a:t>
            </a:r>
            <a:r>
              <a:rPr lang="en-US" sz="3200" smtClean="0">
                <a:solidFill>
                  <a:srgbClr val="FF0000"/>
                </a:solidFill>
              </a:rPr>
              <a:t>e, -es, </a:t>
            </a:r>
          </a:p>
          <a:p>
            <a:pPr>
              <a:buFont typeface="Wingdings 2" pitchFamily="18" charset="2"/>
              <a:buNone/>
            </a:pPr>
            <a:r>
              <a:rPr lang="en-US" sz="3200" smtClean="0">
                <a:solidFill>
                  <a:srgbClr val="FF0000"/>
                </a:solidFill>
              </a:rPr>
              <a:t>	-e, -ions, -iez, -ent.</a:t>
            </a:r>
          </a:p>
          <a:p>
            <a:r>
              <a:rPr lang="ru-RU" sz="3200" smtClean="0"/>
              <a:t>Глагол, спрягаемый в </a:t>
            </a:r>
            <a:r>
              <a:rPr lang="en-US" sz="3200" smtClean="0"/>
              <a:t>Subjonctif, </a:t>
            </a:r>
            <a:r>
              <a:rPr lang="ru-RU" sz="3200" smtClean="0"/>
              <a:t>сопровождается союзом </a:t>
            </a:r>
            <a:r>
              <a:rPr lang="en-US" sz="3200" smtClean="0">
                <a:solidFill>
                  <a:srgbClr val="FF0000"/>
                </a:solidFill>
              </a:rPr>
              <a:t>que</a:t>
            </a:r>
            <a:r>
              <a:rPr lang="en-US" sz="3200" smtClean="0"/>
              <a:t>.</a:t>
            </a:r>
            <a:endParaRPr lang="ru-RU" sz="320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704850"/>
            <a:ext cx="8785225" cy="157162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i="1" dirty="0" smtClean="0"/>
              <a:t>Образование </a:t>
            </a:r>
            <a:r>
              <a:rPr lang="en-US" b="1" i="1" dirty="0" err="1" smtClean="0"/>
              <a:t>P</a:t>
            </a:r>
            <a:r>
              <a:rPr lang="ru-RU" b="1" i="1" dirty="0" err="1" smtClean="0"/>
              <a:t>résent</a:t>
            </a:r>
            <a:r>
              <a:rPr lang="ru-RU" b="1" i="1" dirty="0" smtClean="0"/>
              <a:t> </a:t>
            </a:r>
            <a:r>
              <a:rPr lang="ru-RU" b="1" i="1" dirty="0" err="1" smtClean="0"/>
              <a:t>du</a:t>
            </a:r>
            <a:r>
              <a:rPr lang="ru-RU" b="1" i="1" dirty="0" smtClean="0"/>
              <a:t> </a:t>
            </a:r>
            <a:r>
              <a:rPr lang="en-US" b="1" i="1" dirty="0" err="1" smtClean="0"/>
              <a:t>S</a:t>
            </a:r>
            <a:r>
              <a:rPr lang="ru-RU" b="1" i="1" dirty="0" err="1" smtClean="0"/>
              <a:t>ubjonctif</a:t>
            </a:r>
            <a:r>
              <a:rPr lang="ru-RU" b="1" i="1" dirty="0" smtClean="0"/>
              <a:t> </a:t>
            </a:r>
            <a:br>
              <a:rPr lang="ru-RU" b="1" i="1" dirty="0" smtClean="0"/>
            </a:br>
            <a:r>
              <a:rPr lang="ru-RU" b="1" i="1" dirty="0" smtClean="0"/>
              <a:t>глаголов I группы</a:t>
            </a:r>
            <a:endParaRPr lang="ru-RU" b="1" i="1" dirty="0"/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>
          <a:xfrm>
            <a:off x="468313" y="2492375"/>
            <a:ext cx="8229600" cy="649288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en-US" sz="3600" smtClean="0"/>
              <a:t>chanter              ils chantent</a:t>
            </a:r>
          </a:p>
          <a:p>
            <a:pPr algn="ctr">
              <a:buFont typeface="Wingdings 2" pitchFamily="18" charset="2"/>
              <a:buNone/>
            </a:pPr>
            <a:endParaRPr lang="en-US" smtClean="0"/>
          </a:p>
          <a:p>
            <a:pPr>
              <a:buFont typeface="Wingdings 2" pitchFamily="18" charset="2"/>
              <a:buNone/>
            </a:pPr>
            <a:endParaRPr lang="ru-RU" smtClean="0"/>
          </a:p>
        </p:txBody>
      </p:sp>
      <p:sp>
        <p:nvSpPr>
          <p:cNvPr id="4" name="Стрелка вправо 3"/>
          <p:cNvSpPr/>
          <p:nvPr/>
        </p:nvSpPr>
        <p:spPr>
          <a:xfrm>
            <a:off x="3779838" y="2636838"/>
            <a:ext cx="792162" cy="3603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7412" name="TextBox 4"/>
          <p:cNvSpPr txBox="1">
            <a:spLocks noChangeArrowheads="1"/>
          </p:cNvSpPr>
          <p:nvPr/>
        </p:nvSpPr>
        <p:spPr bwMode="auto">
          <a:xfrm>
            <a:off x="395288" y="3500438"/>
            <a:ext cx="381635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600">
                <a:latin typeface="Constantia" pitchFamily="18" charset="0"/>
              </a:rPr>
              <a:t>que je chant</a:t>
            </a:r>
            <a:r>
              <a:rPr lang="en-US" sz="3600">
                <a:solidFill>
                  <a:srgbClr val="FF0000"/>
                </a:solidFill>
                <a:latin typeface="Constantia" pitchFamily="18" charset="0"/>
              </a:rPr>
              <a:t>e</a:t>
            </a:r>
          </a:p>
          <a:p>
            <a:pPr algn="ctr"/>
            <a:r>
              <a:rPr lang="en-US" sz="3600">
                <a:latin typeface="Constantia" pitchFamily="18" charset="0"/>
              </a:rPr>
              <a:t>que tu chant</a:t>
            </a:r>
            <a:r>
              <a:rPr lang="en-US" sz="3600">
                <a:solidFill>
                  <a:srgbClr val="FF0000"/>
                </a:solidFill>
                <a:latin typeface="Constantia" pitchFamily="18" charset="0"/>
              </a:rPr>
              <a:t>es</a:t>
            </a:r>
          </a:p>
          <a:p>
            <a:pPr algn="ctr"/>
            <a:r>
              <a:rPr lang="en-US" sz="3600">
                <a:latin typeface="Constantia" pitchFamily="18" charset="0"/>
              </a:rPr>
              <a:t>qu</a:t>
            </a:r>
            <a:r>
              <a:rPr lang="fr-FR" sz="3600">
                <a:latin typeface="Constantia" pitchFamily="18" charset="0"/>
              </a:rPr>
              <a:t>’il chant</a:t>
            </a:r>
            <a:r>
              <a:rPr lang="fr-FR" sz="3600">
                <a:solidFill>
                  <a:srgbClr val="FF0000"/>
                </a:solidFill>
                <a:latin typeface="Constantia" pitchFamily="18" charset="0"/>
              </a:rPr>
              <a:t>e</a:t>
            </a:r>
            <a:endParaRPr lang="en-US" sz="3600">
              <a:solidFill>
                <a:srgbClr val="FF0000"/>
              </a:solidFill>
              <a:latin typeface="Constantia" pitchFamily="18" charset="0"/>
            </a:endParaRPr>
          </a:p>
          <a:p>
            <a:pPr algn="ctr"/>
            <a:endParaRPr lang="ru-RU">
              <a:latin typeface="Constantia" pitchFamily="18" charset="0"/>
            </a:endParaRPr>
          </a:p>
        </p:txBody>
      </p:sp>
      <p:sp>
        <p:nvSpPr>
          <p:cNvPr id="17413" name="TextBox 5"/>
          <p:cNvSpPr txBox="1">
            <a:spLocks noChangeArrowheads="1"/>
          </p:cNvSpPr>
          <p:nvPr/>
        </p:nvSpPr>
        <p:spPr bwMode="auto">
          <a:xfrm>
            <a:off x="4572000" y="3500438"/>
            <a:ext cx="4103688" cy="175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latin typeface="Constantia" pitchFamily="18" charset="0"/>
              </a:rPr>
              <a:t>que nous chant</a:t>
            </a:r>
            <a:r>
              <a:rPr lang="en-US" sz="3600">
                <a:solidFill>
                  <a:srgbClr val="FF0000"/>
                </a:solidFill>
                <a:latin typeface="Constantia" pitchFamily="18" charset="0"/>
              </a:rPr>
              <a:t>ions</a:t>
            </a:r>
          </a:p>
          <a:p>
            <a:r>
              <a:rPr lang="en-US" sz="3600">
                <a:latin typeface="Constantia" pitchFamily="18" charset="0"/>
              </a:rPr>
              <a:t>que vous chant</a:t>
            </a:r>
            <a:r>
              <a:rPr lang="en-US" sz="3600">
                <a:solidFill>
                  <a:srgbClr val="FF0000"/>
                </a:solidFill>
                <a:latin typeface="Constantia" pitchFamily="18" charset="0"/>
              </a:rPr>
              <a:t>iez</a:t>
            </a:r>
          </a:p>
          <a:p>
            <a:r>
              <a:rPr lang="en-US" sz="3600">
                <a:latin typeface="Constantia" pitchFamily="18" charset="0"/>
              </a:rPr>
              <a:t>qu</a:t>
            </a:r>
            <a:r>
              <a:rPr lang="fr-FR" sz="3600">
                <a:latin typeface="Constantia" pitchFamily="18" charset="0"/>
              </a:rPr>
              <a:t>’ils chant</a:t>
            </a:r>
            <a:r>
              <a:rPr lang="fr-FR" sz="3600">
                <a:solidFill>
                  <a:srgbClr val="FF0000"/>
                </a:solidFill>
                <a:latin typeface="Constantia" pitchFamily="18" charset="0"/>
              </a:rPr>
              <a:t>ent</a:t>
            </a:r>
            <a:endParaRPr lang="ru-RU" sz="3600">
              <a:solidFill>
                <a:srgbClr val="FF0000"/>
              </a:solidFill>
              <a:latin typeface="Constantia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10800000" flipV="1">
            <a:off x="6588125" y="2565400"/>
            <a:ext cx="647700" cy="57626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6659563" y="2565400"/>
            <a:ext cx="649287" cy="57626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836613"/>
            <a:ext cx="8785225" cy="1296987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 err="1" smtClean="0"/>
              <a:t>Mettez</a:t>
            </a:r>
            <a:r>
              <a:rPr lang="en-US" b="1" dirty="0" smtClean="0"/>
              <a:t> les </a:t>
            </a:r>
            <a:r>
              <a:rPr lang="en-US" b="1" dirty="0" err="1" smtClean="0"/>
              <a:t>verbes</a:t>
            </a:r>
            <a:r>
              <a:rPr lang="en-US" b="1" dirty="0" smtClean="0"/>
              <a:t> </a:t>
            </a:r>
            <a:r>
              <a:rPr lang="en-US" b="1" dirty="0" err="1" smtClean="0"/>
              <a:t>suivants</a:t>
            </a:r>
            <a:r>
              <a:rPr lang="en-US" b="1" dirty="0" smtClean="0"/>
              <a:t> au </a:t>
            </a:r>
            <a:r>
              <a:rPr lang="en-US" b="1" dirty="0" err="1" smtClean="0"/>
              <a:t>Subjonctif</a:t>
            </a:r>
            <a:r>
              <a:rPr lang="en-US" b="1" dirty="0" smtClean="0"/>
              <a:t>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475"/>
            <a:ext cx="8229600" cy="4048125"/>
          </a:xfrm>
        </p:spPr>
        <p:txBody>
          <a:bodyPr>
            <a:normAutofit/>
          </a:bodyPr>
          <a:lstStyle/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200" b="1" dirty="0" smtClean="0"/>
              <a:t>Je </a:t>
            </a:r>
            <a:r>
              <a:rPr lang="en-US" sz="3200" dirty="0" smtClean="0"/>
              <a:t>(</a:t>
            </a:r>
            <a:r>
              <a:rPr lang="en-US" sz="3200" dirty="0" err="1" smtClean="0"/>
              <a:t>parler</a:t>
            </a:r>
            <a:r>
              <a:rPr lang="en-US" sz="3200" dirty="0" smtClean="0"/>
              <a:t>, </a:t>
            </a:r>
            <a:r>
              <a:rPr lang="en-US" sz="3200" dirty="0" err="1" smtClean="0"/>
              <a:t>dessiner</a:t>
            </a:r>
            <a:r>
              <a:rPr lang="en-US" sz="3200" dirty="0" smtClean="0"/>
              <a:t>, chanter, </a:t>
            </a:r>
            <a:r>
              <a:rPr lang="en-US" sz="3200" dirty="0" err="1" smtClean="0"/>
              <a:t>danser</a:t>
            </a:r>
            <a:r>
              <a:rPr lang="en-US" sz="3200" dirty="0" smtClean="0"/>
              <a:t>) </a:t>
            </a:r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200" b="1" dirty="0" err="1" smtClean="0"/>
              <a:t>Tu</a:t>
            </a:r>
            <a:r>
              <a:rPr lang="en-US" sz="3200" dirty="0" smtClean="0"/>
              <a:t> (aimer, </a:t>
            </a:r>
            <a:r>
              <a:rPr lang="en-US" sz="3200" dirty="0" err="1" smtClean="0"/>
              <a:t>oublier</a:t>
            </a:r>
            <a:r>
              <a:rPr lang="en-US" sz="3200" dirty="0" smtClean="0"/>
              <a:t>, manger, </a:t>
            </a:r>
            <a:r>
              <a:rPr lang="en-US" sz="3200" dirty="0" err="1" smtClean="0"/>
              <a:t>nager</a:t>
            </a:r>
            <a:r>
              <a:rPr lang="en-US" sz="3200" dirty="0" smtClean="0"/>
              <a:t>)</a:t>
            </a:r>
          </a:p>
          <a:p>
            <a:pPr marL="92075" indent="-92075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200" b="1" dirty="0" smtClean="0"/>
              <a:t>Il  </a:t>
            </a:r>
            <a:r>
              <a:rPr lang="en-US" sz="3200" dirty="0" smtClean="0"/>
              <a:t>(</a:t>
            </a:r>
            <a:r>
              <a:rPr lang="en-US" sz="3200" dirty="0" err="1" smtClean="0"/>
              <a:t>présenter</a:t>
            </a:r>
            <a:r>
              <a:rPr lang="en-US" sz="3200" dirty="0" smtClean="0"/>
              <a:t>, </a:t>
            </a:r>
            <a:r>
              <a:rPr lang="en-US" sz="3200" dirty="0" err="1" smtClean="0"/>
              <a:t>appeler</a:t>
            </a:r>
            <a:r>
              <a:rPr lang="en-US" sz="3200" dirty="0" smtClean="0"/>
              <a:t>, </a:t>
            </a:r>
            <a:r>
              <a:rPr lang="en-US" sz="3200" dirty="0" err="1" smtClean="0"/>
              <a:t>s’adapter</a:t>
            </a:r>
            <a:r>
              <a:rPr lang="en-US" sz="3200" dirty="0" smtClean="0"/>
              <a:t>, </a:t>
            </a:r>
            <a:r>
              <a:rPr lang="en-US" sz="3200" dirty="0" err="1" smtClean="0"/>
              <a:t>s’int</a:t>
            </a:r>
            <a:r>
              <a:rPr lang="fr-FR" sz="3200" dirty="0" smtClean="0"/>
              <a:t>é</a:t>
            </a:r>
            <a:r>
              <a:rPr lang="en-US" sz="3200" dirty="0" err="1" smtClean="0"/>
              <a:t>grer</a:t>
            </a:r>
            <a:r>
              <a:rPr lang="en-US" sz="3200" dirty="0" smtClean="0"/>
              <a:t>) </a:t>
            </a:r>
          </a:p>
          <a:p>
            <a:pPr marL="92075" indent="-92075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200" b="1" dirty="0" smtClean="0"/>
              <a:t>Nous</a:t>
            </a:r>
            <a:r>
              <a:rPr lang="en-US" sz="3200" dirty="0" smtClean="0"/>
              <a:t> (</a:t>
            </a:r>
            <a:r>
              <a:rPr lang="en-US" sz="3200" dirty="0" err="1" smtClean="0"/>
              <a:t>jouer</a:t>
            </a:r>
            <a:r>
              <a:rPr lang="en-US" sz="3200" dirty="0" smtClean="0"/>
              <a:t>, </a:t>
            </a:r>
            <a:r>
              <a:rPr lang="en-US" sz="3200" dirty="0" err="1" smtClean="0"/>
              <a:t>apporter</a:t>
            </a:r>
            <a:r>
              <a:rPr lang="en-US" sz="3200" dirty="0" smtClean="0"/>
              <a:t>, </a:t>
            </a:r>
            <a:r>
              <a:rPr lang="en-US" sz="3200" dirty="0" err="1" smtClean="0"/>
              <a:t>patiner</a:t>
            </a:r>
            <a:r>
              <a:rPr lang="en-US" sz="3200" dirty="0" smtClean="0"/>
              <a:t>, </a:t>
            </a:r>
            <a:r>
              <a:rPr lang="en-US" sz="3200" dirty="0" err="1" smtClean="0"/>
              <a:t>participer</a:t>
            </a:r>
            <a:r>
              <a:rPr lang="en-US" sz="3200" dirty="0" smtClean="0"/>
              <a:t>) </a:t>
            </a:r>
          </a:p>
          <a:p>
            <a:pPr marL="92075" indent="-92075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200" b="1" dirty="0" err="1" smtClean="0"/>
              <a:t>Vous</a:t>
            </a:r>
            <a:r>
              <a:rPr lang="en-US" sz="3200" dirty="0" smtClean="0"/>
              <a:t> (</a:t>
            </a:r>
            <a:r>
              <a:rPr lang="en-US" sz="3200" dirty="0" err="1" smtClean="0"/>
              <a:t>trouver</a:t>
            </a:r>
            <a:r>
              <a:rPr lang="en-US" sz="3200" dirty="0" smtClean="0"/>
              <a:t>, laver, </a:t>
            </a:r>
            <a:r>
              <a:rPr lang="en-US" sz="3200" dirty="0" err="1" smtClean="0"/>
              <a:t>arroser</a:t>
            </a:r>
            <a:r>
              <a:rPr lang="en-US" sz="3200" dirty="0" smtClean="0"/>
              <a:t>, </a:t>
            </a:r>
            <a:r>
              <a:rPr lang="en-US" sz="3200" dirty="0" err="1" smtClean="0"/>
              <a:t>cacher</a:t>
            </a:r>
            <a:r>
              <a:rPr lang="en-US" sz="3200" dirty="0" smtClean="0"/>
              <a:t>)</a:t>
            </a:r>
          </a:p>
          <a:p>
            <a:pPr marL="92075" indent="-92075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en-US" sz="3200" b="1" dirty="0" err="1" smtClean="0"/>
              <a:t>Ils</a:t>
            </a:r>
            <a:r>
              <a:rPr lang="en-US" sz="3200" b="1" dirty="0" smtClean="0"/>
              <a:t> </a:t>
            </a:r>
            <a:r>
              <a:rPr lang="en-US" sz="3200" dirty="0" smtClean="0"/>
              <a:t>(bronzer, </a:t>
            </a:r>
            <a:r>
              <a:rPr lang="en-US" sz="3200" dirty="0" err="1" smtClean="0"/>
              <a:t>briller</a:t>
            </a:r>
            <a:r>
              <a:rPr lang="en-US" sz="3200" dirty="0" smtClean="0"/>
              <a:t>, se </a:t>
            </a:r>
            <a:r>
              <a:rPr lang="en-US" sz="3200" dirty="0" err="1" smtClean="0"/>
              <a:t>baigner</a:t>
            </a:r>
            <a:r>
              <a:rPr lang="en-US" sz="3200" dirty="0" smtClean="0"/>
              <a:t>, </a:t>
            </a:r>
            <a:r>
              <a:rPr lang="en-US" sz="3200" dirty="0" err="1" smtClean="0"/>
              <a:t>chercher</a:t>
            </a:r>
            <a:r>
              <a:rPr lang="en-US" sz="3200" dirty="0" smtClean="0"/>
              <a:t>)</a:t>
            </a:r>
            <a:endParaRPr lang="ru-RU" sz="3200" dirty="0" smtClean="0"/>
          </a:p>
          <a:p>
            <a:pPr marL="274320" indent="-274320" fontAlgn="auto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704850"/>
            <a:ext cx="8713787" cy="1500188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i="1" dirty="0" smtClean="0"/>
              <a:t>Образование </a:t>
            </a:r>
            <a:r>
              <a:rPr lang="en-US" b="1" i="1" dirty="0" smtClean="0"/>
              <a:t>P</a:t>
            </a:r>
            <a:r>
              <a:rPr lang="ru-RU" b="1" i="1" dirty="0" err="1" smtClean="0"/>
              <a:t>résent</a:t>
            </a:r>
            <a:r>
              <a:rPr lang="ru-RU" b="1" i="1" dirty="0" smtClean="0"/>
              <a:t> </a:t>
            </a:r>
            <a:r>
              <a:rPr lang="ru-RU" b="1" i="1" dirty="0" err="1" smtClean="0"/>
              <a:t>du</a:t>
            </a:r>
            <a:r>
              <a:rPr lang="ru-RU" b="1" i="1" dirty="0" smtClean="0"/>
              <a:t> </a:t>
            </a:r>
            <a:r>
              <a:rPr lang="en-US" b="1" i="1" dirty="0" smtClean="0"/>
              <a:t>S</a:t>
            </a:r>
            <a:r>
              <a:rPr lang="ru-RU" b="1" i="1" dirty="0" err="1" smtClean="0"/>
              <a:t>ubjonctif</a:t>
            </a:r>
            <a:r>
              <a:rPr lang="ru-RU" b="1" i="1" dirty="0" smtClean="0"/>
              <a:t> </a:t>
            </a:r>
            <a:br>
              <a:rPr lang="ru-RU" b="1" i="1" dirty="0" smtClean="0"/>
            </a:br>
            <a:r>
              <a:rPr lang="ru-RU" b="1" i="1" dirty="0" smtClean="0"/>
              <a:t>глаголов I</a:t>
            </a:r>
            <a:r>
              <a:rPr lang="en-US" b="1" i="1" dirty="0" smtClean="0"/>
              <a:t>I</a:t>
            </a:r>
            <a:r>
              <a:rPr lang="ru-RU" b="1" i="1" dirty="0" smtClean="0"/>
              <a:t> группы</a:t>
            </a:r>
            <a:endParaRPr lang="ru-RU" dirty="0"/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468313" y="2420938"/>
            <a:ext cx="8229600" cy="4173537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en-US" sz="3600" smtClean="0"/>
              <a:t>finir                 ils finissent</a:t>
            </a:r>
            <a:endParaRPr lang="ru-RU" sz="3600" smtClean="0"/>
          </a:p>
        </p:txBody>
      </p:sp>
      <p:sp>
        <p:nvSpPr>
          <p:cNvPr id="5" name="Стрелка вправо 4"/>
          <p:cNvSpPr/>
          <p:nvPr/>
        </p:nvSpPr>
        <p:spPr>
          <a:xfrm>
            <a:off x="3492500" y="2565400"/>
            <a:ext cx="792163" cy="358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/>
              <a:t> </a:t>
            </a:r>
            <a:endParaRPr lang="ru-RU" dirty="0"/>
          </a:p>
        </p:txBody>
      </p:sp>
      <p:sp>
        <p:nvSpPr>
          <p:cNvPr id="19460" name="TextBox 5"/>
          <p:cNvSpPr txBox="1">
            <a:spLocks noChangeArrowheads="1"/>
          </p:cNvSpPr>
          <p:nvPr/>
        </p:nvSpPr>
        <p:spPr bwMode="auto">
          <a:xfrm>
            <a:off x="755650" y="3716338"/>
            <a:ext cx="3744913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latin typeface="Constantia" pitchFamily="18" charset="0"/>
              </a:rPr>
              <a:t>que je finiss</a:t>
            </a:r>
            <a:r>
              <a:rPr lang="en-US" sz="3600">
                <a:solidFill>
                  <a:srgbClr val="FF0000"/>
                </a:solidFill>
                <a:latin typeface="Constantia" pitchFamily="18" charset="0"/>
              </a:rPr>
              <a:t>e</a:t>
            </a:r>
          </a:p>
          <a:p>
            <a:r>
              <a:rPr lang="en-US" sz="3600">
                <a:latin typeface="Constantia" pitchFamily="18" charset="0"/>
              </a:rPr>
              <a:t>que tu finiss</a:t>
            </a:r>
            <a:r>
              <a:rPr lang="en-US" sz="3600">
                <a:solidFill>
                  <a:srgbClr val="FF0000"/>
                </a:solidFill>
                <a:latin typeface="Constantia" pitchFamily="18" charset="0"/>
              </a:rPr>
              <a:t>es</a:t>
            </a:r>
          </a:p>
          <a:p>
            <a:r>
              <a:rPr lang="en-US" sz="3600">
                <a:latin typeface="Constantia" pitchFamily="18" charset="0"/>
              </a:rPr>
              <a:t>qu</a:t>
            </a:r>
            <a:r>
              <a:rPr lang="fr-FR" sz="3600">
                <a:latin typeface="Constantia" pitchFamily="18" charset="0"/>
              </a:rPr>
              <a:t>’il finiss</a:t>
            </a:r>
            <a:r>
              <a:rPr lang="fr-FR" sz="3600">
                <a:solidFill>
                  <a:srgbClr val="FF0000"/>
                </a:solidFill>
                <a:latin typeface="Constantia" pitchFamily="18" charset="0"/>
              </a:rPr>
              <a:t>e</a:t>
            </a:r>
            <a:endParaRPr lang="ru-RU" sz="360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9461" name="TextBox 7"/>
          <p:cNvSpPr txBox="1">
            <a:spLocks noChangeArrowheads="1"/>
          </p:cNvSpPr>
          <p:nvPr/>
        </p:nvSpPr>
        <p:spPr bwMode="auto">
          <a:xfrm>
            <a:off x="4427538" y="3716338"/>
            <a:ext cx="4321175" cy="175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latin typeface="Constantia" pitchFamily="18" charset="0"/>
              </a:rPr>
              <a:t>que nous finiss</a:t>
            </a:r>
            <a:r>
              <a:rPr lang="en-US" sz="3600">
                <a:solidFill>
                  <a:srgbClr val="FF0000"/>
                </a:solidFill>
                <a:latin typeface="Constantia" pitchFamily="18" charset="0"/>
              </a:rPr>
              <a:t>ions</a:t>
            </a:r>
          </a:p>
          <a:p>
            <a:r>
              <a:rPr lang="en-US" sz="3600">
                <a:latin typeface="Constantia" pitchFamily="18" charset="0"/>
              </a:rPr>
              <a:t>que vous finiss</a:t>
            </a:r>
            <a:r>
              <a:rPr lang="en-US" sz="3600">
                <a:solidFill>
                  <a:srgbClr val="FF0000"/>
                </a:solidFill>
                <a:latin typeface="Constantia" pitchFamily="18" charset="0"/>
              </a:rPr>
              <a:t>iez</a:t>
            </a:r>
          </a:p>
          <a:p>
            <a:r>
              <a:rPr lang="en-US" sz="3600">
                <a:latin typeface="Constantia" pitchFamily="18" charset="0"/>
              </a:rPr>
              <a:t>qu</a:t>
            </a:r>
            <a:r>
              <a:rPr lang="fr-FR" sz="3600">
                <a:latin typeface="Constantia" pitchFamily="18" charset="0"/>
              </a:rPr>
              <a:t>’ils finiss</a:t>
            </a:r>
            <a:r>
              <a:rPr lang="fr-FR" sz="3600">
                <a:solidFill>
                  <a:srgbClr val="FF0000"/>
                </a:solidFill>
                <a:latin typeface="Constantia" pitchFamily="18" charset="0"/>
              </a:rPr>
              <a:t>ent</a:t>
            </a:r>
            <a:endParaRPr lang="ru-RU" sz="3600">
              <a:solidFill>
                <a:srgbClr val="FF0000"/>
              </a:solidFill>
              <a:latin typeface="Constantia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6443663" y="2492375"/>
            <a:ext cx="649287" cy="57626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6407944" y="2456657"/>
            <a:ext cx="647700" cy="57626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5175"/>
            <a:ext cx="8229600" cy="136842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b="1" dirty="0" err="1" smtClean="0"/>
              <a:t>Mettez</a:t>
            </a:r>
            <a:r>
              <a:rPr lang="en-US" b="1" dirty="0" smtClean="0"/>
              <a:t> les </a:t>
            </a:r>
            <a:r>
              <a:rPr lang="en-US" b="1" dirty="0" err="1" smtClean="0"/>
              <a:t>verbes</a:t>
            </a:r>
            <a:r>
              <a:rPr lang="en-US" b="1" dirty="0" smtClean="0"/>
              <a:t> </a:t>
            </a:r>
            <a:r>
              <a:rPr lang="en-US" b="1" dirty="0" err="1" smtClean="0"/>
              <a:t>suivants</a:t>
            </a:r>
            <a:r>
              <a:rPr lang="en-US" b="1" dirty="0" smtClean="0"/>
              <a:t> au </a:t>
            </a:r>
            <a:r>
              <a:rPr lang="en-US" b="1" dirty="0" err="1" smtClean="0"/>
              <a:t>Subjonctif</a:t>
            </a:r>
            <a:r>
              <a:rPr lang="en-US" b="1" dirty="0" smtClean="0"/>
              <a:t>:</a:t>
            </a:r>
            <a:endParaRPr lang="ru-RU" dirty="0"/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>
          <a:xfrm>
            <a:off x="457200" y="2420938"/>
            <a:ext cx="8229600" cy="3903662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en-US" b="1" smtClean="0"/>
              <a:t>Je</a:t>
            </a:r>
            <a:r>
              <a:rPr lang="en-US" smtClean="0"/>
              <a:t> (finir, jaunir)</a:t>
            </a:r>
          </a:p>
          <a:p>
            <a:pPr>
              <a:buFont typeface="Wingdings 2" pitchFamily="18" charset="2"/>
              <a:buNone/>
            </a:pPr>
            <a:r>
              <a:rPr lang="en-US" b="1" smtClean="0"/>
              <a:t>Tu</a:t>
            </a:r>
            <a:r>
              <a:rPr lang="en-US" smtClean="0"/>
              <a:t> (rougir, fleurir)</a:t>
            </a:r>
          </a:p>
          <a:p>
            <a:pPr>
              <a:buFont typeface="Wingdings 2" pitchFamily="18" charset="2"/>
              <a:buNone/>
            </a:pPr>
            <a:r>
              <a:rPr lang="en-US" b="1" smtClean="0"/>
              <a:t>Il</a:t>
            </a:r>
            <a:r>
              <a:rPr lang="en-US" smtClean="0"/>
              <a:t> (obéir)</a:t>
            </a:r>
          </a:p>
          <a:p>
            <a:pPr>
              <a:buFont typeface="Wingdings 2" pitchFamily="18" charset="2"/>
              <a:buNone/>
            </a:pPr>
            <a:r>
              <a:rPr lang="en-US" b="1" smtClean="0"/>
              <a:t>Nous</a:t>
            </a:r>
            <a:r>
              <a:rPr lang="en-US" smtClean="0"/>
              <a:t> (grandir)</a:t>
            </a:r>
          </a:p>
          <a:p>
            <a:pPr>
              <a:buFont typeface="Wingdings 2" pitchFamily="18" charset="2"/>
              <a:buNone/>
            </a:pPr>
            <a:r>
              <a:rPr lang="en-US" b="1" smtClean="0"/>
              <a:t>Ils</a:t>
            </a:r>
            <a:r>
              <a:rPr lang="en-US" smtClean="0"/>
              <a:t> (batir)</a:t>
            </a:r>
            <a:endParaRPr lang="ru-RU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704850"/>
            <a:ext cx="8713787" cy="1355725"/>
          </a:xfrm>
        </p:spPr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i="1" dirty="0" smtClean="0"/>
              <a:t>Образование </a:t>
            </a:r>
            <a:r>
              <a:rPr lang="en-US" b="1" i="1" dirty="0" smtClean="0"/>
              <a:t>P</a:t>
            </a:r>
            <a:r>
              <a:rPr lang="ru-RU" b="1" i="1" dirty="0" err="1" smtClean="0"/>
              <a:t>résent</a:t>
            </a:r>
            <a:r>
              <a:rPr lang="ru-RU" b="1" i="1" dirty="0" smtClean="0"/>
              <a:t> </a:t>
            </a:r>
            <a:r>
              <a:rPr lang="ru-RU" b="1" i="1" dirty="0" err="1" smtClean="0"/>
              <a:t>du</a:t>
            </a:r>
            <a:r>
              <a:rPr lang="ru-RU" b="1" i="1" dirty="0" smtClean="0"/>
              <a:t> </a:t>
            </a:r>
            <a:r>
              <a:rPr lang="en-US" b="1" i="1" dirty="0" smtClean="0"/>
              <a:t>S</a:t>
            </a:r>
            <a:r>
              <a:rPr lang="ru-RU" b="1" i="1" dirty="0" err="1" smtClean="0"/>
              <a:t>ubjonctif</a:t>
            </a:r>
            <a:r>
              <a:rPr lang="ru-RU" b="1" i="1" dirty="0" smtClean="0"/>
              <a:t> </a:t>
            </a:r>
            <a:br>
              <a:rPr lang="ru-RU" b="1" i="1" dirty="0" smtClean="0"/>
            </a:br>
            <a:r>
              <a:rPr lang="ru-RU" b="1" i="1" dirty="0" smtClean="0"/>
              <a:t>глаголов I</a:t>
            </a:r>
            <a:r>
              <a:rPr lang="en-US" b="1" i="1" dirty="0" smtClean="0"/>
              <a:t>II</a:t>
            </a:r>
            <a:r>
              <a:rPr lang="ru-RU" b="1" i="1" dirty="0" smtClean="0"/>
              <a:t> группы</a:t>
            </a:r>
            <a:endParaRPr lang="ru-RU" dirty="0"/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457200" y="2276475"/>
            <a:ext cx="8229600" cy="4048125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en-US" sz="3600" smtClean="0"/>
              <a:t>partir           ils partent</a:t>
            </a:r>
            <a:endParaRPr lang="ru-RU" sz="3600" smtClean="0"/>
          </a:p>
        </p:txBody>
      </p:sp>
      <p:sp>
        <p:nvSpPr>
          <p:cNvPr id="5" name="Стрелка вправо 4"/>
          <p:cNvSpPr/>
          <p:nvPr/>
        </p:nvSpPr>
        <p:spPr>
          <a:xfrm>
            <a:off x="3779838" y="2492375"/>
            <a:ext cx="792162" cy="3603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/>
              <a:t> </a:t>
            </a:r>
            <a:endParaRPr lang="ru-RU" dirty="0"/>
          </a:p>
        </p:txBody>
      </p:sp>
      <p:sp>
        <p:nvSpPr>
          <p:cNvPr id="21508" name="TextBox 5"/>
          <p:cNvSpPr txBox="1">
            <a:spLocks noChangeArrowheads="1"/>
          </p:cNvSpPr>
          <p:nvPr/>
        </p:nvSpPr>
        <p:spPr bwMode="auto">
          <a:xfrm>
            <a:off x="755650" y="3644900"/>
            <a:ext cx="3240088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latin typeface="Constantia" pitchFamily="18" charset="0"/>
              </a:rPr>
              <a:t>que je part</a:t>
            </a:r>
            <a:r>
              <a:rPr lang="en-US" sz="3600">
                <a:solidFill>
                  <a:srgbClr val="FF0000"/>
                </a:solidFill>
                <a:latin typeface="Constantia" pitchFamily="18" charset="0"/>
              </a:rPr>
              <a:t>e</a:t>
            </a:r>
          </a:p>
          <a:p>
            <a:r>
              <a:rPr lang="en-US" sz="3600">
                <a:latin typeface="Constantia" pitchFamily="18" charset="0"/>
              </a:rPr>
              <a:t>que tu part</a:t>
            </a:r>
            <a:r>
              <a:rPr lang="en-US" sz="3600">
                <a:solidFill>
                  <a:srgbClr val="FF0000"/>
                </a:solidFill>
                <a:latin typeface="Constantia" pitchFamily="18" charset="0"/>
              </a:rPr>
              <a:t>es</a:t>
            </a:r>
          </a:p>
          <a:p>
            <a:r>
              <a:rPr lang="en-US" sz="3600">
                <a:latin typeface="Constantia" pitchFamily="18" charset="0"/>
              </a:rPr>
              <a:t>qu</a:t>
            </a:r>
            <a:r>
              <a:rPr lang="fr-FR" sz="3600">
                <a:latin typeface="Constantia" pitchFamily="18" charset="0"/>
              </a:rPr>
              <a:t>’il part</a:t>
            </a:r>
            <a:r>
              <a:rPr lang="fr-FR" sz="3600">
                <a:solidFill>
                  <a:srgbClr val="FF0000"/>
                </a:solidFill>
                <a:latin typeface="Constantia" pitchFamily="18" charset="0"/>
              </a:rPr>
              <a:t>e</a:t>
            </a:r>
            <a:endParaRPr lang="ru-RU" sz="360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21509" name="TextBox 6"/>
          <p:cNvSpPr txBox="1">
            <a:spLocks noChangeArrowheads="1"/>
          </p:cNvSpPr>
          <p:nvPr/>
        </p:nvSpPr>
        <p:spPr bwMode="auto">
          <a:xfrm>
            <a:off x="4643438" y="3644900"/>
            <a:ext cx="403225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600">
                <a:latin typeface="Constantia" pitchFamily="18" charset="0"/>
              </a:rPr>
              <a:t>que nous part</a:t>
            </a:r>
            <a:r>
              <a:rPr lang="en-US" sz="3600">
                <a:solidFill>
                  <a:srgbClr val="FF0000"/>
                </a:solidFill>
                <a:latin typeface="Constantia" pitchFamily="18" charset="0"/>
              </a:rPr>
              <a:t>ions</a:t>
            </a:r>
          </a:p>
          <a:p>
            <a:r>
              <a:rPr lang="en-US" sz="3600">
                <a:latin typeface="Constantia" pitchFamily="18" charset="0"/>
              </a:rPr>
              <a:t>que vous part</a:t>
            </a:r>
            <a:r>
              <a:rPr lang="en-US" sz="3600">
                <a:solidFill>
                  <a:srgbClr val="FF0000"/>
                </a:solidFill>
                <a:latin typeface="Constantia" pitchFamily="18" charset="0"/>
              </a:rPr>
              <a:t>iez</a:t>
            </a:r>
          </a:p>
          <a:p>
            <a:r>
              <a:rPr lang="en-US" sz="3600">
                <a:latin typeface="Constantia" pitchFamily="18" charset="0"/>
              </a:rPr>
              <a:t>qu</a:t>
            </a:r>
            <a:r>
              <a:rPr lang="fr-FR" sz="3600">
                <a:latin typeface="Constantia" pitchFamily="18" charset="0"/>
              </a:rPr>
              <a:t>’ils part</a:t>
            </a:r>
            <a:r>
              <a:rPr lang="fr-FR" sz="3600">
                <a:solidFill>
                  <a:srgbClr val="FF0000"/>
                </a:solidFill>
                <a:latin typeface="Constantia" pitchFamily="18" charset="0"/>
              </a:rPr>
              <a:t>ent</a:t>
            </a:r>
            <a:endParaRPr lang="ru-RU" sz="3600">
              <a:solidFill>
                <a:srgbClr val="FF0000"/>
              </a:solidFill>
              <a:latin typeface="Constantia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6084888" y="2420938"/>
            <a:ext cx="719137" cy="50323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10800000" flipV="1">
            <a:off x="6156325" y="2349500"/>
            <a:ext cx="647700" cy="57467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252</TotalTime>
  <Words>840</Words>
  <Application>Microsoft Office PowerPoint</Application>
  <PresentationFormat>Экран (4:3)</PresentationFormat>
  <Paragraphs>137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22</vt:i4>
      </vt:variant>
    </vt:vector>
  </HeadingPairs>
  <TitlesOfParts>
    <vt:vector size="31" baseType="lpstr">
      <vt:lpstr>Constantia</vt:lpstr>
      <vt:lpstr>Arial</vt:lpstr>
      <vt:lpstr>Calibri</vt:lpstr>
      <vt:lpstr>Wingdings 2</vt:lpstr>
      <vt:lpstr>Times New Roman</vt:lpstr>
      <vt:lpstr>Поток</vt:lpstr>
      <vt:lpstr>Поток</vt:lpstr>
      <vt:lpstr>Поток</vt:lpstr>
      <vt:lpstr>Поток</vt:lpstr>
      <vt:lpstr>Слайд 1</vt:lpstr>
      <vt:lpstr>Употребление</vt:lpstr>
      <vt:lpstr>Слайд 3</vt:lpstr>
      <vt:lpstr>Образование</vt:lpstr>
      <vt:lpstr>Образование Présent du Subjonctif  глаголов I группы</vt:lpstr>
      <vt:lpstr>Mettez les verbes suivants au Subjonctif:</vt:lpstr>
      <vt:lpstr>Образование Présent du Subjonctif  глаголов II группы</vt:lpstr>
      <vt:lpstr>Mettez les verbes suivants au Subjonctif:</vt:lpstr>
      <vt:lpstr>Образование Présent du Subjonctif  глаголов III группы</vt:lpstr>
      <vt:lpstr>Conjuguez les verbes suivants au Subjonctif:</vt:lpstr>
      <vt:lpstr>Слайд 11</vt:lpstr>
      <vt:lpstr>Запомните Présent du Subjonctif глаголов avoir и être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Présent du Subjonctif употребляется после следующих союзов: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user</cp:lastModifiedBy>
  <cp:revision>29</cp:revision>
  <dcterms:created xsi:type="dcterms:W3CDTF">2015-01-27T19:27:23Z</dcterms:created>
  <dcterms:modified xsi:type="dcterms:W3CDTF">2022-03-31T11:16:28Z</dcterms:modified>
</cp:coreProperties>
</file>