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9" r:id="rId9"/>
    <p:sldId id="263" r:id="rId10"/>
    <p:sldId id="270" r:id="rId11"/>
    <p:sldId id="271" r:id="rId12"/>
    <p:sldId id="272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3399FF"/>
    <a:srgbClr val="0000CC"/>
    <a:srgbClr val="FFFF00"/>
    <a:srgbClr val="99CCFF"/>
    <a:srgbClr val="FF0000"/>
    <a:srgbClr val="CC66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435" autoAdjust="0"/>
    <p:restoredTop sz="94660"/>
  </p:normalViewPr>
  <p:slideViewPr>
    <p:cSldViewPr>
      <p:cViewPr varScale="1">
        <p:scale>
          <a:sx n="79" d="100"/>
          <a:sy n="79" d="100"/>
        </p:scale>
        <p:origin x="102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86644F-25D0-42A2-BFEF-93663577006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78650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0D5CDD-3FCB-4D35-908B-131C858B315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65086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9A7C86-48C2-491A-B97E-C7230BB5CF6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30982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13F293A-537A-47D0-BEA6-AFB19CDDB55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84762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8F7EE9-1A37-4201-AE1D-D49E246BE1B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00545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F5512D-E9CD-4BEB-B436-67A96998177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75512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103E5E-4A90-4520-8E59-B921C64E0F2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80026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06F19F-3B43-42D7-B510-8F36F377BEC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14495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237F41-515A-4354-948D-2EE576631C0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94721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9EAAE8-F9F5-4470-856C-D149A219A4E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35027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49E1E0-B0B0-4559-B518-466C09297F8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40131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5D10A4-DA10-4130-B718-5A1BCEFB3B9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82835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87C234D-471C-40B6-B2FB-170457D76FFE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3.png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14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1908175" y="836613"/>
            <a:ext cx="5473700" cy="5040312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99"/>
                </a:solidFill>
                <a:latin typeface="Century Gothic" panose="020B0502020202020204" pitchFamily="34" charset="0"/>
              </a:rPr>
              <a:t>М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7683500" y="6613525"/>
            <a:ext cx="14827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1000"/>
              <a:t>Посмотри – буква М!!!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3429000"/>
            <a:ext cx="9144000" cy="3429000"/>
          </a:xfrm>
          <a:prstGeom prst="rect">
            <a:avLst/>
          </a:prstGeom>
          <a:gradFill rotWithShape="1">
            <a:gsLst>
              <a:gs pos="0">
                <a:srgbClr val="00CC00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0"/>
            <a:ext cx="9144000" cy="3429000"/>
          </a:xfrm>
          <a:prstGeom prst="rect">
            <a:avLst/>
          </a:prstGeom>
          <a:gradFill rotWithShape="1">
            <a:gsLst>
              <a:gs pos="0">
                <a:srgbClr val="3399FF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altLang="ru-RU"/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0" y="6513513"/>
            <a:ext cx="91440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900"/>
              <a:t>Потом буква М пошла в гости к букве Ы. Когда М и Ы встали рядом получился слог МЫ. ММЫЫ. Мы – так мы говорим, когда ТИ и Я вместе – МЫ! МЫ пойдём гулять, МЫ будем играть. ТЫ и Я – это МЫ!</a:t>
            </a:r>
          </a:p>
        </p:txBody>
      </p:sp>
      <p:pic>
        <p:nvPicPr>
          <p:cNvPr id="20485" name="Picture 5" descr="domik_bbw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16113"/>
            <a:ext cx="3348038" cy="202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6" name="Picture 6" descr="domik_bbw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1822450"/>
            <a:ext cx="3492500" cy="2116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7" name="WordArt 7"/>
          <p:cNvSpPr>
            <a:spLocks noChangeArrowheads="1" noChangeShapeType="1" noTextEdit="1"/>
          </p:cNvSpPr>
          <p:nvPr/>
        </p:nvSpPr>
        <p:spPr bwMode="auto">
          <a:xfrm>
            <a:off x="827088" y="4437063"/>
            <a:ext cx="1655762" cy="1512887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99"/>
                </a:solidFill>
                <a:latin typeface="Century Gothic" panose="020B0502020202020204" pitchFamily="34" charset="0"/>
              </a:rPr>
              <a:t>М</a:t>
            </a:r>
          </a:p>
        </p:txBody>
      </p:sp>
      <p:sp>
        <p:nvSpPr>
          <p:cNvPr id="20488" name="WordArt 8"/>
          <p:cNvSpPr>
            <a:spLocks noChangeArrowheads="1" noChangeShapeType="1" noTextEdit="1"/>
          </p:cNvSpPr>
          <p:nvPr/>
        </p:nvSpPr>
        <p:spPr bwMode="auto">
          <a:xfrm>
            <a:off x="6634163" y="4437063"/>
            <a:ext cx="1466850" cy="1512887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entury Gothic" panose="020B0502020202020204" pitchFamily="34" charset="0"/>
              </a:rPr>
              <a:t>Ы</a:t>
            </a:r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3265488" y="0"/>
            <a:ext cx="2314575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9600" b="1">
                <a:latin typeface="Century Gothic" panose="020B0502020202020204" pitchFamily="34" charset="0"/>
              </a:rPr>
              <a:t>МЫ</a:t>
            </a:r>
          </a:p>
        </p:txBody>
      </p:sp>
      <p:sp>
        <p:nvSpPr>
          <p:cNvPr id="20490" name="AutoShape 10"/>
          <p:cNvSpPr>
            <a:spLocks noChangeArrowheads="1"/>
          </p:cNvSpPr>
          <p:nvPr/>
        </p:nvSpPr>
        <p:spPr bwMode="auto">
          <a:xfrm>
            <a:off x="250825" y="188913"/>
            <a:ext cx="1368425" cy="1368425"/>
          </a:xfrm>
          <a:prstGeom prst="sun">
            <a:avLst>
              <a:gd name="adj" fmla="val 25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2.96296E-6 L 0.42153 -2.96296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7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3429000"/>
            <a:ext cx="9144000" cy="3429000"/>
          </a:xfrm>
          <a:prstGeom prst="rect">
            <a:avLst/>
          </a:prstGeom>
          <a:gradFill rotWithShape="1">
            <a:gsLst>
              <a:gs pos="0">
                <a:srgbClr val="00CC00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altLang="ru-RU"/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0" y="0"/>
            <a:ext cx="9144000" cy="3429000"/>
          </a:xfrm>
          <a:prstGeom prst="rect">
            <a:avLst/>
          </a:prstGeom>
          <a:gradFill rotWithShape="1">
            <a:gsLst>
              <a:gs pos="0">
                <a:srgbClr val="3399FF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altLang="ru-RU"/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0" y="6513513"/>
            <a:ext cx="9144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900"/>
              <a:t>Дальше буква М пошла в гости к букве Е. Когда М и Е встали рядом получился слог МЕ. ММЕЕ. МЕ – так говорит козочка – МЕ! Давай прочитаем, как мекают козочки.</a:t>
            </a:r>
          </a:p>
        </p:txBody>
      </p:sp>
      <p:pic>
        <p:nvPicPr>
          <p:cNvPr id="21509" name="Picture 5" descr="domik_bbw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16113"/>
            <a:ext cx="3348038" cy="202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0" name="Picture 6" descr="domik_bbw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1822450"/>
            <a:ext cx="3492500" cy="2116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11" name="WordArt 7"/>
          <p:cNvSpPr>
            <a:spLocks noChangeArrowheads="1" noChangeShapeType="1" noTextEdit="1"/>
          </p:cNvSpPr>
          <p:nvPr/>
        </p:nvSpPr>
        <p:spPr bwMode="auto">
          <a:xfrm>
            <a:off x="827088" y="4437063"/>
            <a:ext cx="1655762" cy="1512887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99"/>
                </a:solidFill>
                <a:latin typeface="Century Gothic" panose="020B0502020202020204" pitchFamily="34" charset="0"/>
              </a:rPr>
              <a:t>М</a:t>
            </a:r>
          </a:p>
        </p:txBody>
      </p:sp>
      <p:sp>
        <p:nvSpPr>
          <p:cNvPr id="21512" name="WordArt 8"/>
          <p:cNvSpPr>
            <a:spLocks noChangeArrowheads="1" noChangeShapeType="1" noTextEdit="1"/>
          </p:cNvSpPr>
          <p:nvPr/>
        </p:nvSpPr>
        <p:spPr bwMode="auto">
          <a:xfrm>
            <a:off x="6877050" y="4437063"/>
            <a:ext cx="1008063" cy="1512887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entury Gothic" panose="020B0502020202020204" pitchFamily="34" charset="0"/>
              </a:rPr>
              <a:t>Е</a:t>
            </a:r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2574925" y="0"/>
            <a:ext cx="4157663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9600" b="1">
                <a:latin typeface="Century Gothic" panose="020B0502020202020204" pitchFamily="34" charset="0"/>
              </a:rPr>
              <a:t>МЕ-МЕ</a:t>
            </a:r>
          </a:p>
        </p:txBody>
      </p:sp>
      <p:sp>
        <p:nvSpPr>
          <p:cNvPr id="21514" name="AutoShape 10"/>
          <p:cNvSpPr>
            <a:spLocks noChangeArrowheads="1"/>
          </p:cNvSpPr>
          <p:nvPr/>
        </p:nvSpPr>
        <p:spPr bwMode="auto">
          <a:xfrm>
            <a:off x="250825" y="188913"/>
            <a:ext cx="1368425" cy="1368425"/>
          </a:xfrm>
          <a:prstGeom prst="sun">
            <a:avLst>
              <a:gd name="adj" fmla="val 25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21515" name="Picture 11" descr="козень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268413"/>
            <a:ext cx="4133850" cy="5256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6" name="Picture 12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623728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4.07407E-6 L 0.44514 4.07407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25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711" fill="hold"/>
                                        <p:tgtEl>
                                          <p:spTgt spid="215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516"/>
                </p:tgtEl>
              </p:cMediaNode>
            </p:audio>
          </p:childTnLst>
        </p:cTn>
      </p:par>
    </p:tnLst>
    <p:bldLst>
      <p:bldP spid="215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3429000"/>
            <a:ext cx="9144000" cy="3429000"/>
          </a:xfrm>
          <a:prstGeom prst="rect">
            <a:avLst/>
          </a:prstGeom>
          <a:gradFill rotWithShape="1">
            <a:gsLst>
              <a:gs pos="0">
                <a:srgbClr val="00CC00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0"/>
            <a:ext cx="9144000" cy="3429000"/>
          </a:xfrm>
          <a:prstGeom prst="rect">
            <a:avLst/>
          </a:prstGeom>
          <a:gradFill rotWithShape="1">
            <a:gsLst>
              <a:gs pos="0">
                <a:srgbClr val="3399FF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altLang="ru-RU"/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0" y="6513513"/>
            <a:ext cx="9144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900"/>
              <a:t>Потом буква М пошла в гости к букве У. Когда М и У  встали рядом получился слог МУ. ММУУ. МУУ – так мычит корова! – МУ! Давай прочитаем, как говорит корова</a:t>
            </a:r>
          </a:p>
        </p:txBody>
      </p:sp>
      <p:pic>
        <p:nvPicPr>
          <p:cNvPr id="22533" name="Picture 5" descr="domik_bbw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16113"/>
            <a:ext cx="3348038" cy="202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4" name="Picture 6" descr="domik_bbw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1822450"/>
            <a:ext cx="3492500" cy="2116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35" name="WordArt 7"/>
          <p:cNvSpPr>
            <a:spLocks noChangeArrowheads="1" noChangeShapeType="1" noTextEdit="1"/>
          </p:cNvSpPr>
          <p:nvPr/>
        </p:nvSpPr>
        <p:spPr bwMode="auto">
          <a:xfrm>
            <a:off x="827088" y="4437063"/>
            <a:ext cx="1655762" cy="1512887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99"/>
                </a:solidFill>
                <a:latin typeface="Century Gothic" panose="020B0502020202020204" pitchFamily="34" charset="0"/>
              </a:rPr>
              <a:t>М</a:t>
            </a:r>
          </a:p>
        </p:txBody>
      </p:sp>
      <p:sp>
        <p:nvSpPr>
          <p:cNvPr id="22536" name="WordArt 8"/>
          <p:cNvSpPr>
            <a:spLocks noChangeArrowheads="1" noChangeShapeType="1" noTextEdit="1"/>
          </p:cNvSpPr>
          <p:nvPr/>
        </p:nvSpPr>
        <p:spPr bwMode="auto">
          <a:xfrm>
            <a:off x="6659563" y="4437063"/>
            <a:ext cx="1370012" cy="1512887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entury Gothic" panose="020B0502020202020204" pitchFamily="34" charset="0"/>
              </a:rPr>
              <a:t>У</a:t>
            </a: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2574925" y="0"/>
            <a:ext cx="4452938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9600" b="1">
                <a:latin typeface="Century Gothic" panose="020B0502020202020204" pitchFamily="34" charset="0"/>
              </a:rPr>
              <a:t>МУ-МУ</a:t>
            </a:r>
          </a:p>
        </p:txBody>
      </p:sp>
      <p:sp>
        <p:nvSpPr>
          <p:cNvPr id="22538" name="AutoShape 10"/>
          <p:cNvSpPr>
            <a:spLocks noChangeArrowheads="1"/>
          </p:cNvSpPr>
          <p:nvPr/>
        </p:nvSpPr>
        <p:spPr bwMode="auto">
          <a:xfrm>
            <a:off x="250825" y="188913"/>
            <a:ext cx="1368425" cy="1368425"/>
          </a:xfrm>
          <a:prstGeom prst="sun">
            <a:avLst>
              <a:gd name="adj" fmla="val 25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22540" name="Picture 12" descr="корова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738" y="1196975"/>
            <a:ext cx="4749800" cy="5472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41" name="Picture 13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61658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4.07407E-6 L 0.44514 4.07407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25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1120" fill="hold"/>
                                        <p:tgtEl>
                                          <p:spTgt spid="2254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541"/>
                </p:tgtEl>
              </p:cMediaNode>
            </p:audio>
          </p:childTnLst>
        </p:cTn>
      </p:par>
    </p:tnLst>
    <p:bldLst>
      <p:bldP spid="2253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0" y="6461125"/>
            <a:ext cx="91440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1000"/>
              <a:t>С буквой М можно еще составить и такие слоги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179388" y="468313"/>
            <a:ext cx="2854325" cy="1927225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12000" b="1">
                <a:solidFill>
                  <a:srgbClr val="0000CC"/>
                </a:solidFill>
                <a:latin typeface="Century Gothic" panose="020B0502020202020204" pitchFamily="34" charset="0"/>
              </a:rPr>
              <a:t>М</a:t>
            </a:r>
            <a:r>
              <a:rPr lang="ru-RU" altLang="ru-RU" sz="12000" b="1">
                <a:solidFill>
                  <a:srgbClr val="FF0000"/>
                </a:solidFill>
                <a:latin typeface="Century Gothic" panose="020B0502020202020204" pitchFamily="34" charset="0"/>
              </a:rPr>
              <a:t>О</a:t>
            </a: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179388" y="3500438"/>
            <a:ext cx="2616200" cy="1927225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12000" b="1">
                <a:solidFill>
                  <a:srgbClr val="0000CC"/>
                </a:solidFill>
                <a:latin typeface="Century Gothic" panose="020B0502020202020204" pitchFamily="34" charset="0"/>
              </a:rPr>
              <a:t>М</a:t>
            </a:r>
            <a:r>
              <a:rPr lang="ru-RU" altLang="ru-RU" sz="12000" b="1">
                <a:solidFill>
                  <a:srgbClr val="FF0000"/>
                </a:solidFill>
                <a:latin typeface="Century Gothic" panose="020B0502020202020204" pitchFamily="34" charset="0"/>
              </a:rPr>
              <a:t>И</a:t>
            </a: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3335338" y="3502025"/>
            <a:ext cx="2460625" cy="1927225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12000" b="1">
                <a:solidFill>
                  <a:srgbClr val="0000CC"/>
                </a:solidFill>
                <a:latin typeface="Century Gothic" panose="020B0502020202020204" pitchFamily="34" charset="0"/>
              </a:rPr>
              <a:t>М</a:t>
            </a:r>
            <a:r>
              <a:rPr lang="ru-RU" altLang="ru-RU" sz="12000" b="1">
                <a:solidFill>
                  <a:srgbClr val="FF0000"/>
                </a:solidFill>
                <a:latin typeface="Century Gothic" panose="020B0502020202020204" pitchFamily="34" charset="0"/>
              </a:rPr>
              <a:t>Я</a:t>
            </a:r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3203575" y="468313"/>
            <a:ext cx="3255963" cy="1927225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12000" b="1">
                <a:solidFill>
                  <a:srgbClr val="0000CC"/>
                </a:solidFill>
                <a:latin typeface="Century Gothic" panose="020B0502020202020204" pitchFamily="34" charset="0"/>
              </a:rPr>
              <a:t>М</a:t>
            </a:r>
            <a:r>
              <a:rPr lang="ru-RU" altLang="ru-RU" sz="12000" b="1">
                <a:solidFill>
                  <a:srgbClr val="FF0000"/>
                </a:solidFill>
                <a:latin typeface="Century Gothic" panose="020B0502020202020204" pitchFamily="34" charset="0"/>
              </a:rPr>
              <a:t>Ю</a:t>
            </a:r>
          </a:p>
        </p:txBody>
      </p:sp>
      <p:sp>
        <p:nvSpPr>
          <p:cNvPr id="16396" name="Text Box 12"/>
          <p:cNvSpPr txBox="1">
            <a:spLocks noChangeArrowheads="1"/>
          </p:cNvSpPr>
          <p:nvPr/>
        </p:nvSpPr>
        <p:spPr bwMode="auto">
          <a:xfrm>
            <a:off x="6659563" y="468313"/>
            <a:ext cx="2357437" cy="1927225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12000" b="1">
                <a:solidFill>
                  <a:srgbClr val="0000CC"/>
                </a:solidFill>
                <a:latin typeface="Century Gothic" panose="020B0502020202020204" pitchFamily="34" charset="0"/>
              </a:rPr>
              <a:t>М</a:t>
            </a:r>
            <a:r>
              <a:rPr lang="ru-RU" altLang="ru-RU" sz="12000" b="1">
                <a:solidFill>
                  <a:srgbClr val="FF0000"/>
                </a:solidFill>
                <a:latin typeface="Century Gothic" panose="020B0502020202020204" pitchFamily="34" charset="0"/>
              </a:rPr>
              <a:t>Ё</a:t>
            </a:r>
          </a:p>
        </p:txBody>
      </p:sp>
      <p:sp>
        <p:nvSpPr>
          <p:cNvPr id="16397" name="Text Box 13"/>
          <p:cNvSpPr txBox="1">
            <a:spLocks noChangeArrowheads="1"/>
          </p:cNvSpPr>
          <p:nvPr/>
        </p:nvSpPr>
        <p:spPr bwMode="auto">
          <a:xfrm>
            <a:off x="6275388" y="3502025"/>
            <a:ext cx="2760662" cy="1927225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12000" b="1">
                <a:solidFill>
                  <a:srgbClr val="0000CC"/>
                </a:solidFill>
                <a:latin typeface="Century Gothic" panose="020B0502020202020204" pitchFamily="34" charset="0"/>
              </a:rPr>
              <a:t>М</a:t>
            </a:r>
            <a:r>
              <a:rPr lang="ru-RU" altLang="ru-RU" sz="12000" b="1">
                <a:solidFill>
                  <a:srgbClr val="FF0000"/>
                </a:solidFill>
                <a:latin typeface="Century Gothic" panose="020B0502020202020204" pitchFamily="34" charset="0"/>
              </a:rPr>
              <a:t>Э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 animBg="1"/>
      <p:bldP spid="16390" grpId="0" animBg="1"/>
      <p:bldP spid="16393" grpId="0" animBg="1"/>
      <p:bldP spid="16394" grpId="0" animBg="1"/>
      <p:bldP spid="16396" grpId="0" animBg="1"/>
      <p:bldP spid="1639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70" name="Group 62"/>
          <p:cNvGraphicFramePr>
            <a:graphicFrameLocks noGrp="1"/>
          </p:cNvGraphicFramePr>
          <p:nvPr>
            <p:ph/>
          </p:nvPr>
        </p:nvGraphicFramePr>
        <p:xfrm>
          <a:off x="457200" y="476250"/>
          <a:ext cx="8229600" cy="5851525"/>
        </p:xfrm>
        <a:graphic>
          <a:graphicData uri="http://schemas.openxmlformats.org/drawingml/2006/table">
            <a:tbl>
              <a:tblPr/>
              <a:tblGrid>
                <a:gridCol w="4114800">
                  <a:extLst>
                    <a:ext uri="{9D8B030D-6E8A-4147-A177-3AD203B41FA5}">
                      <a16:colId xmlns:a16="http://schemas.microsoft.com/office/drawing/2014/main" val="332088787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1971437103"/>
                    </a:ext>
                  </a:extLst>
                </a:gridCol>
              </a:tblGrid>
              <a:tr h="11699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М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МА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4499719"/>
                  </a:ext>
                </a:extLst>
              </a:tr>
              <a:tr h="11699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МО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МУ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7473234"/>
                  </a:ext>
                </a:extLst>
              </a:tr>
              <a:tr h="11715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МИ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МЭ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422576"/>
                  </a:ext>
                </a:extLst>
              </a:tr>
              <a:tr h="11699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МЕ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МЁ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4782691"/>
                  </a:ext>
                </a:extLst>
              </a:tr>
              <a:tr h="11699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МЮ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МЯ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31367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2974975" y="5553075"/>
            <a:ext cx="3181350" cy="1189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7200" b="1">
                <a:solidFill>
                  <a:srgbClr val="0000CC"/>
                </a:solidFill>
                <a:latin typeface="Century Gothic" panose="020B0502020202020204" pitchFamily="34" charset="0"/>
              </a:rPr>
              <a:t>М</a:t>
            </a:r>
            <a:r>
              <a:rPr lang="ru-RU" altLang="ru-RU" sz="7200" b="1">
                <a:latin typeface="Century Gothic" panose="020B0502020202020204" pitchFamily="34" charset="0"/>
              </a:rPr>
              <a:t>А</a:t>
            </a:r>
            <a:r>
              <a:rPr lang="ru-RU" altLang="ru-RU" sz="7200" b="1">
                <a:solidFill>
                  <a:srgbClr val="0000CC"/>
                </a:solidFill>
                <a:latin typeface="Century Gothic" panose="020B0502020202020204" pitchFamily="34" charset="0"/>
              </a:rPr>
              <a:t>М</a:t>
            </a:r>
            <a:r>
              <a:rPr lang="ru-RU" altLang="ru-RU" sz="7200" b="1">
                <a:latin typeface="Century Gothic" panose="020B0502020202020204" pitchFamily="34" charset="0"/>
              </a:rPr>
              <a:t>А</a:t>
            </a:r>
          </a:p>
        </p:txBody>
      </p:sp>
      <p:sp>
        <p:nvSpPr>
          <p:cNvPr id="3204" name="Text Box 132"/>
          <p:cNvSpPr txBox="1">
            <a:spLocks noChangeArrowheads="1"/>
          </p:cNvSpPr>
          <p:nvPr/>
        </p:nvSpPr>
        <p:spPr bwMode="auto">
          <a:xfrm>
            <a:off x="5788025" y="6613525"/>
            <a:ext cx="33210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1000"/>
              <a:t>буква М!- МАМА - в этом слове 2 буквы М, покажи их</a:t>
            </a:r>
          </a:p>
        </p:txBody>
      </p:sp>
      <p:pic>
        <p:nvPicPr>
          <p:cNvPr id="3207" name="Picture 135" descr="11_390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549275"/>
            <a:ext cx="6408738" cy="480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7864475" y="6613525"/>
            <a:ext cx="128746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1000"/>
              <a:t>Вот она – буква М!</a:t>
            </a:r>
          </a:p>
        </p:txBody>
      </p:sp>
      <p:sp>
        <p:nvSpPr>
          <p:cNvPr id="6150" name="WordArt 6"/>
          <p:cNvSpPr>
            <a:spLocks noChangeArrowheads="1" noChangeShapeType="1" noTextEdit="1"/>
          </p:cNvSpPr>
          <p:nvPr/>
        </p:nvSpPr>
        <p:spPr bwMode="auto">
          <a:xfrm>
            <a:off x="1908175" y="836613"/>
            <a:ext cx="5473700" cy="5040312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99"/>
                </a:solidFill>
                <a:latin typeface="Century Gothic" panose="020B0502020202020204" pitchFamily="34" charset="0"/>
              </a:rPr>
              <a:t>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3348038" y="5445125"/>
            <a:ext cx="2106612" cy="1189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7200" b="1">
                <a:solidFill>
                  <a:srgbClr val="0000CC"/>
                </a:solidFill>
                <a:latin typeface="Century Gothic" panose="020B0502020202020204" pitchFamily="34" charset="0"/>
              </a:rPr>
              <a:t>М</a:t>
            </a:r>
            <a:r>
              <a:rPr lang="ru-RU" altLang="ru-RU" sz="7200" b="1">
                <a:latin typeface="Century Gothic" panose="020B0502020202020204" pitchFamily="34" charset="0"/>
              </a:rPr>
              <a:t>ЯЧ</a:t>
            </a:r>
          </a:p>
        </p:txBody>
      </p:sp>
      <p:pic>
        <p:nvPicPr>
          <p:cNvPr id="5133" name="Picture 13" descr="2b7cfa533f3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549275"/>
            <a:ext cx="4216400" cy="427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2"/>
          <p:cNvSpPr>
            <a:spLocks noChangeArrowheads="1" noChangeShapeType="1" noTextEdit="1"/>
          </p:cNvSpPr>
          <p:nvPr/>
        </p:nvSpPr>
        <p:spPr bwMode="auto">
          <a:xfrm>
            <a:off x="1187450" y="260350"/>
            <a:ext cx="2663825" cy="3024188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99"/>
                </a:solidFill>
                <a:cs typeface="Arial" panose="020B0604020202020204" pitchFamily="34" charset="0"/>
              </a:rPr>
              <a:t>М</a:t>
            </a:r>
          </a:p>
        </p:txBody>
      </p:sp>
      <p:sp>
        <p:nvSpPr>
          <p:cNvPr id="4099" name="WordArt 3"/>
          <p:cNvSpPr>
            <a:spLocks noChangeArrowheads="1" noChangeShapeType="1" noTextEdit="1"/>
          </p:cNvSpPr>
          <p:nvPr/>
        </p:nvSpPr>
        <p:spPr bwMode="auto">
          <a:xfrm>
            <a:off x="5076825" y="333375"/>
            <a:ext cx="2087563" cy="266382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66"/>
                </a:solidFill>
                <a:latin typeface="Book Antiqua" panose="02040602050305030304" pitchFamily="18" charset="0"/>
              </a:rPr>
              <a:t>М</a:t>
            </a:r>
          </a:p>
        </p:txBody>
      </p:sp>
      <p:sp>
        <p:nvSpPr>
          <p:cNvPr id="4100" name="WordArt 4"/>
          <p:cNvSpPr>
            <a:spLocks noChangeArrowheads="1" noChangeShapeType="1" noTextEdit="1"/>
          </p:cNvSpPr>
          <p:nvPr/>
        </p:nvSpPr>
        <p:spPr bwMode="auto">
          <a:xfrm>
            <a:off x="755650" y="3789363"/>
            <a:ext cx="2087563" cy="266382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33FF"/>
                </a:solidFill>
                <a:latin typeface="Georgia" panose="02040502050405020303" pitchFamily="18" charset="0"/>
              </a:rPr>
              <a:t>м</a:t>
            </a:r>
          </a:p>
        </p:txBody>
      </p:sp>
      <p:sp>
        <p:nvSpPr>
          <p:cNvPr id="4101" name="WordArt 5"/>
          <p:cNvSpPr>
            <a:spLocks noChangeArrowheads="1" noChangeShapeType="1" noTextEdit="1"/>
          </p:cNvSpPr>
          <p:nvPr/>
        </p:nvSpPr>
        <p:spPr bwMode="auto">
          <a:xfrm>
            <a:off x="7235825" y="3500438"/>
            <a:ext cx="1511300" cy="1727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99FF"/>
                </a:solidFill>
                <a:latin typeface="Impact" panose="020B0806030902050204" pitchFamily="34" charset="0"/>
              </a:rPr>
              <a:t>м</a:t>
            </a:r>
          </a:p>
        </p:txBody>
      </p:sp>
      <p:sp>
        <p:nvSpPr>
          <p:cNvPr id="4102" name="WordArt 6"/>
          <p:cNvSpPr>
            <a:spLocks noChangeArrowheads="1" noChangeShapeType="1" noTextEdit="1"/>
          </p:cNvSpPr>
          <p:nvPr/>
        </p:nvSpPr>
        <p:spPr bwMode="auto">
          <a:xfrm>
            <a:off x="4356100" y="3933825"/>
            <a:ext cx="1728788" cy="223202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6156325" y="6613525"/>
            <a:ext cx="30083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1000"/>
              <a:t>Посмотри, сколько буковок!!! И это все буквы 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7864475" y="6613525"/>
            <a:ext cx="69056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1000"/>
              <a:t>буква М!</a:t>
            </a:r>
          </a:p>
        </p:txBody>
      </p:sp>
      <p:sp>
        <p:nvSpPr>
          <p:cNvPr id="9224" name="WordArt 8"/>
          <p:cNvSpPr>
            <a:spLocks noChangeArrowheads="1" noChangeShapeType="1" noTextEdit="1"/>
          </p:cNvSpPr>
          <p:nvPr/>
        </p:nvSpPr>
        <p:spPr bwMode="auto">
          <a:xfrm>
            <a:off x="1908175" y="836613"/>
            <a:ext cx="5473700" cy="5040312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99"/>
                </a:solidFill>
                <a:latin typeface="Century Gothic" panose="020B0502020202020204" pitchFamily="34" charset="0"/>
              </a:rPr>
              <a:t>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3851275" y="6640513"/>
            <a:ext cx="53975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1000"/>
              <a:t>Посмотри – медведь – на букву М, а это мышь – тоже на М, и машина начинается на М!</a:t>
            </a:r>
          </a:p>
        </p:txBody>
      </p:sp>
      <p:grpSp>
        <p:nvGrpSpPr>
          <p:cNvPr id="8227" name="Group 35"/>
          <p:cNvGrpSpPr>
            <a:grpSpLocks/>
          </p:cNvGrpSpPr>
          <p:nvPr/>
        </p:nvGrpSpPr>
        <p:grpSpPr bwMode="auto">
          <a:xfrm>
            <a:off x="179388" y="188913"/>
            <a:ext cx="4405312" cy="3206750"/>
            <a:chOff x="196" y="119"/>
            <a:chExt cx="2775" cy="2020"/>
          </a:xfrm>
        </p:grpSpPr>
        <p:pic>
          <p:nvPicPr>
            <p:cNvPr id="8226" name="Picture 34" descr="3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984" r="5733" b="9218"/>
            <a:stretch>
              <a:fillRect/>
            </a:stretch>
          </p:blipFill>
          <p:spPr bwMode="auto">
            <a:xfrm>
              <a:off x="204" y="119"/>
              <a:ext cx="2767" cy="2016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216" name="Text Box 24"/>
            <p:cNvSpPr txBox="1">
              <a:spLocks noChangeArrowheads="1"/>
            </p:cNvSpPr>
            <p:nvPr/>
          </p:nvSpPr>
          <p:spPr bwMode="auto">
            <a:xfrm>
              <a:off x="196" y="1851"/>
              <a:ext cx="963" cy="2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altLang="ru-RU" sz="2400" b="1">
                  <a:solidFill>
                    <a:srgbClr val="0000CC"/>
                  </a:solidFill>
                  <a:latin typeface="Century Gothic" panose="020B0502020202020204" pitchFamily="34" charset="0"/>
                </a:rPr>
                <a:t>м</a:t>
              </a:r>
              <a:r>
                <a:rPr lang="ru-RU" altLang="ru-RU" sz="2400" b="1">
                  <a:latin typeface="Century Gothic" panose="020B0502020202020204" pitchFamily="34" charset="0"/>
                </a:rPr>
                <a:t>едведь</a:t>
              </a:r>
            </a:p>
          </p:txBody>
        </p:sp>
      </p:grpSp>
      <p:grpSp>
        <p:nvGrpSpPr>
          <p:cNvPr id="8229" name="Group 37"/>
          <p:cNvGrpSpPr>
            <a:grpSpLocks/>
          </p:cNvGrpSpPr>
          <p:nvPr/>
        </p:nvGrpSpPr>
        <p:grpSpPr bwMode="auto">
          <a:xfrm>
            <a:off x="1187450" y="3573463"/>
            <a:ext cx="4537075" cy="3003550"/>
            <a:chOff x="1701" y="2251"/>
            <a:chExt cx="2858" cy="1892"/>
          </a:xfrm>
        </p:grpSpPr>
        <p:pic>
          <p:nvPicPr>
            <p:cNvPr id="8228" name="Picture 36" descr="56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01" y="2251"/>
              <a:ext cx="2858" cy="1892"/>
            </a:xfrm>
            <a:prstGeom prst="rect">
              <a:avLst/>
            </a:prstGeom>
            <a:noFill/>
            <a:ln w="28575">
              <a:solidFill>
                <a:srgbClr val="99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224" name="Text Box 32"/>
            <p:cNvSpPr txBox="1">
              <a:spLocks noChangeArrowheads="1"/>
            </p:cNvSpPr>
            <p:nvPr/>
          </p:nvSpPr>
          <p:spPr bwMode="auto">
            <a:xfrm>
              <a:off x="3865" y="3852"/>
              <a:ext cx="684" cy="2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99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altLang="ru-RU" sz="2400" b="1">
                  <a:solidFill>
                    <a:srgbClr val="0000CC"/>
                  </a:solidFill>
                  <a:latin typeface="Century Gothic" panose="020B0502020202020204" pitchFamily="34" charset="0"/>
                </a:rPr>
                <a:t>м</a:t>
              </a:r>
              <a:r>
                <a:rPr lang="ru-RU" altLang="ru-RU" sz="2400" b="1">
                  <a:latin typeface="Century Gothic" panose="020B0502020202020204" pitchFamily="34" charset="0"/>
                </a:rPr>
                <a:t>ышь</a:t>
              </a:r>
            </a:p>
          </p:txBody>
        </p:sp>
      </p:grpSp>
      <p:grpSp>
        <p:nvGrpSpPr>
          <p:cNvPr id="8231" name="Group 39"/>
          <p:cNvGrpSpPr>
            <a:grpSpLocks/>
          </p:cNvGrpSpPr>
          <p:nvPr/>
        </p:nvGrpSpPr>
        <p:grpSpPr bwMode="auto">
          <a:xfrm>
            <a:off x="4800600" y="620713"/>
            <a:ext cx="4175125" cy="2795587"/>
            <a:chOff x="3024" y="391"/>
            <a:chExt cx="2630" cy="1761"/>
          </a:xfrm>
        </p:grpSpPr>
        <p:pic>
          <p:nvPicPr>
            <p:cNvPr id="8230" name="Picture 38" descr="newtitel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4" y="391"/>
              <a:ext cx="2630" cy="17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225" name="Text Box 33"/>
            <p:cNvSpPr txBox="1">
              <a:spLocks noChangeArrowheads="1"/>
            </p:cNvSpPr>
            <p:nvPr/>
          </p:nvSpPr>
          <p:spPr bwMode="auto">
            <a:xfrm>
              <a:off x="4710" y="1842"/>
              <a:ext cx="923" cy="2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altLang="ru-RU" sz="2400" b="1">
                  <a:solidFill>
                    <a:srgbClr val="0000CC"/>
                  </a:solidFill>
                  <a:latin typeface="Century Gothic" panose="020B0502020202020204" pitchFamily="34" charset="0"/>
                </a:rPr>
                <a:t>м</a:t>
              </a:r>
              <a:r>
                <a:rPr lang="ru-RU" altLang="ru-RU" sz="2400" b="1">
                  <a:latin typeface="Century Gothic" panose="020B0502020202020204" pitchFamily="34" charset="0"/>
                </a:rPr>
                <a:t>ашина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34925" y="6613525"/>
            <a:ext cx="30003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1000"/>
              <a:t>Букву М можно сложить из палочек. Посмотри! </a:t>
            </a:r>
          </a:p>
        </p:txBody>
      </p:sp>
      <p:sp>
        <p:nvSpPr>
          <p:cNvPr id="19459" name="WordArt 3"/>
          <p:cNvSpPr>
            <a:spLocks noChangeArrowheads="1" noChangeShapeType="1" noTextEdit="1"/>
          </p:cNvSpPr>
          <p:nvPr/>
        </p:nvSpPr>
        <p:spPr bwMode="auto">
          <a:xfrm>
            <a:off x="250825" y="188913"/>
            <a:ext cx="2808288" cy="2519362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99"/>
                </a:solidFill>
                <a:latin typeface="Century Gothic" panose="020B0502020202020204" pitchFamily="34" charset="0"/>
              </a:rPr>
              <a:t>М</a:t>
            </a:r>
          </a:p>
        </p:txBody>
      </p:sp>
      <p:pic>
        <p:nvPicPr>
          <p:cNvPr id="19460" name="Picture 4" descr="3721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02" t="11995" r="14005" b="12856"/>
          <a:stretch>
            <a:fillRect/>
          </a:stretch>
        </p:blipFill>
        <p:spPr bwMode="auto">
          <a:xfrm>
            <a:off x="395288" y="3933825"/>
            <a:ext cx="2771775" cy="2068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1" name="Picture 5" descr="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1555750"/>
            <a:ext cx="503237" cy="496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3" name="Picture 7" descr="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654520">
            <a:off x="4787900" y="1484313"/>
            <a:ext cx="504825" cy="466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4" name="Picture 8" descr="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54520" flipH="1">
            <a:off x="6804025" y="1412875"/>
            <a:ext cx="504825" cy="466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5" name="Picture 9" descr="372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3038" y="1484313"/>
            <a:ext cx="595312" cy="4897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0" y="3429000"/>
            <a:ext cx="9144000" cy="3429000"/>
          </a:xfrm>
          <a:prstGeom prst="rect">
            <a:avLst/>
          </a:prstGeom>
          <a:gradFill rotWithShape="1">
            <a:gsLst>
              <a:gs pos="0">
                <a:srgbClr val="00CC00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3429000"/>
          </a:xfrm>
          <a:prstGeom prst="rect">
            <a:avLst/>
          </a:prstGeom>
          <a:gradFill rotWithShape="1">
            <a:gsLst>
              <a:gs pos="0">
                <a:srgbClr val="3399FF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altLang="ru-RU"/>
          </a:p>
        </p:txBody>
      </p:sp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0" y="6175375"/>
            <a:ext cx="9144000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900"/>
              <a:t>А теперь послушай сказку про буковки. Однажды буква М решила пойти в гости. Она пошла по дорожке и вскоре увидела домик, в котором жила буковка А. Буква М обрадовалась, подбежала к А, встала рядышком и получился слог МА.  Давай попробуем сказать вместе. Проведем пальчиком от буквы М к букве А. ММАА. Получилось? Ты просто молодчина! Ты только что сама прочитала слог МА. А  посмотри что получится, если слог МА написать 2 раза подряд. Попробуем прочитать? Правильно МАМА!</a:t>
            </a:r>
          </a:p>
        </p:txBody>
      </p:sp>
      <p:pic>
        <p:nvPicPr>
          <p:cNvPr id="10244" name="Picture 4" descr="domik_bbw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16113"/>
            <a:ext cx="3348038" cy="202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7" name="Picture 7" descr="domik_bbw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1822450"/>
            <a:ext cx="3492500" cy="2116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51" name="WordArt 11"/>
          <p:cNvSpPr>
            <a:spLocks noChangeArrowheads="1" noChangeShapeType="1" noTextEdit="1"/>
          </p:cNvSpPr>
          <p:nvPr/>
        </p:nvSpPr>
        <p:spPr bwMode="auto">
          <a:xfrm>
            <a:off x="827088" y="4005263"/>
            <a:ext cx="1655762" cy="1512887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99"/>
                </a:solidFill>
                <a:latin typeface="Century Gothic" panose="020B0502020202020204" pitchFamily="34" charset="0"/>
              </a:rPr>
              <a:t>М</a:t>
            </a:r>
          </a:p>
        </p:txBody>
      </p:sp>
      <p:sp>
        <p:nvSpPr>
          <p:cNvPr id="10252" name="WordArt 12"/>
          <p:cNvSpPr>
            <a:spLocks noChangeArrowheads="1" noChangeShapeType="1" noTextEdit="1"/>
          </p:cNvSpPr>
          <p:nvPr/>
        </p:nvSpPr>
        <p:spPr bwMode="auto">
          <a:xfrm>
            <a:off x="6634163" y="4005263"/>
            <a:ext cx="1466850" cy="1512887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entury Gothic" panose="020B0502020202020204" pitchFamily="34" charset="0"/>
              </a:rPr>
              <a:t>А</a:t>
            </a:r>
          </a:p>
        </p:txBody>
      </p:sp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2555875" y="44450"/>
            <a:ext cx="4181475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9600" b="1">
                <a:latin typeface="Century Gothic" panose="020B0502020202020204" pitchFamily="34" charset="0"/>
              </a:rPr>
              <a:t>МАМА</a:t>
            </a:r>
          </a:p>
        </p:txBody>
      </p:sp>
      <p:sp>
        <p:nvSpPr>
          <p:cNvPr id="10256" name="AutoShape 16"/>
          <p:cNvSpPr>
            <a:spLocks noChangeArrowheads="1"/>
          </p:cNvSpPr>
          <p:nvPr/>
        </p:nvSpPr>
        <p:spPr bwMode="auto">
          <a:xfrm>
            <a:off x="250825" y="188913"/>
            <a:ext cx="1368425" cy="1368425"/>
          </a:xfrm>
          <a:prstGeom prst="sun">
            <a:avLst>
              <a:gd name="adj" fmla="val 25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2.96296E-6 L 0.42153 -2.96296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7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4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339</Words>
  <Application>Microsoft Office PowerPoint</Application>
  <PresentationFormat>Экран (4:3)</PresentationFormat>
  <Paragraphs>54</Paragraphs>
  <Slides>14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Arial</vt:lpstr>
      <vt:lpstr>Century Gothic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Организация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Лариса Лесова</dc:creator>
  <cp:lastModifiedBy>Olga</cp:lastModifiedBy>
  <cp:revision>45</cp:revision>
  <dcterms:created xsi:type="dcterms:W3CDTF">2009-06-03T11:14:56Z</dcterms:created>
  <dcterms:modified xsi:type="dcterms:W3CDTF">2022-02-10T22:49:13Z</dcterms:modified>
</cp:coreProperties>
</file>