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4"/>
  </p:notesMasterIdLst>
  <p:sldIdLst>
    <p:sldId id="276" r:id="rId2"/>
    <p:sldId id="258" r:id="rId3"/>
    <p:sldId id="267" r:id="rId4"/>
    <p:sldId id="268" r:id="rId5"/>
    <p:sldId id="269" r:id="rId6"/>
    <p:sldId id="270" r:id="rId7"/>
    <p:sldId id="271" r:id="rId8"/>
    <p:sldId id="272" r:id="rId9"/>
    <p:sldId id="260" r:id="rId10"/>
    <p:sldId id="275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85" autoAdjust="0"/>
    <p:restoredTop sz="94234" autoAdjust="0"/>
  </p:normalViewPr>
  <p:slideViewPr>
    <p:cSldViewPr>
      <p:cViewPr varScale="1">
        <p:scale>
          <a:sx n="97" d="100"/>
          <a:sy n="97" d="100"/>
        </p:scale>
        <p:origin x="-6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9FF286-5755-476E-A2DE-3B373E27DDE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7B6DCB-5920-4443-9189-63013E06344D}" type="slidenum">
              <a:rPr lang="ru-RU"/>
              <a:pPr/>
              <a:t>3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14FF59-75C8-4C8E-B227-0F00DC1B84CE}" type="slidenum">
              <a:rPr lang="ru-RU"/>
              <a:pPr/>
              <a:t>4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1A3B1AB-AC8E-4573-8827-E6336ACB4102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49159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49160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1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2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91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7BA46-EC12-4BA1-853E-4F6148AB75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80537-75C3-49C1-A544-B46C676BCC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DA9D9-68D4-4440-9135-6F3D66FDB5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4AE83-AA3D-40AF-8C10-6141DC68DC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79D04-66A6-4974-83A7-EF265037BC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B691E-5863-4608-AF51-29C66E6320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CF101-8E9A-483D-81AD-092CAB7AAF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B228B-7B7A-452A-A742-8538762E4D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37F50-2ACD-475D-8862-35EA527029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0FC59-D906-47A4-A89E-609E5FEC11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346F5321-D27E-407D-8714-3DADE6B0A45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81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620713"/>
            <a:ext cx="7920038" cy="2952750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5400" b="1" dirty="0"/>
              <a:t>Мой друг-велосипед!</a:t>
            </a:r>
            <a:r>
              <a:rPr lang="en-US" sz="5400" b="1" dirty="0"/>
              <a:t/>
            </a:r>
            <a:br>
              <a:rPr lang="en-US" sz="5400" b="1" dirty="0"/>
            </a:br>
            <a:endParaRPr lang="ru-RU" sz="3600" b="1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>
          <a:xfrm flipH="1">
            <a:off x="9144000" y="6858000"/>
            <a:ext cx="396552" cy="509588"/>
          </a:xfrm>
        </p:spPr>
        <p:txBody>
          <a:bodyPr/>
          <a:lstStyle/>
          <a:p>
            <a:pPr algn="r"/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4113" y="0"/>
            <a:ext cx="6661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8575"/>
            <a:ext cx="8135937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302" name="Picture 6" descr="clip_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692150"/>
            <a:ext cx="6696075" cy="544988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Щади здоровье, жизнь щади - за движением следи.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/>
              <a:t>Что надо сделать перед началом движения?</a:t>
            </a:r>
          </a:p>
          <a:p>
            <a:r>
              <a:rPr lang="ru-RU" sz="2400"/>
              <a:t>До скольких лет выезд на дорогу на велосипеде ЗАПРЕЩЁН ? </a:t>
            </a:r>
          </a:p>
          <a:p>
            <a:r>
              <a:rPr lang="ru-RU" sz="2400"/>
              <a:t>Где можно кататься до 14 лет?</a:t>
            </a:r>
          </a:p>
          <a:p>
            <a:r>
              <a:rPr lang="ru-RU" sz="2400"/>
              <a:t>Что запрещается правилами движения для велосипедистов?</a:t>
            </a:r>
          </a:p>
          <a:p>
            <a:r>
              <a:rPr lang="ru-RU" sz="2400"/>
              <a:t>Как можно пересечь дорогу с велосипедом?</a:t>
            </a:r>
          </a:p>
          <a:p>
            <a:r>
              <a:rPr lang="ru-RU" sz="2400"/>
              <a:t>С какими новыми дорожными знаками вы познакомились?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8888888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3813"/>
            <a:ext cx="9144000" cy="5564187"/>
          </a:xfrm>
          <a:prstGeom prst="rect">
            <a:avLst/>
          </a:prstGeom>
          <a:noFill/>
        </p:spPr>
      </p:pic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250825" y="0"/>
            <a:ext cx="8642350" cy="1120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99CC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Мой друг велосипед!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B246-C247-4CE1-BCEF-33C0760B4C1F}" type="datetime1">
              <a:rPr lang="ru-RU"/>
              <a:pPr/>
              <a:t>08.02.2014</a:t>
            </a:fld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64E5-828E-476E-88B1-43211B8A4446}" type="slidenum">
              <a:rPr lang="ru-RU"/>
              <a:pPr/>
              <a:t>3</a:t>
            </a:fld>
            <a:endParaRPr lang="ru-RU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Учёные утверждают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/>
              <a:t>В Древнем Египте был двухколёсный механизм, который приводился в движение ногами ездока</a:t>
            </a:r>
          </a:p>
          <a:p>
            <a:r>
              <a:rPr lang="ru-RU" sz="2400"/>
              <a:t>В Великобритании  в 1880 году создан велосипед-паук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5334000"/>
            <a:ext cx="3200400" cy="304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46038" tIns="46038" rIns="46038" bIns="46038" anchor="ctr"/>
          <a:lstStyle/>
          <a:p>
            <a:pPr algn="r" eaLnBrk="0" hangingPunct="0"/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85800" y="5638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>
              <a:latin typeface="Verdana" pitchFamily="34" charset="0"/>
            </a:endParaRP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 cstate="email"/>
          <a:srcRect l="7961" t="1431" r="2875" b="11696"/>
          <a:stretch>
            <a:fillRect/>
          </a:stretch>
        </p:blipFill>
        <p:spPr bwMode="auto">
          <a:xfrm>
            <a:off x="4419600" y="3851275"/>
            <a:ext cx="3200400" cy="30067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6EAF-3F94-48D5-B8EF-14BCF2276653}" type="datetime1">
              <a:rPr lang="ru-RU"/>
              <a:pPr/>
              <a:t>08.02.2014</a:t>
            </a:fld>
            <a:endParaRPr lang="ru-RU"/>
          </a:p>
        </p:txBody>
      </p:sp>
      <p:sp>
        <p:nvSpPr>
          <p:cNvPr id="2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D5D01-866E-4DDE-9032-91B0A1C07B15}" type="slidenum">
              <a:rPr lang="ru-RU"/>
              <a:pPr/>
              <a:t>4</a:t>
            </a:fld>
            <a:endParaRPr lang="ru-RU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Движение – это жизнь!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5334000"/>
            <a:ext cx="3200400" cy="304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46038" tIns="46038" rIns="46038" bIns="46038" anchor="ctr"/>
          <a:lstStyle/>
          <a:p>
            <a:pPr algn="r" eaLnBrk="0" hangingPunct="0"/>
            <a:r>
              <a:rPr kumimoji="1" lang="ru-RU" sz="1600" b="1"/>
              <a:t>Современный гоночный...</a:t>
            </a:r>
            <a:endParaRPr kumimoji="1" lang="ru-RU" sz="2400">
              <a:latin typeface="Times New Roman" pitchFamily="18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85800" y="5638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kumimoji="1" lang="ru-RU">
              <a:latin typeface="Verdana" pitchFamily="34" charset="0"/>
            </a:endParaRPr>
          </a:p>
        </p:txBody>
      </p:sp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1371600" y="3352800"/>
            <a:ext cx="6477000" cy="1574800"/>
            <a:chOff x="864" y="2112"/>
            <a:chExt cx="4080" cy="992"/>
          </a:xfrm>
        </p:grpSpPr>
        <p:sp>
          <p:nvSpPr>
            <p:cNvPr id="30726" name="AutoShape 6"/>
            <p:cNvSpPr>
              <a:spLocks noChangeArrowheads="1"/>
            </p:cNvSpPr>
            <p:nvPr/>
          </p:nvSpPr>
          <p:spPr bwMode="auto">
            <a:xfrm>
              <a:off x="912" y="2688"/>
              <a:ext cx="4032" cy="306"/>
            </a:xfrm>
            <a:prstGeom prst="rightArrow">
              <a:avLst>
                <a:gd name="adj1" fmla="val 36602"/>
                <a:gd name="adj2" fmla="val 54170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eaLnBrk="0" hangingPunct="0"/>
              <a:endParaRPr kumimoji="1" lang="ru-RU" sz="1000">
                <a:latin typeface="Times New Roman" pitchFamily="18" charset="0"/>
              </a:endParaRPr>
            </a:p>
          </p:txBody>
        </p:sp>
        <p:sp>
          <p:nvSpPr>
            <p:cNvPr id="30727" name="Text Box 7"/>
            <p:cNvSpPr txBox="1">
              <a:spLocks noChangeArrowheads="1"/>
            </p:cNvSpPr>
            <p:nvPr/>
          </p:nvSpPr>
          <p:spPr bwMode="auto">
            <a:xfrm>
              <a:off x="864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 noProof="1"/>
            </a:p>
          </p:txBody>
        </p:sp>
        <p:sp>
          <p:nvSpPr>
            <p:cNvPr id="30728" name="Text Box 8"/>
            <p:cNvSpPr txBox="1">
              <a:spLocks noChangeArrowheads="1"/>
            </p:cNvSpPr>
            <p:nvPr/>
          </p:nvSpPr>
          <p:spPr bwMode="auto">
            <a:xfrm>
              <a:off x="1196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 noProof="1"/>
            </a:p>
          </p:txBody>
        </p:sp>
        <p:sp>
          <p:nvSpPr>
            <p:cNvPr id="30729" name="Text Box 9"/>
            <p:cNvSpPr txBox="1">
              <a:spLocks noChangeArrowheads="1"/>
            </p:cNvSpPr>
            <p:nvPr/>
          </p:nvSpPr>
          <p:spPr bwMode="auto">
            <a:xfrm>
              <a:off x="1533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/>
            </a:p>
          </p:txBody>
        </p:sp>
        <p:sp>
          <p:nvSpPr>
            <p:cNvPr id="30730" name="Text Box 10"/>
            <p:cNvSpPr txBox="1">
              <a:spLocks noChangeArrowheads="1"/>
            </p:cNvSpPr>
            <p:nvPr/>
          </p:nvSpPr>
          <p:spPr bwMode="auto">
            <a:xfrm>
              <a:off x="1872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 noProof="1"/>
            </a:p>
          </p:txBody>
        </p:sp>
        <p:sp>
          <p:nvSpPr>
            <p:cNvPr id="30731" name="Text Box 11"/>
            <p:cNvSpPr txBox="1">
              <a:spLocks noChangeArrowheads="1"/>
            </p:cNvSpPr>
            <p:nvPr/>
          </p:nvSpPr>
          <p:spPr bwMode="auto">
            <a:xfrm>
              <a:off x="2208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/>
            </a:p>
          </p:txBody>
        </p:sp>
        <p:sp>
          <p:nvSpPr>
            <p:cNvPr id="30732" name="Text Box 12"/>
            <p:cNvSpPr txBox="1">
              <a:spLocks noChangeArrowheads="1"/>
            </p:cNvSpPr>
            <p:nvPr/>
          </p:nvSpPr>
          <p:spPr bwMode="auto">
            <a:xfrm>
              <a:off x="2544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 noProof="1"/>
            </a:p>
          </p:txBody>
        </p:sp>
        <p:sp>
          <p:nvSpPr>
            <p:cNvPr id="30733" name="Text Box 13"/>
            <p:cNvSpPr txBox="1">
              <a:spLocks noChangeArrowheads="1"/>
            </p:cNvSpPr>
            <p:nvPr/>
          </p:nvSpPr>
          <p:spPr bwMode="auto">
            <a:xfrm>
              <a:off x="2880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 noProof="1"/>
            </a:p>
          </p:txBody>
        </p:sp>
        <p:sp>
          <p:nvSpPr>
            <p:cNvPr id="30734" name="Text Box 14"/>
            <p:cNvSpPr txBox="1">
              <a:spLocks noChangeArrowheads="1"/>
            </p:cNvSpPr>
            <p:nvPr/>
          </p:nvSpPr>
          <p:spPr bwMode="auto">
            <a:xfrm>
              <a:off x="3264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 noProof="1"/>
            </a:p>
          </p:txBody>
        </p:sp>
        <p:sp>
          <p:nvSpPr>
            <p:cNvPr id="30735" name="Text Box 15"/>
            <p:cNvSpPr txBox="1">
              <a:spLocks noChangeArrowheads="1"/>
            </p:cNvSpPr>
            <p:nvPr/>
          </p:nvSpPr>
          <p:spPr bwMode="auto">
            <a:xfrm>
              <a:off x="3552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 noProof="1"/>
            </a:p>
          </p:txBody>
        </p:sp>
        <p:sp>
          <p:nvSpPr>
            <p:cNvPr id="30736" name="Text Box 16"/>
            <p:cNvSpPr txBox="1">
              <a:spLocks noChangeArrowheads="1"/>
            </p:cNvSpPr>
            <p:nvPr/>
          </p:nvSpPr>
          <p:spPr bwMode="auto">
            <a:xfrm>
              <a:off x="3840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 noProof="1"/>
            </a:p>
          </p:txBody>
        </p:sp>
        <p:sp>
          <p:nvSpPr>
            <p:cNvPr id="30737" name="Text Box 17"/>
            <p:cNvSpPr txBox="1">
              <a:spLocks noChangeArrowheads="1"/>
            </p:cNvSpPr>
            <p:nvPr/>
          </p:nvSpPr>
          <p:spPr bwMode="auto">
            <a:xfrm>
              <a:off x="4128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/>
            </a:p>
          </p:txBody>
        </p:sp>
        <p:sp>
          <p:nvSpPr>
            <p:cNvPr id="30738" name="AutoShape 18"/>
            <p:cNvSpPr>
              <a:spLocks noChangeArrowheads="1"/>
            </p:cNvSpPr>
            <p:nvPr/>
          </p:nvSpPr>
          <p:spPr bwMode="auto">
            <a:xfrm>
              <a:off x="960" y="2112"/>
              <a:ext cx="1536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eaLnBrk="0" hangingPunct="0"/>
              <a:endParaRPr kumimoji="1" lang="ru-RU" sz="1000" b="1"/>
            </a:p>
          </p:txBody>
        </p:sp>
        <p:sp>
          <p:nvSpPr>
            <p:cNvPr id="30739" name="AutoShape 19"/>
            <p:cNvSpPr>
              <a:spLocks noChangeArrowheads="1"/>
            </p:cNvSpPr>
            <p:nvPr/>
          </p:nvSpPr>
          <p:spPr bwMode="auto">
            <a:xfrm>
              <a:off x="2496" y="2304"/>
              <a:ext cx="1200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eaLnBrk="0" hangingPunct="0"/>
              <a:endParaRPr kumimoji="1" lang="ru-RU" sz="1400" b="1"/>
            </a:p>
          </p:txBody>
        </p:sp>
        <p:sp>
          <p:nvSpPr>
            <p:cNvPr id="30740" name="AutoShape 20"/>
            <p:cNvSpPr>
              <a:spLocks noChangeArrowheads="1"/>
            </p:cNvSpPr>
            <p:nvPr/>
          </p:nvSpPr>
          <p:spPr bwMode="auto">
            <a:xfrm>
              <a:off x="3696" y="2496"/>
              <a:ext cx="1056" cy="96"/>
            </a:xfrm>
            <a:prstGeom prst="flowChartProcess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eaLnBrk="0" hangingPunct="0"/>
              <a:endParaRPr kumimoji="1" lang="ru-RU" sz="1400" b="1"/>
            </a:p>
          </p:txBody>
        </p:sp>
        <p:sp>
          <p:nvSpPr>
            <p:cNvPr id="30741" name="Text Box 21"/>
            <p:cNvSpPr txBox="1">
              <a:spLocks noChangeArrowheads="1"/>
            </p:cNvSpPr>
            <p:nvPr/>
          </p:nvSpPr>
          <p:spPr bwMode="auto">
            <a:xfrm>
              <a:off x="4416" y="2912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kumimoji="1" lang="ru-RU" sz="1400" b="1"/>
            </a:p>
          </p:txBody>
        </p:sp>
      </p:grpSp>
      <p:pic>
        <p:nvPicPr>
          <p:cNvPr id="30742" name="Picture 22" descr="сканирование001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 l="1686" t="26067" r="51208" b="50000"/>
          <a:stretch>
            <a:fillRect/>
          </a:stretch>
        </p:blipFill>
        <p:spPr>
          <a:xfrm>
            <a:off x="1423988" y="1600200"/>
            <a:ext cx="2082800" cy="1470025"/>
          </a:xfrm>
          <a:noFill/>
          <a:ln/>
        </p:spPr>
      </p:pic>
      <p:pic>
        <p:nvPicPr>
          <p:cNvPr id="30743" name="Picture 23" descr="сканирование0015"/>
          <p:cNvPicPr>
            <a:picLocks noChangeAspect="1" noChangeArrowheads="1"/>
          </p:cNvPicPr>
          <p:nvPr/>
        </p:nvPicPr>
        <p:blipFill>
          <a:blip r:embed="rId4" cstate="email"/>
          <a:srcRect l="51208" t="26067" r="2893" b="50958"/>
          <a:stretch>
            <a:fillRect/>
          </a:stretch>
        </p:blipFill>
        <p:spPr bwMode="auto">
          <a:xfrm>
            <a:off x="3962400" y="2362200"/>
            <a:ext cx="1905000" cy="1203325"/>
          </a:xfrm>
          <a:prstGeom prst="rect">
            <a:avLst/>
          </a:prstGeom>
          <a:noFill/>
        </p:spPr>
      </p:pic>
      <p:pic>
        <p:nvPicPr>
          <p:cNvPr id="30744" name="Picture 24" descr="сканирование0014"/>
          <p:cNvPicPr>
            <a:picLocks noChangeAspect="1" noChangeArrowheads="1"/>
          </p:cNvPicPr>
          <p:nvPr/>
        </p:nvPicPr>
        <p:blipFill>
          <a:blip r:embed="rId5" cstate="email"/>
          <a:srcRect l="31287" t="35188" r="12573" b="31694"/>
          <a:stretch>
            <a:fillRect/>
          </a:stretch>
        </p:blipFill>
        <p:spPr bwMode="auto">
          <a:xfrm>
            <a:off x="6172200" y="2692400"/>
            <a:ext cx="1828800" cy="1219200"/>
          </a:xfrm>
          <a:prstGeom prst="rect">
            <a:avLst/>
          </a:prstGeom>
          <a:noFill/>
        </p:spPr>
      </p:pic>
      <p:pic>
        <p:nvPicPr>
          <p:cNvPr id="30745" name="Picture 25" descr="сканирование0014"/>
          <p:cNvPicPr>
            <a:picLocks noChangeAspect="1" noChangeArrowheads="1"/>
          </p:cNvPicPr>
          <p:nvPr/>
        </p:nvPicPr>
        <p:blipFill>
          <a:blip r:embed="rId6" cstate="email"/>
          <a:srcRect l="877" t="69537" r="44151"/>
          <a:stretch>
            <a:fillRect/>
          </a:stretch>
        </p:blipFill>
        <p:spPr bwMode="auto">
          <a:xfrm>
            <a:off x="3276600" y="4876800"/>
            <a:ext cx="3048000" cy="1676400"/>
          </a:xfrm>
          <a:prstGeom prst="rect">
            <a:avLst/>
          </a:prstGeom>
          <a:noFill/>
        </p:spPr>
      </p:pic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6400800" y="4876800"/>
            <a:ext cx="2438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i="1">
                <a:latin typeface="Times New Roman" pitchFamily="18" charset="0"/>
              </a:rPr>
              <a:t>Его колёса имеют тонкую стальную мембрану, создающую меньшее сопротивление,         чем спицы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4" name="Picture 4" descr="Изображение 28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333375"/>
            <a:ext cx="8280400" cy="5903913"/>
          </a:xfrm>
          <a:noFill/>
          <a:ln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4000" b="1">
                <a:solidFill>
                  <a:schemeClr val="tx1"/>
                </a:solidFill>
              </a:rPr>
              <a:t>Велосипед должен иметь специальное снаряжение: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-звонок;</a:t>
            </a:r>
          </a:p>
          <a:p>
            <a:pPr>
              <a:buFont typeface="Wingdings" pitchFamily="2" charset="2"/>
              <a:buNone/>
            </a:pPr>
            <a:r>
              <a:rPr lang="ru-RU"/>
              <a:t>-передняя фара с белым светом;</a:t>
            </a:r>
          </a:p>
          <a:p>
            <a:pPr>
              <a:buFont typeface="Wingdings" pitchFamily="2" charset="2"/>
              <a:buNone/>
            </a:pPr>
            <a:r>
              <a:rPr lang="ru-RU"/>
              <a:t>-задний фонарь и отражатель красного цвета;</a:t>
            </a:r>
          </a:p>
          <a:p>
            <a:pPr>
              <a:buFont typeface="Wingdings" pitchFamily="2" charset="2"/>
              <a:buNone/>
            </a:pPr>
            <a:r>
              <a:rPr lang="ru-RU"/>
              <a:t>-зеркало заднего вида;</a:t>
            </a:r>
          </a:p>
          <a:p>
            <a:pPr>
              <a:buFont typeface="Wingdings" pitchFamily="2" charset="2"/>
              <a:buNone/>
            </a:pPr>
            <a:r>
              <a:rPr lang="ru-RU"/>
              <a:t>-путевой инструмент;</a:t>
            </a:r>
          </a:p>
          <a:p>
            <a:pPr>
              <a:buFont typeface="Wingdings" pitchFamily="2" charset="2"/>
              <a:buNone/>
            </a:pPr>
            <a:r>
              <a:rPr lang="ru-RU"/>
              <a:t>-велосипедный насос.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Правила езды на велосипеде: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Можно ездить только по специальным велосипедным дорожкам и площадкам, закрытым для автомобильного транспорта;</a:t>
            </a:r>
          </a:p>
          <a:p>
            <a:pPr>
              <a:lnSpc>
                <a:spcPct val="80000"/>
              </a:lnSpc>
            </a:pPr>
            <a:r>
              <a:rPr lang="ru-RU" sz="2000"/>
              <a:t>По улицам и дорогам до 14 лет ездить запрещается;</a:t>
            </a:r>
          </a:p>
          <a:p>
            <a:pPr>
              <a:lnSpc>
                <a:spcPct val="80000"/>
              </a:lnSpc>
            </a:pPr>
            <a:r>
              <a:rPr lang="ru-RU" sz="2000"/>
              <a:t>Если вам надо пересечь дорогу, сойдите с велосипеда и, держа его за руль, пройдите по пешеходному переходу.</a:t>
            </a:r>
          </a:p>
          <a:p>
            <a:pPr>
              <a:lnSpc>
                <a:spcPct val="80000"/>
              </a:lnSpc>
            </a:pPr>
            <a:r>
              <a:rPr lang="ru-RU" sz="2000"/>
              <a:t>Нельзя ездить на велосипеде, держась за руль одной рукой или вообще</a:t>
            </a:r>
            <a:r>
              <a:rPr lang="ru-RU" sz="2000" b="1"/>
              <a:t> </a:t>
            </a:r>
            <a:r>
              <a:rPr lang="ru-RU" sz="2000"/>
              <a:t>не держась за него. </a:t>
            </a:r>
          </a:p>
          <a:p>
            <a:pPr>
              <a:lnSpc>
                <a:spcPct val="80000"/>
              </a:lnSpc>
            </a:pPr>
            <a:r>
              <a:rPr lang="ru-RU" sz="2000"/>
              <a:t>Велосипедистам  разрешается перевозить на велосипедах груз, но перевозимые предметы не должны мешать в управлении велосипедом. </a:t>
            </a:r>
          </a:p>
          <a:p>
            <a:pPr>
              <a:lnSpc>
                <a:spcPct val="80000"/>
              </a:lnSpc>
            </a:pPr>
            <a:r>
              <a:rPr lang="ru-RU" sz="2000"/>
              <a:t>Каждый велосипедист, как и любой водитель, обязан хорошо знать устройство своей машины и постоянно поддерживать велосипед в хорошем техническом состоянии.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ru-RU" sz="2000"/>
              <a:t>Иногда вам хочется кого-нибудь прокатить на вашем велосипеде.</a:t>
            </a:r>
          </a:p>
          <a:p>
            <a:pPr>
              <a:lnSpc>
                <a:spcPct val="80000"/>
              </a:lnSpc>
            </a:pPr>
            <a:r>
              <a:rPr lang="ru-RU" sz="2000"/>
              <a:t> Но затея эта опасна, перегруженным велосипедом трудно управлять, можно попасть под машину</a:t>
            </a:r>
            <a:r>
              <a:rPr lang="ru-RU" sz="2000" b="1"/>
              <a:t> </a:t>
            </a:r>
            <a:r>
              <a:rPr lang="ru-RU" sz="2000"/>
              <a:t>или упасть.</a:t>
            </a:r>
          </a:p>
          <a:p>
            <a:pPr>
              <a:lnSpc>
                <a:spcPct val="80000"/>
              </a:lnSpc>
            </a:pPr>
            <a:endParaRPr lang="ru-RU" sz="2000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-1631950" y="6858000"/>
            <a:ext cx="13404850" cy="6715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. </a:t>
            </a:r>
          </a:p>
          <a:p>
            <a:pPr algn="just"/>
            <a:endParaRPr lang="ru-RU" sz="200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250825" y="260350"/>
            <a:ext cx="15317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sz="200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lum bright="-6000" contrast="18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4813"/>
            <a:ext cx="3000375" cy="3097212"/>
          </a:xfrm>
          <a:prstGeom prst="rect">
            <a:avLst/>
          </a:prstGeom>
          <a:noFill/>
        </p:spPr>
      </p:pic>
      <p:pic>
        <p:nvPicPr>
          <p:cNvPr id="6149" name="Picture 5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620713"/>
            <a:ext cx="2703513" cy="2735262"/>
          </a:xfrm>
          <a:prstGeom prst="rect">
            <a:avLst/>
          </a:prstGeom>
          <a:noFill/>
        </p:spPr>
      </p:pic>
      <p:pic>
        <p:nvPicPr>
          <p:cNvPr id="6152" name="Picture 8" descr="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04813"/>
            <a:ext cx="2820988" cy="2879725"/>
          </a:xfrm>
          <a:prstGeom prst="rect">
            <a:avLst/>
          </a:prstGeom>
          <a:noFill/>
        </p:spPr>
      </p:pic>
      <p:pic>
        <p:nvPicPr>
          <p:cNvPr id="6153" name="Picture 9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620713"/>
            <a:ext cx="2703513" cy="273526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279</TotalTime>
  <Words>282</Words>
  <Application>Microsoft Office PowerPoint</Application>
  <PresentationFormat>Экран (4:3)</PresentationFormat>
  <Paragraphs>38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Уровень</vt:lpstr>
      <vt:lpstr>     Мой друг-велосипед! </vt:lpstr>
      <vt:lpstr>Слайд 2</vt:lpstr>
      <vt:lpstr>Учёные утверждают</vt:lpstr>
      <vt:lpstr>Движение – это жизнь!</vt:lpstr>
      <vt:lpstr>Слайд 5</vt:lpstr>
      <vt:lpstr>Велосипед должен иметь специальное снаряжение:</vt:lpstr>
      <vt:lpstr>Правила езды на велосипеде:</vt:lpstr>
      <vt:lpstr>Слайд 8</vt:lpstr>
      <vt:lpstr>Слайд 9</vt:lpstr>
      <vt:lpstr>Слайд 10</vt:lpstr>
      <vt:lpstr>Слайд 11</vt:lpstr>
      <vt:lpstr>Щади здоровье, жизнь щади - за движением следи.</vt:lpstr>
    </vt:vector>
  </TitlesOfParts>
  <Company>Olga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 Лесова</dc:creator>
  <cp:lastModifiedBy>Olga</cp:lastModifiedBy>
  <cp:revision>18</cp:revision>
  <dcterms:created xsi:type="dcterms:W3CDTF">2008-11-09T09:10:26Z</dcterms:created>
  <dcterms:modified xsi:type="dcterms:W3CDTF">2014-02-08T18:31:49Z</dcterms:modified>
</cp:coreProperties>
</file>