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10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03248-82DC-412F-86B1-4EA6F0F26B7E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68DF9-D089-4DB6-9B10-46A4AEE7A63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28586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b="1" cap="none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Краткая презентация</a:t>
            </a:r>
            <a:endParaRPr lang="en-US" b="1" cap="none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основной образовательной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программы (далее ООП)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Bookman Old Style" panose="02050604050505020204" pitchFamily="18" charset="0"/>
              </a:rPr>
              <a:t>Муниципального дошкольного образовательного учреждения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Bookman Old Style" panose="02050604050505020204" pitchFamily="18" charset="0"/>
              </a:rPr>
              <a:t>Казачинский</a:t>
            </a:r>
            <a:r>
              <a:rPr lang="ru-RU" b="1" dirty="0" smtClean="0">
                <a:solidFill>
                  <a:srgbClr val="FFFF00"/>
                </a:solidFill>
                <a:latin typeface="Bookman Old Style" panose="02050604050505020204" pitchFamily="18" charset="0"/>
              </a:rPr>
              <a:t> детский сад  муниципального образования – </a:t>
            </a:r>
            <a:r>
              <a:rPr lang="ru-RU" b="1" dirty="0" err="1" smtClean="0">
                <a:solidFill>
                  <a:srgbClr val="FFFF00"/>
                </a:solidFill>
                <a:latin typeface="Bookman Old Style" panose="02050604050505020204" pitchFamily="18" charset="0"/>
              </a:rPr>
              <a:t>Шацкий</a:t>
            </a:r>
            <a:r>
              <a:rPr lang="ru-RU" b="1" dirty="0" smtClean="0">
                <a:solidFill>
                  <a:srgbClr val="FFFF00"/>
                </a:solidFill>
                <a:latin typeface="Bookman Old Style" panose="02050604050505020204" pitchFamily="18" charset="0"/>
              </a:rPr>
              <a:t> муниципальный район Рязанской области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algn="ctr"/>
            <a:endParaRPr lang="en-US" b="1" cap="none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357298"/>
            <a:ext cx="68674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i="1" dirty="0" smtClean="0">
              <a:solidFill>
                <a:srgbClr val="FF0000"/>
              </a:solidFill>
              <a:latin typeface="Bookman Old Style" pitchFamily="18" charset="0"/>
              <a:cs typeface="Arial" charset="0"/>
            </a:endParaRPr>
          </a:p>
          <a:p>
            <a:pPr algn="ctr"/>
            <a:endParaRPr lang="en-US" sz="3200" b="1" i="1" dirty="0">
              <a:solidFill>
                <a:srgbClr val="FFFF00"/>
              </a:solidFill>
              <a:latin typeface="Bookman Old Style" pitchFamily="18" charset="0"/>
              <a:cs typeface="Arial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Bookman Old Style" pitchFamily="18" charset="0"/>
                <a:cs typeface="Arial" charset="0"/>
              </a:rPr>
              <a:t>Спасибо за внимание</a:t>
            </a:r>
            <a:r>
              <a:rPr lang="en-US" sz="3200" b="1" i="1" dirty="0" smtClean="0">
                <a:solidFill>
                  <a:srgbClr val="FFFF00"/>
                </a:solidFill>
                <a:latin typeface="Bookman Old Style" pitchFamily="18" charset="0"/>
                <a:cs typeface="Arial" charset="0"/>
              </a:rPr>
              <a:t>!</a:t>
            </a:r>
            <a:endParaRPr lang="ru-RU" sz="3200" b="1" i="1" dirty="0">
              <a:solidFill>
                <a:srgbClr val="FFFF00"/>
              </a:solidFill>
              <a:latin typeface="Bookman Old Style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764386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cs typeface="Times New Roman" pitchFamily="18" charset="0"/>
              </a:rPr>
              <a:t>ООП разработана в соответствии с основными нормативными документами:</a:t>
            </a:r>
          </a:p>
          <a:p>
            <a:pPr algn="just"/>
            <a:r>
              <a:rPr lang="ru-RU" sz="2000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Arial" charset="0"/>
              <a:buChar char="•"/>
            </a:pPr>
            <a:endParaRPr lang="en-US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en-US" b="1" dirty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Закон Российской Федерации «Об образовании» №273-ФЗ, от 29.12.2012</a:t>
            </a:r>
          </a:p>
          <a:p>
            <a:pPr algn="just">
              <a:buFont typeface="Arial" charset="0"/>
              <a:buChar char="•"/>
            </a:pPr>
            <a:endParaRPr lang="ru-RU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Закон Российской Федерации «Об утверждении федерального государственного образовательного стандарта дошкольного образования» (приказ Министерства образования и науки Российской Федерации № 1155 от 17 октября 2013 года).</a:t>
            </a:r>
          </a:p>
          <a:p>
            <a:pPr algn="just">
              <a:buFont typeface="Arial" charset="0"/>
              <a:buChar char="•"/>
            </a:pPr>
            <a:endParaRPr lang="ru-RU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b="1" dirty="0" err="1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СанПиН</a:t>
            </a: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 2.4.1.3049-13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3"/>
            <a:ext cx="71438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ctr" fontAlgn="t"/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Возрастные и иные категории детей, на которых ориентирована Программа</a:t>
            </a:r>
            <a:endParaRPr lang="en-US" sz="20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indent="449263" algn="ctr" fontAlgn="t"/>
            <a:endParaRPr lang="en-US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indent="449263" algn="ctr" fontAlgn="t"/>
            <a:endParaRPr lang="en-US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Программа ориентирована на детей </a:t>
            </a: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в возрасте от 2 до 7(8) лет.</a:t>
            </a:r>
            <a:endParaRPr lang="en-US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indent="449263" algn="ctr" fontAlgn="t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В саду воспитывается 94 воспитанников.</a:t>
            </a:r>
          </a:p>
          <a:p>
            <a:pPr indent="449263" fontAlgn="t"/>
            <a:endParaRPr lang="ru-RU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 Младшая группа –14 человек</a:t>
            </a: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Средняя группа-15 человека</a:t>
            </a: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Старшая группа-24 человека</a:t>
            </a: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Подготовительная группа-22 человека</a:t>
            </a: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Разновозрастная Ольховский филиал-15 человек</a:t>
            </a:r>
          </a:p>
          <a:p>
            <a:pPr indent="449263" algn="ctr" fontAlgn="t"/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  <a:cs typeface="Times New Roman" pitchFamily="18" charset="0"/>
              </a:rPr>
              <a:t>Разновозрастная филиал «Юность»-5 человек</a:t>
            </a:r>
          </a:p>
          <a:p>
            <a:pPr indent="449263" algn="ctr" fontAlgn="t"/>
            <a:endParaRPr lang="ru-RU" b="1" dirty="0" smtClean="0">
              <a:solidFill>
                <a:srgbClr val="FFFF00"/>
              </a:solidFill>
              <a:latin typeface="Bookman Old Style" pitchFamily="18" charset="0"/>
              <a:cs typeface="Times New Roman" pitchFamily="18" charset="0"/>
            </a:endParaRPr>
          </a:p>
          <a:p>
            <a:pPr indent="449263" algn="ctr" fontAlgn="t"/>
            <a:endParaRPr lang="ru-RU" dirty="0" smtClean="0">
              <a:solidFill>
                <a:srgbClr val="FFFF00"/>
              </a:solidFill>
            </a:endParaRPr>
          </a:p>
          <a:p>
            <a:pPr indent="449263" algn="ctr" fontAlgn="t"/>
            <a:endParaRPr lang="ru-RU" b="1" dirty="0" smtClean="0">
              <a:solidFill>
                <a:srgbClr val="7030A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428604"/>
            <a:ext cx="444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Используемые Примерные программы</a:t>
            </a:r>
            <a:endParaRPr lang="ru-RU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000108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ООП разработана с учётом примерной общеобразовательной программы дошкольного образования «От рождения до школы»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под редакцией </a:t>
            </a:r>
            <a:r>
              <a:rPr lang="ru-RU" b="1" dirty="0" err="1" smtClean="0">
                <a:solidFill>
                  <a:srgbClr val="FFFF00"/>
                </a:solidFill>
              </a:rPr>
              <a:t>Н.Е.Вераксы</a:t>
            </a:r>
            <a:r>
              <a:rPr lang="ru-RU" b="1" dirty="0" smtClean="0">
                <a:solidFill>
                  <a:srgbClr val="FFFF00"/>
                </a:solidFill>
              </a:rPr>
              <a:t>, Т.С.Комаровой, М.А.Васильевой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3116"/>
            <a:ext cx="7143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Программа составлена на основе парциальных программ: </a:t>
            </a:r>
            <a:endParaRPr lang="en-US" b="1" dirty="0" smtClean="0">
              <a:ln w="12700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270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Программа художественного воспитания, обучения и развития детей </a:t>
            </a:r>
            <a:endParaRPr lang="en-US" dirty="0" smtClean="0">
              <a:solidFill>
                <a:srgbClr val="FFFF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2-7 лет  «Цветные ладошки» (автор Лыкова И.А.) </a:t>
            </a:r>
          </a:p>
          <a:p>
            <a:pPr lvl="0" algn="ctr"/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Программа «Музыкальные шедевры» (автор: </a:t>
            </a:r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РадыноваО.И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.)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Программа «Конструирование и художественный труд в детском саду» (автор: </a:t>
            </a:r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Куцакова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 Л.В)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Программа «Юный эколог» (автор: Николаева С.Н)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 Программа «От звука к букве» (автор: Колесникова Е. В.) </a:t>
            </a:r>
            <a:endParaRPr lang="ru-RU" dirty="0" smtClean="0">
              <a:solidFill>
                <a:srgbClr val="FFFF0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75724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Программа учитывает</a:t>
            </a:r>
            <a:endParaRPr lang="en-US" sz="20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возрастные и индивидуальные особенности воспитанников по основным направлениям развития в различных видах деятельности и охватывает следующие образовательные области:</a:t>
            </a:r>
          </a:p>
          <a:p>
            <a:pPr algn="ctr"/>
            <a:endParaRPr lang="ru-RU" sz="2000" dirty="0" smtClean="0">
              <a:ln>
                <a:solidFill>
                  <a:srgbClr val="7030A0"/>
                </a:solidFill>
              </a:ln>
              <a:solidFill>
                <a:srgbClr val="FFFF00"/>
              </a:solidFill>
            </a:endParaRPr>
          </a:p>
          <a:p>
            <a:pPr algn="ctr"/>
            <a:endParaRPr lang="ru-RU" sz="20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2413338"/>
            <a:ext cx="66437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b="1" dirty="0" smtClean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познавательное развитие</a:t>
            </a:r>
            <a:b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речевое развитие</a:t>
            </a:r>
            <a:b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b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 художественно-эстетическое развитие</a:t>
            </a:r>
            <a:b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sz="2000" dirty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14393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 smtClean="0">
                <a:ln w="12700" cmpd="sng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Основные задачи реализации программы</a:t>
            </a:r>
            <a:endParaRPr lang="ru-RU" sz="1600" dirty="0" smtClean="0">
              <a:ln w="12700" cmpd="sng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FFFF00"/>
                </a:solidFill>
              </a:rPr>
              <a:t> </a:t>
            </a:r>
            <a:r>
              <a:rPr lang="ru-RU" sz="1600" b="1" dirty="0" smtClean="0">
                <a:solidFill>
                  <a:srgbClr val="FFFF00"/>
                </a:solidFill>
              </a:rPr>
              <a:t>охрана и укрепление физического и психического здоровья детей, в том числе их эмоционального благополучия;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FF00"/>
                </a:solidFill>
              </a:rPr>
              <a:t>обеспечение равных возможностей для полноценного развития каждого ребенка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здоровья);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FF00"/>
                </a:solidFill>
              </a:rPr>
              <a:t> формирование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деятельности;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FF00"/>
                </a:solidFill>
              </a:rPr>
              <a:t>формирование </a:t>
            </a:r>
            <a:r>
              <a:rPr lang="ru-RU" sz="1600" b="1" dirty="0" err="1" smtClean="0">
                <a:solidFill>
                  <a:srgbClr val="FFFF00"/>
                </a:solidFill>
              </a:rPr>
              <a:t>социокультурной</a:t>
            </a:r>
            <a:r>
              <a:rPr lang="ru-RU" sz="1600" b="1" dirty="0" smtClean="0">
                <a:solidFill>
                  <a:srgbClr val="FFFF00"/>
                </a:solidFill>
              </a:rPr>
              <a:t> среды, соответствующей возрастным, индивидуальным, психологическим и физиологическим особенностям детей;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FF00"/>
                </a:solidFill>
              </a:rPr>
              <a:t>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  <a:p>
            <a:pPr lvl="1"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FF00"/>
                </a:solidFill>
              </a:rPr>
              <a:t>создание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миром;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FF00"/>
                </a:solidFill>
              </a:rPr>
              <a:t>объединение обучения и воспитания в целостный образовательный процесс на основе духовно-нравственных и </a:t>
            </a:r>
            <a:r>
              <a:rPr lang="ru-RU" sz="1600" b="1" dirty="0" err="1" smtClean="0">
                <a:solidFill>
                  <a:srgbClr val="FFFF00"/>
                </a:solidFill>
              </a:rPr>
              <a:t>социокультурных</a:t>
            </a:r>
            <a:r>
              <a:rPr lang="ru-RU" sz="1600" b="1" dirty="0" smtClean="0">
                <a:solidFill>
                  <a:srgbClr val="FFFF00"/>
                </a:solidFill>
              </a:rPr>
              <a:t> ценностей и принятых в обществе правил и норм поведения в интересах человека, семьи, общества;</a:t>
            </a:r>
          </a:p>
          <a:p>
            <a:pPr>
              <a:buFont typeface="Arial" pitchFamily="34" charset="0"/>
              <a:buChar char="•"/>
            </a:pP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142985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 </a:t>
            </a:r>
            <a:r>
              <a:rPr lang="ru-RU" b="1" spc="50" dirty="0" smtClean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Взаимодействие с семьями воспитанников</a:t>
            </a:r>
            <a:endParaRPr lang="ru-RU" b="1" spc="50" dirty="0">
              <a:ln w="11430"/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859340"/>
            <a:ext cx="72152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Bookman Old Style" pitchFamily="18" charset="0"/>
              </a:rPr>
              <a:t>Программа подчёркивает ценность семьи как основного института воспитания и необходимость развития ответственных и плодотворных отношений с семьями воспитанников.</a:t>
            </a:r>
          </a:p>
          <a:p>
            <a:pPr algn="ctr"/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РОДИТЕЛИ – ЭТО ПЕРВЫЕ И ГЛАВНЫЕ ВОСПИТАТЕЛИ РЕБЁНКА</a:t>
            </a:r>
            <a:endParaRPr lang="ru-RU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85794"/>
            <a:ext cx="7215237" cy="10187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Bookman Old Style" pitchFamily="18" charset="0"/>
              </a:rPr>
              <a:t>В основу совместной деятельности семьи и дошкольного учреждения заложены следующие принципы:</a:t>
            </a:r>
            <a:br>
              <a:rPr lang="ru-RU" sz="2000" b="1" dirty="0" smtClean="0">
                <a:solidFill>
                  <a:srgbClr val="FFFF00"/>
                </a:solidFill>
                <a:latin typeface="Bookman Old Style" pitchFamily="18" charset="0"/>
              </a:rPr>
            </a:br>
            <a:endParaRPr lang="ru-RU" sz="2000" dirty="0" smtClean="0">
              <a:solidFill>
                <a:srgbClr val="FFFF0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вединый</a:t>
            </a:r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подход к процессу воспитания ребёнка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заимное</a:t>
            </a:r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доверие во взаимоотношениях педагогов и родителей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уважение и доброжелательность друг к другу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дифференцированный подход к каждой семье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равная ответственность педагогов и родителей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открытость дошкольного учреждения для родителей</a:t>
            </a:r>
          </a:p>
          <a:p>
            <a:pPr algn="ctr"/>
            <a:endParaRPr lang="en-US" sz="2000" b="1" cap="none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71480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pc="50" dirty="0" smtClean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              </a:t>
            </a:r>
            <a:r>
              <a:rPr lang="ru-RU" b="1" spc="50" dirty="0" smtClean="0">
                <a:ln w="1143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Взаимодействие с семьями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214422"/>
            <a:ext cx="807249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Анкетирование и тестирование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Родительские собрания (проводимые в разных активных формах)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Управление ДОУ через родительские комитеты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Консультирование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Родительские уголки, информационные стенды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Участие в создании развивающей среды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Участие в педагогическом процессе (открытые просмотры, привлечение к подготовке утренников, праздников)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Совместные мероприятия с участием педагогов, воспитанников и родителей (тематические вечера, семейные праздники, проекты</a:t>
            </a:r>
            <a:r>
              <a:rPr lang="ru-RU" sz="2000" b="1" dirty="0">
                <a:solidFill>
                  <a:srgbClr val="FFFF00"/>
                </a:solidFill>
                <a:latin typeface="Bookman Old Style" pitchFamily="18" charset="0"/>
              </a:rPr>
              <a:t>)</a:t>
            </a:r>
            <a:endParaRPr lang="ru-RU" sz="20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94</TotalTime>
  <Words>480</Words>
  <Application>Microsoft Office PowerPoint</Application>
  <PresentationFormat>Экран (4:3)</PresentationFormat>
  <Paragraphs>102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works</dc:creator>
  <cp:lastModifiedBy>works</cp:lastModifiedBy>
  <cp:revision>10</cp:revision>
  <dcterms:created xsi:type="dcterms:W3CDTF">2022-03-31T05:51:47Z</dcterms:created>
  <dcterms:modified xsi:type="dcterms:W3CDTF">2022-03-31T07:25:55Z</dcterms:modified>
</cp:coreProperties>
</file>