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12"/>
  </p:handoutMasterIdLst>
  <p:sldIdLst>
    <p:sldId id="287" r:id="rId2"/>
    <p:sldId id="286" r:id="rId3"/>
    <p:sldId id="258" r:id="rId4"/>
    <p:sldId id="257" r:id="rId5"/>
    <p:sldId id="259" r:id="rId6"/>
    <p:sldId id="263" r:id="rId7"/>
    <p:sldId id="265" r:id="rId8"/>
    <p:sldId id="267" r:id="rId9"/>
    <p:sldId id="284" r:id="rId10"/>
    <p:sldId id="271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28" autoAdjust="0"/>
  </p:normalViewPr>
  <p:slideViewPr>
    <p:cSldViewPr>
      <p:cViewPr varScale="1">
        <p:scale>
          <a:sx n="80" d="100"/>
          <a:sy n="80" d="100"/>
        </p:scale>
        <p:origin x="246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3" d="100"/>
          <a:sy n="83" d="100"/>
        </p:scale>
        <p:origin x="-1992" y="-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79D69E7-8D2C-4193-B09D-BF0CC463ED63}" type="datetimeFigureOut">
              <a:rPr lang="ru-RU" smtClean="0"/>
              <a:pPr/>
              <a:t>26.01.2022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9BE3B83-AE17-405D-8F51-EA1B571192D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7152C8-3EF7-4A57-93D6-865C2EF30210}" type="datetimeFigureOut">
              <a:rPr lang="ru-RU" smtClean="0"/>
              <a:pPr/>
              <a:t>26.01.2022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10E34-0E0D-4D05-9CC3-EB43EEB94D9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7152C8-3EF7-4A57-93D6-865C2EF30210}" type="datetimeFigureOut">
              <a:rPr lang="ru-RU" smtClean="0"/>
              <a:pPr/>
              <a:t>26.01.2022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10E34-0E0D-4D05-9CC3-EB43EEB94D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7152C8-3EF7-4A57-93D6-865C2EF30210}" type="datetimeFigureOut">
              <a:rPr lang="ru-RU" smtClean="0"/>
              <a:pPr/>
              <a:t>26.01.2022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10E34-0E0D-4D05-9CC3-EB43EEB94D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7152C8-3EF7-4A57-93D6-865C2EF30210}" type="datetimeFigureOut">
              <a:rPr lang="ru-RU" smtClean="0"/>
              <a:pPr/>
              <a:t>26.01.2022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10E34-0E0D-4D05-9CC3-EB43EEB94D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7152C8-3EF7-4A57-93D6-865C2EF30210}" type="datetimeFigureOut">
              <a:rPr lang="ru-RU" smtClean="0"/>
              <a:pPr/>
              <a:t>26.01.2022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DA110E34-0E0D-4D05-9CC3-EB43EEB94D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7152C8-3EF7-4A57-93D6-865C2EF30210}" type="datetimeFigureOut">
              <a:rPr lang="ru-RU" smtClean="0"/>
              <a:pPr/>
              <a:t>26.01.2022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10E34-0E0D-4D05-9CC3-EB43EEB94D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7152C8-3EF7-4A57-93D6-865C2EF30210}" type="datetimeFigureOut">
              <a:rPr lang="ru-RU" smtClean="0"/>
              <a:pPr/>
              <a:t>26.01.2022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10E34-0E0D-4D05-9CC3-EB43EEB94D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7152C8-3EF7-4A57-93D6-865C2EF30210}" type="datetimeFigureOut">
              <a:rPr lang="ru-RU" smtClean="0"/>
              <a:pPr/>
              <a:t>26.01.2022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10E34-0E0D-4D05-9CC3-EB43EEB94D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7152C8-3EF7-4A57-93D6-865C2EF30210}" type="datetimeFigureOut">
              <a:rPr lang="ru-RU" smtClean="0"/>
              <a:pPr/>
              <a:t>26.01.2022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10E34-0E0D-4D05-9CC3-EB43EEB94D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7152C8-3EF7-4A57-93D6-865C2EF30210}" type="datetimeFigureOut">
              <a:rPr lang="ru-RU" smtClean="0"/>
              <a:pPr/>
              <a:t>26.01.2022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10E34-0E0D-4D05-9CC3-EB43EEB94D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7152C8-3EF7-4A57-93D6-865C2EF30210}" type="datetimeFigureOut">
              <a:rPr lang="ru-RU" smtClean="0"/>
              <a:pPr/>
              <a:t>26.01.2022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10E34-0E0D-4D05-9CC3-EB43EEB94D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2F7152C8-3EF7-4A57-93D6-865C2EF30210}" type="datetimeFigureOut">
              <a:rPr lang="ru-RU" smtClean="0"/>
              <a:pPr/>
              <a:t>26.01.2022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DA110E34-0E0D-4D05-9CC3-EB43EEB94D9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FF00"/>
                </a:solidFill>
              </a:rPr>
              <a:t>ЗИМУЮЩИЕ ПТИЦЫ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25000" lnSpcReduction="20000"/>
          </a:bodyPr>
          <a:lstStyle/>
          <a:p>
            <a:pPr algn="r"/>
            <a:endParaRPr lang="ru-RU" sz="1600" dirty="0" smtClean="0"/>
          </a:p>
          <a:p>
            <a:pPr algn="r"/>
            <a:endParaRPr lang="ru-RU" sz="1600" dirty="0"/>
          </a:p>
          <a:p>
            <a:pPr algn="r"/>
            <a:endParaRPr lang="ru-RU" sz="1600" dirty="0" smtClean="0"/>
          </a:p>
          <a:p>
            <a:pPr algn="r"/>
            <a:endParaRPr lang="ru-RU" sz="1600" dirty="0"/>
          </a:p>
          <a:p>
            <a:pPr algn="r"/>
            <a:endParaRPr lang="ru-RU" sz="1600" dirty="0" smtClean="0"/>
          </a:p>
          <a:p>
            <a:pPr algn="r"/>
            <a:endParaRPr lang="ru-RU" sz="1600" dirty="0"/>
          </a:p>
          <a:p>
            <a:pPr algn="r"/>
            <a:endParaRPr lang="ru-RU" sz="1600" dirty="0" smtClean="0"/>
          </a:p>
          <a:p>
            <a:pPr algn="r"/>
            <a:endParaRPr lang="ru-RU" sz="1600" dirty="0"/>
          </a:p>
          <a:p>
            <a:pPr algn="r"/>
            <a:endParaRPr lang="ru-RU" sz="1600" dirty="0" smtClean="0"/>
          </a:p>
          <a:p>
            <a:pPr algn="r"/>
            <a:endParaRPr lang="ru-RU" sz="1600" dirty="0" smtClean="0"/>
          </a:p>
          <a:p>
            <a:pPr algn="r"/>
            <a:endParaRPr lang="ru-RU" sz="1600" dirty="0"/>
          </a:p>
          <a:p>
            <a:pPr algn="r"/>
            <a:endParaRPr lang="ru-RU" sz="1600" dirty="0" smtClean="0"/>
          </a:p>
          <a:p>
            <a:pPr algn="r"/>
            <a:endParaRPr lang="ru-RU" sz="6400" dirty="0"/>
          </a:p>
          <a:p>
            <a:pPr algn="r"/>
            <a:r>
              <a:rPr lang="ru-RU" sz="5600" dirty="0" smtClean="0"/>
              <a:t>Воспитатель: </a:t>
            </a:r>
            <a:r>
              <a:rPr lang="ru-RU" sz="5600" dirty="0" err="1" smtClean="0"/>
              <a:t>Лесова</a:t>
            </a:r>
            <a:endParaRPr lang="ru-RU" sz="5600" dirty="0" smtClean="0"/>
          </a:p>
          <a:p>
            <a:pPr algn="r"/>
            <a:r>
              <a:rPr lang="ru-RU" sz="5600" dirty="0" smtClean="0"/>
              <a:t> </a:t>
            </a:r>
            <a:r>
              <a:rPr lang="ru-RU" sz="5600" dirty="0" smtClean="0"/>
              <a:t>Лариса Ивановна</a:t>
            </a:r>
            <a:endParaRPr lang="ru-RU" sz="5600" dirty="0" smtClean="0"/>
          </a:p>
          <a:p>
            <a:pPr algn="r"/>
            <a:r>
              <a:rPr lang="ru-RU" sz="5600" dirty="0" smtClean="0"/>
              <a:t>ГБОУ школа №432</a:t>
            </a:r>
          </a:p>
          <a:p>
            <a:pPr algn="r"/>
            <a:r>
              <a:rPr lang="ru-RU" sz="5600" dirty="0" smtClean="0"/>
              <a:t> </a:t>
            </a:r>
            <a:r>
              <a:rPr lang="ru-RU" sz="5600" dirty="0" err="1" smtClean="0"/>
              <a:t>Колпинского</a:t>
            </a:r>
            <a:r>
              <a:rPr lang="ru-RU" sz="5600" dirty="0" smtClean="0"/>
              <a:t> района</a:t>
            </a:r>
          </a:p>
          <a:p>
            <a:pPr algn="r"/>
            <a:r>
              <a:rPr lang="ru-RU" sz="5600" dirty="0" smtClean="0"/>
              <a:t> Санкт-Петербурга</a:t>
            </a:r>
            <a:endParaRPr lang="ru-RU" sz="5600" dirty="0"/>
          </a:p>
        </p:txBody>
      </p:sp>
    </p:spTree>
    <p:extLst>
      <p:ext uri="{BB962C8B-B14F-4D97-AF65-F5344CB8AC3E}">
        <p14:creationId xmlns:p14="http://schemas.microsoft.com/office/powerpoint/2010/main" val="126161656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 descr="ворона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786182" y="0"/>
            <a:ext cx="5357818" cy="3571876"/>
          </a:xfrm>
          <a:prstGeom prst="rect">
            <a:avLst/>
          </a:prstGeom>
        </p:spPr>
      </p:pic>
      <p:pic>
        <p:nvPicPr>
          <p:cNvPr id="14" name="Рисунок 13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4071934" cy="342900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13" name="Рисунок 12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629136" y="3214686"/>
            <a:ext cx="4514864" cy="3643314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11" name="Рисунок 10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85720" y="3071810"/>
            <a:ext cx="4429156" cy="357187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186766" cy="857232"/>
          </a:xfrm>
        </p:spPr>
        <p:txBody>
          <a:bodyPr>
            <a:noAutofit/>
          </a:bodyPr>
          <a:lstStyle/>
          <a:p>
            <a:endParaRPr lang="ru-RU" sz="4400" dirty="0">
              <a:solidFill>
                <a:srgbClr val="C00000"/>
              </a:solidFill>
              <a:latin typeface="+mn-lt"/>
            </a:endParaRPr>
          </a:p>
        </p:txBody>
      </p:sp>
      <p:pic>
        <p:nvPicPr>
          <p:cNvPr id="9" name="Рисунок 8" descr="зим птицы обложка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5719" y="214290"/>
            <a:ext cx="8767391" cy="6429420"/>
          </a:xfrm>
          <a:prstGeom prst="rect">
            <a:avLst/>
          </a:prstGeom>
        </p:spPr>
      </p:pic>
      <p:pic>
        <p:nvPicPr>
          <p:cNvPr id="4" name="Рисунок 3" descr="зим птицы обложка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520" y="188640"/>
            <a:ext cx="8767391" cy="64294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940152" y="116632"/>
            <a:ext cx="3024336" cy="6408712"/>
          </a:xfrm>
        </p:spPr>
        <p:txBody>
          <a:bodyPr>
            <a:noAutofit/>
          </a:bodyPr>
          <a:lstStyle/>
          <a:p>
            <a:pPr algn="l"/>
            <a:r>
              <a:rPr lang="ru-RU" sz="2000" dirty="0" smtClean="0">
                <a:solidFill>
                  <a:srgbClr val="FFFF00"/>
                </a:solidFill>
                <a:effectLst/>
              </a:rPr>
              <a:t>Разукрасилась зима:</a:t>
            </a:r>
            <a:br>
              <a:rPr lang="ru-RU" sz="2000" dirty="0" smtClean="0">
                <a:solidFill>
                  <a:srgbClr val="FFFF00"/>
                </a:solidFill>
                <a:effectLst/>
              </a:rPr>
            </a:br>
            <a:r>
              <a:rPr lang="ru-RU" sz="2000" dirty="0" smtClean="0">
                <a:solidFill>
                  <a:srgbClr val="FFFF00"/>
                </a:solidFill>
                <a:effectLst/>
              </a:rPr>
              <a:t>На уборе бахрома</a:t>
            </a:r>
            <a:br>
              <a:rPr lang="ru-RU" sz="2000" dirty="0" smtClean="0">
                <a:solidFill>
                  <a:srgbClr val="FFFF00"/>
                </a:solidFill>
                <a:effectLst/>
              </a:rPr>
            </a:br>
            <a:r>
              <a:rPr lang="ru-RU" sz="2000" dirty="0" smtClean="0">
                <a:solidFill>
                  <a:srgbClr val="FFFF00"/>
                </a:solidFill>
                <a:effectLst/>
              </a:rPr>
              <a:t>Из прозрачных льдинок,</a:t>
            </a:r>
            <a:br>
              <a:rPr lang="ru-RU" sz="2000" dirty="0" smtClean="0">
                <a:solidFill>
                  <a:srgbClr val="FFFF00"/>
                </a:solidFill>
                <a:effectLst/>
              </a:rPr>
            </a:br>
            <a:r>
              <a:rPr lang="ru-RU" sz="2000" dirty="0" smtClean="0">
                <a:solidFill>
                  <a:srgbClr val="FFFF00"/>
                </a:solidFill>
                <a:effectLst/>
              </a:rPr>
              <a:t>Звездочек-снежинок.</a:t>
            </a:r>
            <a:br>
              <a:rPr lang="ru-RU" sz="2000" dirty="0" smtClean="0">
                <a:solidFill>
                  <a:srgbClr val="FFFF00"/>
                </a:solidFill>
                <a:effectLst/>
              </a:rPr>
            </a:br>
            <a:r>
              <a:rPr lang="ru-RU" sz="2000" dirty="0" smtClean="0">
                <a:solidFill>
                  <a:srgbClr val="FFFF00"/>
                </a:solidFill>
                <a:effectLst/>
              </a:rPr>
              <a:t>Вся в алмазах, жемчугах,</a:t>
            </a:r>
            <a:br>
              <a:rPr lang="ru-RU" sz="2000" dirty="0" smtClean="0">
                <a:solidFill>
                  <a:srgbClr val="FFFF00"/>
                </a:solidFill>
                <a:effectLst/>
              </a:rPr>
            </a:br>
            <a:r>
              <a:rPr lang="ru-RU" sz="2000" dirty="0" smtClean="0">
                <a:solidFill>
                  <a:srgbClr val="FFFF00"/>
                </a:solidFill>
                <a:effectLst/>
              </a:rPr>
              <a:t>В разноцветных огоньках,</a:t>
            </a:r>
            <a:br>
              <a:rPr lang="ru-RU" sz="2000" dirty="0" smtClean="0">
                <a:solidFill>
                  <a:srgbClr val="FFFF00"/>
                </a:solidFill>
                <a:effectLst/>
              </a:rPr>
            </a:br>
            <a:r>
              <a:rPr lang="ru-RU" sz="2000" dirty="0" smtClean="0">
                <a:solidFill>
                  <a:srgbClr val="FFFF00"/>
                </a:solidFill>
                <a:effectLst/>
              </a:rPr>
              <a:t>Льет вокруг сиянье,</a:t>
            </a:r>
            <a:br>
              <a:rPr lang="ru-RU" sz="2000" dirty="0" smtClean="0">
                <a:solidFill>
                  <a:srgbClr val="FFFF00"/>
                </a:solidFill>
                <a:effectLst/>
              </a:rPr>
            </a:br>
            <a:r>
              <a:rPr lang="ru-RU" sz="2000" dirty="0" smtClean="0">
                <a:solidFill>
                  <a:srgbClr val="FFFF00"/>
                </a:solidFill>
                <a:effectLst/>
              </a:rPr>
              <a:t>Шепчет заклинанье:</a:t>
            </a:r>
            <a:br>
              <a:rPr lang="ru-RU" sz="2000" dirty="0" smtClean="0">
                <a:solidFill>
                  <a:srgbClr val="FFFF00"/>
                </a:solidFill>
                <a:effectLst/>
              </a:rPr>
            </a:br>
            <a:r>
              <a:rPr lang="ru-RU" sz="2000" dirty="0" smtClean="0">
                <a:solidFill>
                  <a:srgbClr val="FFFF00"/>
                </a:solidFill>
                <a:effectLst/>
              </a:rPr>
              <a:t>- Лягте, мягкие снега,</a:t>
            </a:r>
            <a:br>
              <a:rPr lang="ru-RU" sz="2000" dirty="0" smtClean="0">
                <a:solidFill>
                  <a:srgbClr val="FFFF00"/>
                </a:solidFill>
                <a:effectLst/>
              </a:rPr>
            </a:br>
            <a:r>
              <a:rPr lang="ru-RU" sz="2000" dirty="0" smtClean="0">
                <a:solidFill>
                  <a:srgbClr val="FFFF00"/>
                </a:solidFill>
                <a:effectLst/>
              </a:rPr>
              <a:t>На леса и на луга,</a:t>
            </a:r>
            <a:br>
              <a:rPr lang="ru-RU" sz="2000" dirty="0" smtClean="0">
                <a:solidFill>
                  <a:srgbClr val="FFFF00"/>
                </a:solidFill>
                <a:effectLst/>
              </a:rPr>
            </a:br>
            <a:r>
              <a:rPr lang="ru-RU" sz="2000" dirty="0" smtClean="0">
                <a:solidFill>
                  <a:srgbClr val="FFFF00"/>
                </a:solidFill>
                <a:effectLst/>
              </a:rPr>
              <a:t>Тропы застелите,</a:t>
            </a:r>
            <a:br>
              <a:rPr lang="ru-RU" sz="2000" dirty="0" smtClean="0">
                <a:solidFill>
                  <a:srgbClr val="FFFF00"/>
                </a:solidFill>
                <a:effectLst/>
              </a:rPr>
            </a:br>
            <a:r>
              <a:rPr lang="ru-RU" sz="2000" dirty="0" smtClean="0">
                <a:solidFill>
                  <a:srgbClr val="FFFF00"/>
                </a:solidFill>
                <a:effectLst/>
              </a:rPr>
              <a:t>Ветви опушите!</a:t>
            </a:r>
            <a:r>
              <a:rPr lang="ru-RU" sz="2000" dirty="0" smtClean="0">
                <a:solidFill>
                  <a:srgbClr val="000000"/>
                </a:solidFill>
                <a:latin typeface="+mn-lt"/>
              </a:rPr>
              <a:t/>
            </a:r>
            <a:br>
              <a:rPr lang="ru-RU" sz="2000" dirty="0" smtClean="0">
                <a:solidFill>
                  <a:srgbClr val="000000"/>
                </a:solidFill>
                <a:latin typeface="+mn-lt"/>
              </a:rPr>
            </a:br>
            <a:endParaRPr lang="ru-RU" sz="2000" dirty="0">
              <a:solidFill>
                <a:srgbClr val="000000"/>
              </a:solidFill>
              <a:latin typeface="+mn-lt"/>
            </a:endParaRPr>
          </a:p>
        </p:txBody>
      </p:sp>
      <p:pic>
        <p:nvPicPr>
          <p:cNvPr id="4" name="Содержимое 3" descr="167054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285720" y="857232"/>
            <a:ext cx="5582424" cy="5777448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супер картинки 718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857224" y="571480"/>
            <a:ext cx="7437941" cy="573784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179512" y="142852"/>
            <a:ext cx="3600400" cy="2071702"/>
          </a:xfrm>
        </p:spPr>
        <p:txBody>
          <a:bodyPr>
            <a:noAutofit/>
          </a:bodyPr>
          <a:lstStyle/>
          <a:p>
            <a:pPr algn="l"/>
            <a:r>
              <a:rPr lang="ru-RU" sz="2000" dirty="0" smtClean="0">
                <a:solidFill>
                  <a:srgbClr val="FF0000"/>
                </a:solidFill>
                <a:effectLst/>
                <a:latin typeface="+mn-lt"/>
              </a:rPr>
              <a:t>Красногрудый, чернокрылый,</a:t>
            </a:r>
            <a:br>
              <a:rPr lang="ru-RU" sz="2000" dirty="0" smtClean="0">
                <a:solidFill>
                  <a:srgbClr val="FF0000"/>
                </a:solidFill>
                <a:effectLst/>
                <a:latin typeface="+mn-lt"/>
              </a:rPr>
            </a:br>
            <a:r>
              <a:rPr lang="ru-RU" sz="2000" dirty="0" smtClean="0">
                <a:solidFill>
                  <a:srgbClr val="FF0000"/>
                </a:solidFill>
                <a:effectLst/>
                <a:latin typeface="+mn-lt"/>
              </a:rPr>
              <a:t>Любит  зернышки клевать,</a:t>
            </a:r>
            <a:br>
              <a:rPr lang="ru-RU" sz="2000" dirty="0" smtClean="0">
                <a:solidFill>
                  <a:srgbClr val="FF0000"/>
                </a:solidFill>
                <a:effectLst/>
                <a:latin typeface="+mn-lt"/>
              </a:rPr>
            </a:br>
            <a:r>
              <a:rPr lang="ru-RU" sz="2000" dirty="0" smtClean="0">
                <a:solidFill>
                  <a:srgbClr val="FF0000"/>
                </a:solidFill>
                <a:effectLst/>
                <a:latin typeface="+mn-lt"/>
              </a:rPr>
              <a:t>С первым снегом на рябине</a:t>
            </a:r>
            <a:br>
              <a:rPr lang="ru-RU" sz="2000" dirty="0" smtClean="0">
                <a:solidFill>
                  <a:srgbClr val="FF0000"/>
                </a:solidFill>
                <a:effectLst/>
                <a:latin typeface="+mn-lt"/>
              </a:rPr>
            </a:br>
            <a:r>
              <a:rPr lang="ru-RU" sz="2000" dirty="0" smtClean="0">
                <a:solidFill>
                  <a:srgbClr val="FF0000"/>
                </a:solidFill>
                <a:effectLst/>
                <a:latin typeface="+mn-lt"/>
              </a:rPr>
              <a:t>Он появится опять.</a:t>
            </a:r>
            <a:br>
              <a:rPr lang="ru-RU" sz="2000" dirty="0" smtClean="0">
                <a:solidFill>
                  <a:srgbClr val="FF0000"/>
                </a:solidFill>
                <a:effectLst/>
                <a:latin typeface="+mn-lt"/>
              </a:rPr>
            </a:br>
            <a:r>
              <a:rPr lang="ru-RU" sz="2000" dirty="0" smtClean="0">
                <a:solidFill>
                  <a:srgbClr val="FF0000"/>
                </a:solidFill>
                <a:effectLst/>
                <a:latin typeface="+mn-lt"/>
              </a:rPr>
              <a:t/>
            </a:r>
            <a:br>
              <a:rPr lang="ru-RU" sz="2000" dirty="0" smtClean="0">
                <a:solidFill>
                  <a:srgbClr val="FF0000"/>
                </a:solidFill>
                <a:effectLst/>
                <a:latin typeface="+mn-lt"/>
              </a:rPr>
            </a:br>
            <a:endParaRPr lang="ru-RU" sz="2000" dirty="0">
              <a:solidFill>
                <a:srgbClr val="FF0000"/>
              </a:solidFill>
              <a:effectLst/>
              <a:latin typeface="+mn-lt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286380" y="3714752"/>
            <a:ext cx="3024336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</a:rPr>
              <a:t>Стынут лапки на морозе,</a:t>
            </a:r>
          </a:p>
          <a:p>
            <a:r>
              <a:rPr lang="ru-RU" sz="2000" b="1" dirty="0" smtClean="0">
                <a:solidFill>
                  <a:srgbClr val="FF0000"/>
                </a:solidFill>
              </a:rPr>
              <a:t>У сосны и ели.</a:t>
            </a:r>
          </a:p>
          <a:p>
            <a:r>
              <a:rPr lang="ru-RU" sz="2000" b="1" dirty="0" smtClean="0">
                <a:solidFill>
                  <a:srgbClr val="FF0000"/>
                </a:solidFill>
              </a:rPr>
              <a:t>Что за чудо? – на березе</a:t>
            </a:r>
          </a:p>
          <a:p>
            <a:r>
              <a:rPr lang="ru-RU" sz="2000" b="1" dirty="0" smtClean="0">
                <a:solidFill>
                  <a:srgbClr val="FF0000"/>
                </a:solidFill>
              </a:rPr>
              <a:t>Яблоки поспели.</a:t>
            </a:r>
          </a:p>
          <a:p>
            <a:r>
              <a:rPr lang="ru-RU" sz="2000" b="1" dirty="0" smtClean="0">
                <a:solidFill>
                  <a:srgbClr val="FF0000"/>
                </a:solidFill>
              </a:rPr>
              <a:t>Подойду поближе к ней,</a:t>
            </a:r>
          </a:p>
          <a:p>
            <a:r>
              <a:rPr lang="ru-RU" sz="2000" b="1" dirty="0" smtClean="0">
                <a:solidFill>
                  <a:srgbClr val="FF0000"/>
                </a:solidFill>
              </a:rPr>
              <a:t>И глазам не верится – </a:t>
            </a:r>
          </a:p>
          <a:p>
            <a:r>
              <a:rPr lang="ru-RU" sz="2000" b="1" dirty="0" smtClean="0">
                <a:solidFill>
                  <a:srgbClr val="FF0000"/>
                </a:solidFill>
              </a:rPr>
              <a:t>Стайка алых снегирей </a:t>
            </a:r>
          </a:p>
          <a:p>
            <a:r>
              <a:rPr lang="ru-RU" sz="2000" b="1" dirty="0" smtClean="0">
                <a:solidFill>
                  <a:srgbClr val="FF0000"/>
                </a:solidFill>
              </a:rPr>
              <a:t>Облепила деревце</a:t>
            </a:r>
            <a:r>
              <a:rPr lang="ru-RU" sz="2000" b="1" dirty="0" smtClean="0">
                <a:solidFill>
                  <a:srgbClr val="000000"/>
                </a:solidFill>
              </a:rPr>
              <a:t>.</a:t>
            </a:r>
            <a:endParaRPr lang="ru-RU" sz="2000" b="1" dirty="0"/>
          </a:p>
        </p:txBody>
      </p:sp>
      <p:pic>
        <p:nvPicPr>
          <p:cNvPr id="8" name="Рисунок 7" descr="снегирь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29058" y="139304"/>
            <a:ext cx="5072098" cy="3389709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9" name="Рисунок 8" descr="снегирь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14282" y="1643050"/>
            <a:ext cx="3520738" cy="500066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6000760" y="285728"/>
            <a:ext cx="2674640" cy="1498178"/>
          </a:xfrm>
        </p:spPr>
        <p:txBody>
          <a:bodyPr>
            <a:normAutofit/>
          </a:bodyPr>
          <a:lstStyle/>
          <a:p>
            <a:r>
              <a:rPr lang="ru-RU" sz="2000" dirty="0" smtClean="0">
                <a:solidFill>
                  <a:srgbClr val="000000"/>
                </a:solidFill>
                <a:effectLst/>
                <a:latin typeface="+mn-lt"/>
              </a:rPr>
              <a:t>Чик – </a:t>
            </a:r>
            <a:r>
              <a:rPr lang="ru-RU" sz="2000" dirty="0" err="1" smtClean="0">
                <a:solidFill>
                  <a:srgbClr val="000000"/>
                </a:solidFill>
                <a:effectLst/>
                <a:latin typeface="+mn-lt"/>
              </a:rPr>
              <a:t>чирик</a:t>
            </a:r>
            <a:r>
              <a:rPr lang="ru-RU" sz="2000" dirty="0" smtClean="0">
                <a:solidFill>
                  <a:srgbClr val="000000"/>
                </a:solidFill>
                <a:effectLst/>
                <a:latin typeface="+mn-lt"/>
              </a:rPr>
              <a:t>!</a:t>
            </a:r>
            <a:br>
              <a:rPr lang="ru-RU" sz="2000" dirty="0" smtClean="0">
                <a:solidFill>
                  <a:srgbClr val="000000"/>
                </a:solidFill>
                <a:effectLst/>
                <a:latin typeface="+mn-lt"/>
              </a:rPr>
            </a:br>
            <a:r>
              <a:rPr lang="ru-RU" sz="2000" dirty="0" smtClean="0">
                <a:solidFill>
                  <a:srgbClr val="000000"/>
                </a:solidFill>
                <a:effectLst/>
                <a:latin typeface="+mn-lt"/>
              </a:rPr>
              <a:t>К зернышкам прыг!</a:t>
            </a:r>
            <a:br>
              <a:rPr lang="ru-RU" sz="2000" dirty="0" smtClean="0">
                <a:solidFill>
                  <a:srgbClr val="000000"/>
                </a:solidFill>
                <a:effectLst/>
                <a:latin typeface="+mn-lt"/>
              </a:rPr>
            </a:br>
            <a:r>
              <a:rPr lang="ru-RU" sz="2000" dirty="0" smtClean="0">
                <a:solidFill>
                  <a:srgbClr val="000000"/>
                </a:solidFill>
                <a:effectLst/>
                <a:latin typeface="+mn-lt"/>
              </a:rPr>
              <a:t>Клюй, не робей!</a:t>
            </a:r>
            <a:br>
              <a:rPr lang="ru-RU" sz="2000" dirty="0" smtClean="0">
                <a:solidFill>
                  <a:srgbClr val="000000"/>
                </a:solidFill>
                <a:effectLst/>
                <a:latin typeface="+mn-lt"/>
              </a:rPr>
            </a:br>
            <a:r>
              <a:rPr lang="ru-RU" sz="2000" dirty="0" smtClean="0">
                <a:solidFill>
                  <a:srgbClr val="000000"/>
                </a:solidFill>
                <a:effectLst/>
                <a:latin typeface="+mn-lt"/>
              </a:rPr>
              <a:t>Кто это?</a:t>
            </a:r>
            <a:endParaRPr lang="ru-RU" sz="2000" dirty="0">
              <a:solidFill>
                <a:srgbClr val="000000"/>
              </a:solidFill>
              <a:effectLst/>
              <a:latin typeface="+mn-lt"/>
            </a:endParaRPr>
          </a:p>
        </p:txBody>
      </p:sp>
      <p:pic>
        <p:nvPicPr>
          <p:cNvPr id="5" name="Рисунок 4" descr="воробей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214942" y="1785926"/>
            <a:ext cx="3714744" cy="485778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Рисунок 5" descr="воробей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14282" y="285728"/>
            <a:ext cx="4714908" cy="357190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slow"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6072198" y="214290"/>
            <a:ext cx="2674640" cy="1426170"/>
          </a:xfrm>
        </p:spPr>
        <p:txBody>
          <a:bodyPr>
            <a:normAutofit fontScale="90000"/>
          </a:bodyPr>
          <a:lstStyle/>
          <a:p>
            <a:r>
              <a:rPr lang="ru-RU" sz="2000" dirty="0" smtClean="0">
                <a:solidFill>
                  <a:srgbClr val="FF0000"/>
                </a:solidFill>
                <a:effectLst/>
                <a:latin typeface="+mn-lt"/>
              </a:rPr>
              <a:t>Синяя косынка, темненькая спинка. </a:t>
            </a:r>
            <a:br>
              <a:rPr lang="ru-RU" sz="2000" dirty="0" smtClean="0">
                <a:solidFill>
                  <a:srgbClr val="FF0000"/>
                </a:solidFill>
                <a:effectLst/>
                <a:latin typeface="+mn-lt"/>
              </a:rPr>
            </a:br>
            <a:r>
              <a:rPr lang="ru-RU" sz="2000" dirty="0" smtClean="0">
                <a:solidFill>
                  <a:srgbClr val="FF0000"/>
                </a:solidFill>
                <a:effectLst/>
                <a:latin typeface="+mn-lt"/>
              </a:rPr>
              <a:t>Маленькая птичка </a:t>
            </a:r>
            <a:br>
              <a:rPr lang="ru-RU" sz="2000" dirty="0" smtClean="0">
                <a:solidFill>
                  <a:srgbClr val="FF0000"/>
                </a:solidFill>
                <a:effectLst/>
                <a:latin typeface="+mn-lt"/>
              </a:rPr>
            </a:br>
            <a:r>
              <a:rPr lang="ru-RU" sz="2000" dirty="0" smtClean="0">
                <a:solidFill>
                  <a:srgbClr val="FF0000"/>
                </a:solidFill>
                <a:effectLst/>
                <a:latin typeface="+mn-lt"/>
              </a:rPr>
              <a:t>Звать её ... </a:t>
            </a:r>
            <a:r>
              <a:rPr lang="ru-RU" sz="3600" dirty="0" smtClean="0"/>
              <a:t/>
            </a:r>
            <a:br>
              <a:rPr lang="ru-RU" sz="3600" dirty="0" smtClean="0"/>
            </a:br>
            <a:endParaRPr lang="ru-RU" sz="3600" dirty="0"/>
          </a:p>
        </p:txBody>
      </p:sp>
      <p:sp>
        <p:nvSpPr>
          <p:cNvPr id="5" name="Заголовок 3"/>
          <p:cNvSpPr txBox="1">
            <a:spLocks/>
          </p:cNvSpPr>
          <p:nvPr/>
        </p:nvSpPr>
        <p:spPr>
          <a:xfrm>
            <a:off x="357158" y="3786190"/>
            <a:ext cx="2818656" cy="3600400"/>
          </a:xfrm>
          <a:prstGeom prst="rect">
            <a:avLst/>
          </a:prstGeom>
        </p:spPr>
        <p:txBody>
          <a:bodyPr vert="horz" anchor="ctr">
            <a:normAutofit fontScale="60000" lnSpcReduction="20000"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300" b="1" i="0" u="none" strike="noStrike" kern="1200" cap="none" spc="0" normalizeH="0" baseline="0" noProof="0" dirty="0" smtClean="0">
                <a:ln w="6350">
                  <a:noFill/>
                </a:ln>
                <a:solidFill>
                  <a:srgbClr val="FF0000"/>
                </a:solidFill>
                <a:uLnTx/>
                <a:uFillTx/>
                <a:ea typeface="+mj-ea"/>
                <a:cs typeface="+mj-cs"/>
              </a:rPr>
              <a:t>Все</a:t>
            </a:r>
            <a:r>
              <a:rPr kumimoji="0" lang="ru-RU" sz="3300" b="1" i="0" u="none" strike="noStrike" kern="1200" cap="none" spc="0" normalizeH="0" noProof="0" dirty="0" smtClean="0">
                <a:ln w="6350">
                  <a:noFill/>
                </a:ln>
                <a:solidFill>
                  <a:srgbClr val="FF0000"/>
                </a:solidFill>
                <a:uLnTx/>
                <a:uFillTx/>
                <a:ea typeface="+mj-ea"/>
                <a:cs typeface="+mj-cs"/>
              </a:rPr>
              <a:t> тропинки занесло,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3300" b="1" baseline="0" dirty="0" smtClean="0">
                <a:ln w="6350">
                  <a:noFill/>
                </a:ln>
                <a:solidFill>
                  <a:srgbClr val="FF0000"/>
                </a:solidFill>
                <a:ea typeface="+mj-ea"/>
                <a:cs typeface="+mj-cs"/>
              </a:rPr>
              <a:t>Снег блестит, искрится,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3300" b="1" dirty="0" smtClean="0">
                <a:ln w="6350">
                  <a:noFill/>
                </a:ln>
                <a:solidFill>
                  <a:srgbClr val="FF0000"/>
                </a:solidFill>
                <a:ea typeface="+mj-ea"/>
                <a:cs typeface="+mj-cs"/>
              </a:rPr>
              <a:t>Стукнула в мое окно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3300" b="1" baseline="0" dirty="0" smtClean="0">
                <a:ln w="6350">
                  <a:noFill/>
                </a:ln>
                <a:solidFill>
                  <a:srgbClr val="FF0000"/>
                </a:solidFill>
                <a:ea typeface="+mj-ea"/>
                <a:cs typeface="+mj-cs"/>
              </a:rPr>
              <a:t>Клювиком синица.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3300" b="1" dirty="0" smtClean="0">
                <a:ln w="6350">
                  <a:noFill/>
                </a:ln>
                <a:solidFill>
                  <a:srgbClr val="FF0000"/>
                </a:solidFill>
                <a:ea typeface="+mj-ea"/>
                <a:cs typeface="+mj-cs"/>
              </a:rPr>
              <a:t>За окно повешу ей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3300" b="1" baseline="0" dirty="0" smtClean="0">
                <a:ln w="6350">
                  <a:noFill/>
                </a:ln>
                <a:solidFill>
                  <a:srgbClr val="FF0000"/>
                </a:solidFill>
                <a:ea typeface="+mj-ea"/>
                <a:cs typeface="+mj-cs"/>
              </a:rPr>
              <a:t>Я кусочек сала,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3300" b="1" dirty="0" smtClean="0">
                <a:ln w="6350">
                  <a:noFill/>
                </a:ln>
                <a:solidFill>
                  <a:srgbClr val="FF0000"/>
                </a:solidFill>
                <a:ea typeface="+mj-ea"/>
                <a:cs typeface="+mj-cs"/>
              </a:rPr>
              <a:t>Чтоб теплей и веселей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3300" b="1" baseline="0" dirty="0" smtClean="0">
                <a:ln w="6350">
                  <a:noFill/>
                </a:ln>
                <a:solidFill>
                  <a:srgbClr val="FF0000"/>
                </a:solidFill>
                <a:ea typeface="+mj-ea"/>
                <a:cs typeface="+mj-cs"/>
              </a:rPr>
              <a:t>Бедной птахе стало.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3300" b="1" baseline="0" dirty="0" smtClean="0">
              <a:ln w="6350">
                <a:noFill/>
              </a:ln>
              <a:solidFill>
                <a:srgbClr val="000000"/>
              </a:solidFill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1200" cap="none" spc="0" normalizeH="0" baseline="0" noProof="0" dirty="0" smtClean="0">
                <a:ln w="6350">
                  <a:noFill/>
                </a:ln>
                <a:solidFill>
                  <a:srgbClr val="000000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3600" b="1" i="0" u="none" strike="noStrike" kern="1200" cap="none" spc="0" normalizeH="0" baseline="0" noProof="0" dirty="0" smtClean="0">
                <a:ln w="6350">
                  <a:noFill/>
                </a:ln>
                <a:solidFill>
                  <a:srgbClr val="000000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endParaRPr kumimoji="0" lang="ru-RU" sz="3600" b="1" i="0" u="none" strike="noStrike" kern="1200" cap="none" spc="0" normalizeH="0" baseline="0" noProof="0" dirty="0">
              <a:ln w="6350">
                <a:noFill/>
              </a:ln>
              <a:solidFill>
                <a:srgbClr val="000000"/>
              </a:solidFill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6" name="Рисунок 5" descr="синица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714876" y="1571628"/>
            <a:ext cx="4134338" cy="528637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7" name="Рисунок 6" descr="синица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85720" y="357166"/>
            <a:ext cx="5357850" cy="3108318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</p:spTree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Rectangle 1"/>
          <p:cNvSpPr>
            <a:spLocks noChangeArrowheads="1"/>
          </p:cNvSpPr>
          <p:nvPr/>
        </p:nvSpPr>
        <p:spPr bwMode="auto">
          <a:xfrm>
            <a:off x="5214942" y="3275112"/>
            <a:ext cx="2786050" cy="347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1" algn="ctr" fontAlgn="base">
              <a:spcBef>
                <a:spcPct val="0"/>
              </a:spcBef>
              <a:spcAft>
                <a:spcPct val="0"/>
              </a:spcAft>
              <a:buFontTx/>
              <a:buChar char="-"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</a:rPr>
              <a:t>Кар-кар-кар! </a:t>
            </a: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lang="ru-RU" sz="2000" b="1" dirty="0" smtClean="0">
                <a:solidFill>
                  <a:srgbClr val="000000"/>
                </a:solidFill>
              </a:rPr>
              <a:t>К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</a:rPr>
              <a:t>ричит плутовка.</a:t>
            </a: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</a:rPr>
              <a:t> Ну и ловкая воровка! </a:t>
            </a: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</a:rPr>
              <a:t>Все блестящие вещицы </a:t>
            </a: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</a:rPr>
              <a:t>Очень любит эта птица!</a:t>
            </a: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</a:rPr>
              <a:t> И она вам всем знакома, </a:t>
            </a: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lang="ru-RU" sz="2000" b="1" dirty="0" smtClean="0">
                <a:solidFill>
                  <a:srgbClr val="000000"/>
                </a:solidFill>
              </a:rPr>
              <a:t>Как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</a:rPr>
              <a:t>зовут ее? ... </a:t>
            </a:r>
          </a:p>
        </p:txBody>
      </p:sp>
      <p:pic>
        <p:nvPicPr>
          <p:cNvPr id="5" name="Рисунок 4" descr="ворона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214810" y="214290"/>
            <a:ext cx="4714908" cy="2981486"/>
          </a:xfrm>
          <a:prstGeom prst="rect">
            <a:avLst/>
          </a:prstGeom>
        </p:spPr>
      </p:pic>
      <p:pic>
        <p:nvPicPr>
          <p:cNvPr id="6" name="Рисунок 5" descr="ворона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14282" y="500042"/>
            <a:ext cx="3857652" cy="571504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птицы на кормушке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571868" y="428604"/>
            <a:ext cx="5286412" cy="592935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500042"/>
            <a:ext cx="3714776" cy="6154758"/>
          </a:xfrm>
        </p:spPr>
        <p:txBody>
          <a:bodyPr>
            <a:noAutofit/>
          </a:bodyPr>
          <a:lstStyle/>
          <a:p>
            <a:pPr algn="l"/>
            <a:r>
              <a:rPr lang="ru-RU" sz="1800" dirty="0" smtClean="0">
                <a:solidFill>
                  <a:srgbClr val="000000"/>
                </a:solidFill>
                <a:effectLst/>
              </a:rPr>
              <a:t>Покормите птиц зимой! </a:t>
            </a:r>
            <a:br>
              <a:rPr lang="ru-RU" sz="1800" dirty="0" smtClean="0">
                <a:solidFill>
                  <a:srgbClr val="000000"/>
                </a:solidFill>
                <a:effectLst/>
              </a:rPr>
            </a:br>
            <a:r>
              <a:rPr lang="ru-RU" sz="1800" dirty="0" smtClean="0">
                <a:solidFill>
                  <a:srgbClr val="000000"/>
                </a:solidFill>
                <a:effectLst/>
              </a:rPr>
              <a:t>Пусть со всех концов </a:t>
            </a:r>
            <a:br>
              <a:rPr lang="ru-RU" sz="1800" dirty="0" smtClean="0">
                <a:solidFill>
                  <a:srgbClr val="000000"/>
                </a:solidFill>
                <a:effectLst/>
              </a:rPr>
            </a:br>
            <a:r>
              <a:rPr lang="ru-RU" sz="1800" dirty="0" smtClean="0">
                <a:solidFill>
                  <a:srgbClr val="000000"/>
                </a:solidFill>
                <a:effectLst/>
              </a:rPr>
              <a:t>К вам слетятся, как домой, </a:t>
            </a:r>
            <a:br>
              <a:rPr lang="ru-RU" sz="1800" dirty="0" smtClean="0">
                <a:solidFill>
                  <a:srgbClr val="000000"/>
                </a:solidFill>
                <a:effectLst/>
              </a:rPr>
            </a:br>
            <a:r>
              <a:rPr lang="ru-RU" sz="1800" dirty="0" smtClean="0">
                <a:solidFill>
                  <a:srgbClr val="000000"/>
                </a:solidFill>
                <a:effectLst/>
              </a:rPr>
              <a:t>Стайки на крыльцо. </a:t>
            </a:r>
            <a:br>
              <a:rPr lang="ru-RU" sz="1800" dirty="0" smtClean="0">
                <a:solidFill>
                  <a:srgbClr val="000000"/>
                </a:solidFill>
                <a:effectLst/>
              </a:rPr>
            </a:br>
            <a:r>
              <a:rPr lang="ru-RU" sz="1800" dirty="0" smtClean="0">
                <a:solidFill>
                  <a:srgbClr val="000000"/>
                </a:solidFill>
                <a:effectLst/>
              </a:rPr>
              <a:t>Небогаты их корма. </a:t>
            </a:r>
            <a:br>
              <a:rPr lang="ru-RU" sz="1800" dirty="0" smtClean="0">
                <a:solidFill>
                  <a:srgbClr val="000000"/>
                </a:solidFill>
                <a:effectLst/>
              </a:rPr>
            </a:br>
            <a:r>
              <a:rPr lang="ru-RU" sz="1800" dirty="0" smtClean="0">
                <a:solidFill>
                  <a:srgbClr val="000000"/>
                </a:solidFill>
                <a:effectLst/>
              </a:rPr>
              <a:t>Горсть зерна нужна, </a:t>
            </a:r>
            <a:br>
              <a:rPr lang="ru-RU" sz="1800" dirty="0" smtClean="0">
                <a:solidFill>
                  <a:srgbClr val="000000"/>
                </a:solidFill>
                <a:effectLst/>
              </a:rPr>
            </a:br>
            <a:r>
              <a:rPr lang="ru-RU" sz="1800" dirty="0" smtClean="0">
                <a:solidFill>
                  <a:srgbClr val="000000"/>
                </a:solidFill>
                <a:effectLst/>
              </a:rPr>
              <a:t>Горсть одна — и не страшна </a:t>
            </a:r>
            <a:br>
              <a:rPr lang="ru-RU" sz="1800" dirty="0" smtClean="0">
                <a:solidFill>
                  <a:srgbClr val="000000"/>
                </a:solidFill>
                <a:effectLst/>
              </a:rPr>
            </a:br>
            <a:r>
              <a:rPr lang="ru-RU" sz="1800" dirty="0" smtClean="0">
                <a:solidFill>
                  <a:srgbClr val="000000"/>
                </a:solidFill>
                <a:effectLst/>
              </a:rPr>
              <a:t>Будет им зима. </a:t>
            </a:r>
            <a:br>
              <a:rPr lang="ru-RU" sz="1800" dirty="0" smtClean="0">
                <a:solidFill>
                  <a:srgbClr val="000000"/>
                </a:solidFill>
                <a:effectLst/>
              </a:rPr>
            </a:br>
            <a:r>
              <a:rPr lang="ru-RU" sz="1800" dirty="0" smtClean="0">
                <a:solidFill>
                  <a:srgbClr val="000000"/>
                </a:solidFill>
                <a:effectLst/>
              </a:rPr>
              <a:t>Сколько гибнет их — не счесть, </a:t>
            </a:r>
            <a:br>
              <a:rPr lang="ru-RU" sz="1800" dirty="0" smtClean="0">
                <a:solidFill>
                  <a:srgbClr val="000000"/>
                </a:solidFill>
                <a:effectLst/>
              </a:rPr>
            </a:br>
            <a:r>
              <a:rPr lang="ru-RU" sz="1800" dirty="0" smtClean="0">
                <a:solidFill>
                  <a:srgbClr val="000000"/>
                </a:solidFill>
                <a:effectLst/>
              </a:rPr>
              <a:t>Видеть тяжело. </a:t>
            </a:r>
            <a:br>
              <a:rPr lang="ru-RU" sz="1800" dirty="0" smtClean="0">
                <a:solidFill>
                  <a:srgbClr val="000000"/>
                </a:solidFill>
                <a:effectLst/>
              </a:rPr>
            </a:br>
            <a:r>
              <a:rPr lang="ru-RU" sz="1800" dirty="0" smtClean="0">
                <a:solidFill>
                  <a:srgbClr val="000000"/>
                </a:solidFill>
                <a:effectLst/>
              </a:rPr>
              <a:t>А ведь в нашем сердце есть </a:t>
            </a:r>
            <a:br>
              <a:rPr lang="ru-RU" sz="1800" dirty="0" smtClean="0">
                <a:solidFill>
                  <a:srgbClr val="000000"/>
                </a:solidFill>
                <a:effectLst/>
              </a:rPr>
            </a:br>
            <a:r>
              <a:rPr lang="ru-RU" sz="1800" dirty="0" smtClean="0">
                <a:solidFill>
                  <a:srgbClr val="000000"/>
                </a:solidFill>
                <a:effectLst/>
              </a:rPr>
              <a:t>И для птиц тепло. </a:t>
            </a:r>
            <a:br>
              <a:rPr lang="ru-RU" sz="1800" dirty="0" smtClean="0">
                <a:solidFill>
                  <a:srgbClr val="000000"/>
                </a:solidFill>
                <a:effectLst/>
              </a:rPr>
            </a:br>
            <a:r>
              <a:rPr lang="ru-RU" sz="1800" dirty="0" smtClean="0">
                <a:solidFill>
                  <a:srgbClr val="000000"/>
                </a:solidFill>
                <a:effectLst/>
              </a:rPr>
              <a:t>Разве можно забывать: </a:t>
            </a:r>
            <a:br>
              <a:rPr lang="ru-RU" sz="1800" dirty="0" smtClean="0">
                <a:solidFill>
                  <a:srgbClr val="000000"/>
                </a:solidFill>
                <a:effectLst/>
              </a:rPr>
            </a:br>
            <a:r>
              <a:rPr lang="ru-RU" sz="1800" dirty="0" smtClean="0">
                <a:solidFill>
                  <a:srgbClr val="000000"/>
                </a:solidFill>
                <a:effectLst/>
              </a:rPr>
              <a:t>Улететь могли, </a:t>
            </a:r>
            <a:br>
              <a:rPr lang="ru-RU" sz="1800" dirty="0" smtClean="0">
                <a:solidFill>
                  <a:srgbClr val="000000"/>
                </a:solidFill>
                <a:effectLst/>
              </a:rPr>
            </a:br>
            <a:r>
              <a:rPr lang="ru-RU" sz="1800" dirty="0" smtClean="0">
                <a:solidFill>
                  <a:srgbClr val="000000"/>
                </a:solidFill>
                <a:effectLst/>
              </a:rPr>
              <a:t>А остались зимовать </a:t>
            </a:r>
            <a:br>
              <a:rPr lang="ru-RU" sz="1800" dirty="0" smtClean="0">
                <a:solidFill>
                  <a:srgbClr val="000000"/>
                </a:solidFill>
                <a:effectLst/>
              </a:rPr>
            </a:br>
            <a:r>
              <a:rPr lang="ru-RU" sz="1800" dirty="0" smtClean="0">
                <a:solidFill>
                  <a:srgbClr val="000000"/>
                </a:solidFill>
                <a:effectLst/>
              </a:rPr>
              <a:t>Заодно с людьми. </a:t>
            </a:r>
            <a:br>
              <a:rPr lang="ru-RU" sz="1800" dirty="0" smtClean="0">
                <a:solidFill>
                  <a:srgbClr val="000000"/>
                </a:solidFill>
                <a:effectLst/>
              </a:rPr>
            </a:br>
            <a:r>
              <a:rPr lang="ru-RU" sz="1800" dirty="0" smtClean="0">
                <a:solidFill>
                  <a:srgbClr val="000000"/>
                </a:solidFill>
                <a:effectLst/>
              </a:rPr>
              <a:t>Приучите птиц в мороз </a:t>
            </a:r>
            <a:br>
              <a:rPr lang="ru-RU" sz="1800" dirty="0" smtClean="0">
                <a:solidFill>
                  <a:srgbClr val="000000"/>
                </a:solidFill>
                <a:effectLst/>
              </a:rPr>
            </a:br>
            <a:r>
              <a:rPr lang="ru-RU" sz="1800" dirty="0" smtClean="0">
                <a:solidFill>
                  <a:srgbClr val="000000"/>
                </a:solidFill>
                <a:effectLst/>
              </a:rPr>
              <a:t>К своему окну, </a:t>
            </a:r>
            <a:br>
              <a:rPr lang="ru-RU" sz="1800" dirty="0" smtClean="0">
                <a:solidFill>
                  <a:srgbClr val="000000"/>
                </a:solidFill>
                <a:effectLst/>
              </a:rPr>
            </a:br>
            <a:r>
              <a:rPr lang="ru-RU" sz="1800" dirty="0" smtClean="0">
                <a:solidFill>
                  <a:srgbClr val="000000"/>
                </a:solidFill>
                <a:effectLst/>
              </a:rPr>
              <a:t>Чтоб без песен не пришлось </a:t>
            </a:r>
            <a:br>
              <a:rPr lang="ru-RU" sz="1800" dirty="0" smtClean="0">
                <a:solidFill>
                  <a:srgbClr val="000000"/>
                </a:solidFill>
                <a:effectLst/>
              </a:rPr>
            </a:br>
            <a:r>
              <a:rPr lang="ru-RU" sz="1800" dirty="0" smtClean="0">
                <a:solidFill>
                  <a:srgbClr val="000000"/>
                </a:solidFill>
                <a:effectLst/>
              </a:rPr>
              <a:t>Нам встречать весну! </a:t>
            </a:r>
            <a:r>
              <a:rPr lang="ru-RU" sz="2000" dirty="0" smtClean="0">
                <a:solidFill>
                  <a:srgbClr val="000000"/>
                </a:solidFill>
                <a:effectLst/>
              </a:rPr>
              <a:t/>
            </a:r>
            <a:br>
              <a:rPr lang="ru-RU" sz="2000" dirty="0" smtClean="0">
                <a:solidFill>
                  <a:srgbClr val="000000"/>
                </a:solidFill>
                <a:effectLst/>
              </a:rPr>
            </a:br>
            <a:r>
              <a:rPr lang="ru-RU" sz="2000" dirty="0" smtClean="0">
                <a:solidFill>
                  <a:srgbClr val="FFFF00"/>
                </a:solidFill>
                <a:effectLst/>
                <a:latin typeface="+mn-lt"/>
              </a:rPr>
              <a:t/>
            </a:r>
            <a:br>
              <a:rPr lang="ru-RU" sz="2000" dirty="0" smtClean="0">
                <a:solidFill>
                  <a:srgbClr val="FFFF00"/>
                </a:solidFill>
                <a:effectLst/>
                <a:latin typeface="+mn-lt"/>
              </a:rPr>
            </a:br>
            <a:endParaRPr lang="ru-RU" sz="2000" dirty="0">
              <a:solidFill>
                <a:srgbClr val="FFFF00"/>
              </a:solidFill>
              <a:effectLst/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Другая 4">
      <a:dk1>
        <a:srgbClr val="3D8DA9"/>
      </a:dk1>
      <a:lt1>
        <a:sysClr val="window" lastClr="FFFFFF"/>
      </a:lt1>
      <a:dk2>
        <a:srgbClr val="A6D0DE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351</TotalTime>
  <Words>137</Words>
  <Application>Microsoft Office PowerPoint</Application>
  <PresentationFormat>Экран (4:3)</PresentationFormat>
  <Paragraphs>49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7" baseType="lpstr">
      <vt:lpstr>Arial</vt:lpstr>
      <vt:lpstr>Calibri</vt:lpstr>
      <vt:lpstr>Times New Roman</vt:lpstr>
      <vt:lpstr>Wingdings</vt:lpstr>
      <vt:lpstr>Wingdings 2</vt:lpstr>
      <vt:lpstr>Wingdings 3</vt:lpstr>
      <vt:lpstr>Апекс</vt:lpstr>
      <vt:lpstr>ЗИМУЮЩИЕ ПТИЦЫ</vt:lpstr>
      <vt:lpstr>Презентация PowerPoint</vt:lpstr>
      <vt:lpstr>Разукрасилась зима: На уборе бахрома Из прозрачных льдинок, Звездочек-снежинок. Вся в алмазах, жемчугах, В разноцветных огоньках, Льет вокруг сиянье, Шепчет заклинанье: - Лягте, мягкие снега, На леса и на луга, Тропы застелите, Ветви опушите! </vt:lpstr>
      <vt:lpstr>Презентация PowerPoint</vt:lpstr>
      <vt:lpstr>Красногрудый, чернокрылый, Любит  зернышки клевать, С первым снегом на рябине Он появится опять.  </vt:lpstr>
      <vt:lpstr>Чик – чирик! К зернышкам прыг! Клюй, не робей! Кто это?</vt:lpstr>
      <vt:lpstr>Синяя косынка, темненькая спинка.  Маленькая птичка  Звать её ...  </vt:lpstr>
      <vt:lpstr>Презентация PowerPoint</vt:lpstr>
      <vt:lpstr>Покормите птиц зимой!  Пусть со всех концов  К вам слетятся, как домой,  Стайки на крыльцо.  Небогаты их корма.  Горсть зерна нужна,  Горсть одна — и не страшна  Будет им зима.  Сколько гибнет их — не счесть,  Видеть тяжело.  А ведь в нашем сердце есть  И для птиц тепло.  Разве можно забывать:  Улететь могли,  А остались зимовать  Заодно с людьми.  Приучите птиц в мороз  К своему окну,  Чтоб без песен не пришлось  Нам встречать весну!   </vt:lpstr>
      <vt:lpstr>Презентация PowerPoint</vt:lpstr>
    </vt:vector>
  </TitlesOfParts>
  <Company>НЕТ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Зимующие птицы</dc:title>
  <dc:creator>Лариса Лесова</dc:creator>
  <cp:lastModifiedBy>Olga</cp:lastModifiedBy>
  <cp:revision>46</cp:revision>
  <dcterms:created xsi:type="dcterms:W3CDTF">2008-10-18T11:41:54Z</dcterms:created>
  <dcterms:modified xsi:type="dcterms:W3CDTF">2022-01-26T15:36:37Z</dcterms:modified>
</cp:coreProperties>
</file>