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детей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2018-2019</c:v>
                </c:pt>
                <c:pt idx="1">
                  <c:v>2019-2020</c:v>
                </c:pt>
                <c:pt idx="2">
                  <c:v>2020-2021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70</c:v>
                </c:pt>
                <c:pt idx="1">
                  <c:v>86</c:v>
                </c:pt>
                <c:pt idx="2">
                  <c:v>92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Нарушение звукопроизношения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2018-2019</c:v>
                </c:pt>
                <c:pt idx="1">
                  <c:v>2019-2020</c:v>
                </c:pt>
                <c:pt idx="2">
                  <c:v>2020-2021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32</c:v>
                </c:pt>
                <c:pt idx="1">
                  <c:v>45</c:v>
                </c:pt>
                <c:pt idx="2">
                  <c:v>52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2018-2019</c:v>
                </c:pt>
                <c:pt idx="1">
                  <c:v>2019-2020</c:v>
                </c:pt>
                <c:pt idx="2">
                  <c:v>2020-2021</c:v>
                </c:pt>
              </c:strCache>
            </c:strRef>
          </c:cat>
          <c:val>
            <c:numRef>
              <c:f>Лист1!$D$2:$D$4</c:f>
            </c:numRef>
          </c:val>
        </c:ser>
        <c:axId val="83689856"/>
        <c:axId val="83691392"/>
      </c:barChart>
      <c:catAx>
        <c:axId val="83689856"/>
        <c:scaling>
          <c:orientation val="minMax"/>
        </c:scaling>
        <c:axPos val="b"/>
        <c:tickLblPos val="nextTo"/>
        <c:crossAx val="83691392"/>
        <c:crosses val="autoZero"/>
        <c:auto val="1"/>
        <c:lblAlgn val="ctr"/>
        <c:lblOffset val="100"/>
      </c:catAx>
      <c:valAx>
        <c:axId val="83691392"/>
        <c:scaling>
          <c:orientation val="minMax"/>
        </c:scaling>
        <c:axPos val="l"/>
        <c:majorGridlines/>
        <c:numFmt formatCode="General" sourceLinked="1"/>
        <c:tickLblPos val="nextTo"/>
        <c:crossAx val="8368985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ФНР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2018-2019</c:v>
                </c:pt>
                <c:pt idx="1">
                  <c:v>2019-2020</c:v>
                </c:pt>
                <c:pt idx="2">
                  <c:v>2020-2021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28</c:v>
                </c:pt>
                <c:pt idx="1">
                  <c:v>35</c:v>
                </c:pt>
                <c:pt idx="2">
                  <c:v>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ФФНР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2018-2019</c:v>
                </c:pt>
                <c:pt idx="1">
                  <c:v>2019-2020</c:v>
                </c:pt>
                <c:pt idx="2">
                  <c:v>2020-2021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</c:v>
                </c:pt>
                <c:pt idx="1">
                  <c:v>10</c:v>
                </c:pt>
                <c:pt idx="2">
                  <c:v>8</c:v>
                </c:pt>
              </c:numCache>
            </c:numRef>
          </c:val>
        </c:ser>
        <c:axId val="83631104"/>
        <c:axId val="83636992"/>
      </c:barChart>
      <c:catAx>
        <c:axId val="83631104"/>
        <c:scaling>
          <c:orientation val="minMax"/>
        </c:scaling>
        <c:axPos val="b"/>
        <c:tickLblPos val="nextTo"/>
        <c:crossAx val="83636992"/>
        <c:crosses val="autoZero"/>
        <c:auto val="1"/>
        <c:lblAlgn val="ctr"/>
        <c:lblOffset val="100"/>
      </c:catAx>
      <c:valAx>
        <c:axId val="83636992"/>
        <c:scaling>
          <c:orientation val="minMax"/>
        </c:scaling>
        <c:axPos val="l"/>
        <c:majorGridlines/>
        <c:numFmt formatCode="General" sourceLinked="1"/>
        <c:tickLblPos val="nextTo"/>
        <c:crossAx val="8363110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ds04.infourok.ru/uploads/ex/11cd/0011ec1c-18ff0cf9/hello_html_m6189665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5008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14422"/>
            <a:ext cx="5314960" cy="181452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Развитие фонематического слуха у детей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Взрослый предлагает ребенку послушать рифмовку, найти в ней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неправильное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слово и заменить его похожим по звуковому составу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подходящим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смыслу словом.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1214422"/>
            <a:ext cx="29895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Отругала мама зайку —</a:t>
            </a:r>
            <a:br>
              <a:rPr lang="ru-RU" i="1" dirty="0" smtClean="0"/>
            </a:br>
            <a:r>
              <a:rPr lang="ru-RU" i="1" dirty="0" smtClean="0"/>
              <a:t>Не надел под свитер ГАЙКУ.</a:t>
            </a:r>
            <a:endParaRPr lang="ru-RU" dirty="0" smtClean="0"/>
          </a:p>
          <a:p>
            <a:r>
              <a:rPr lang="ru-RU" i="1" dirty="0" smtClean="0"/>
              <a:t>(МАЙКУ)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42976" y="2214554"/>
            <a:ext cx="271901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В ней всего-то три окна,</a:t>
            </a:r>
            <a:br>
              <a:rPr lang="ru-RU" i="1" dirty="0" smtClean="0"/>
            </a:br>
            <a:r>
              <a:rPr lang="ru-RU" i="1" dirty="0" smtClean="0"/>
              <a:t>И за елкой не видна.</a:t>
            </a:r>
            <a:br>
              <a:rPr lang="ru-RU" i="1" dirty="0" smtClean="0"/>
            </a:br>
            <a:r>
              <a:rPr lang="ru-RU" i="1" dirty="0" smtClean="0"/>
              <a:t>Хоть бела, но маловата</a:t>
            </a:r>
            <a:br>
              <a:rPr lang="ru-RU" i="1" dirty="0" smtClean="0"/>
            </a:br>
            <a:r>
              <a:rPr lang="ru-RU" i="1" dirty="0" smtClean="0"/>
              <a:t>Небольшая наша ВАТА.</a:t>
            </a:r>
            <a:endParaRPr lang="ru-RU" dirty="0" smtClean="0"/>
          </a:p>
          <a:p>
            <a:r>
              <a:rPr lang="ru-RU" i="1" dirty="0" smtClean="0"/>
              <a:t>(ХАТА)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29058" y="1214422"/>
            <a:ext cx="26068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Много снега во дворе —</a:t>
            </a:r>
            <a:br>
              <a:rPr lang="ru-RU" i="1" dirty="0" smtClean="0"/>
            </a:br>
            <a:r>
              <a:rPr lang="ru-RU" i="1" dirty="0" smtClean="0"/>
              <a:t>Едут ТАНКИ по горе.</a:t>
            </a:r>
            <a:endParaRPr lang="ru-RU" dirty="0" smtClean="0"/>
          </a:p>
          <a:p>
            <a:r>
              <a:rPr lang="ru-RU" i="1" dirty="0" smtClean="0"/>
              <a:t>(САНКИ)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29389" y="1785926"/>
            <a:ext cx="27146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Хулиганам не до шутки,</a:t>
            </a:r>
            <a:br>
              <a:rPr lang="ru-RU" i="1" dirty="0" smtClean="0"/>
            </a:br>
            <a:r>
              <a:rPr lang="ru-RU" i="1" dirty="0" smtClean="0"/>
              <a:t>Если Рекс в собачьей ДУДКЕ.</a:t>
            </a:r>
            <a:endParaRPr lang="ru-RU" dirty="0" smtClean="0"/>
          </a:p>
          <a:p>
            <a:r>
              <a:rPr lang="ru-RU" i="1" dirty="0" smtClean="0"/>
              <a:t>(БУДКЕ)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357686" y="3429000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643306" y="3071810"/>
            <a:ext cx="28584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Пес Барбос совсем не глуп,</a:t>
            </a:r>
            <a:br>
              <a:rPr lang="ru-RU" i="1" dirty="0" smtClean="0"/>
            </a:br>
            <a:r>
              <a:rPr lang="ru-RU" i="1" dirty="0" smtClean="0"/>
              <a:t>Но не хочет рыбный ДУБ.</a:t>
            </a:r>
            <a:endParaRPr lang="ru-RU" dirty="0" smtClean="0"/>
          </a:p>
          <a:p>
            <a:r>
              <a:rPr lang="ru-RU" i="1" dirty="0" smtClean="0"/>
              <a:t>(СУП)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14282" y="4429132"/>
            <a:ext cx="348993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Посмотрите в воду сами -</a:t>
            </a:r>
            <a:endParaRPr lang="ru-RU" dirty="0" smtClean="0"/>
          </a:p>
          <a:p>
            <a:r>
              <a:rPr lang="ru-RU" i="1" dirty="0" smtClean="0"/>
              <a:t>С очень длинными усами</a:t>
            </a:r>
            <a:endParaRPr lang="ru-RU" dirty="0" smtClean="0"/>
          </a:p>
          <a:p>
            <a:r>
              <a:rPr lang="ru-RU" i="1" dirty="0" smtClean="0"/>
              <a:t>Проплывает под мостом</a:t>
            </a:r>
            <a:endParaRPr lang="ru-RU" dirty="0" smtClean="0"/>
          </a:p>
          <a:p>
            <a:r>
              <a:rPr lang="ru-RU" i="1" dirty="0" smtClean="0"/>
              <a:t>Серый, скользкий, длинный ДОМ.</a:t>
            </a:r>
            <a:endParaRPr lang="ru-RU" dirty="0" smtClean="0"/>
          </a:p>
          <a:p>
            <a:r>
              <a:rPr lang="ru-RU" i="1" dirty="0" smtClean="0"/>
              <a:t>(СОМ)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572132" y="3929066"/>
            <a:ext cx="32946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Когда поранишь ты колено,</a:t>
            </a:r>
            <a:br>
              <a:rPr lang="ru-RU" i="1" dirty="0" smtClean="0"/>
            </a:br>
            <a:r>
              <a:rPr lang="ru-RU" i="1" dirty="0" smtClean="0"/>
              <a:t>То покупаешь непременно,</a:t>
            </a:r>
            <a:br>
              <a:rPr lang="ru-RU" i="1" dirty="0" smtClean="0"/>
            </a:br>
            <a:r>
              <a:rPr lang="ru-RU" i="1" dirty="0" smtClean="0"/>
              <a:t>Уверенный, что все пройдет,</a:t>
            </a:r>
            <a:br>
              <a:rPr lang="ru-RU" i="1" dirty="0" smtClean="0"/>
            </a:br>
            <a:r>
              <a:rPr lang="ru-RU" i="1" dirty="0" smtClean="0"/>
              <a:t>Коричневую жидкость — МЁД.</a:t>
            </a:r>
            <a:endParaRPr lang="ru-RU" dirty="0" smtClean="0"/>
          </a:p>
          <a:p>
            <a:r>
              <a:rPr lang="ru-RU" i="1" dirty="0" smtClean="0"/>
              <a:t>(ЙОД)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143372" y="5657671"/>
            <a:ext cx="29293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Не случайно у сестрички</a:t>
            </a:r>
            <a:endParaRPr lang="ru-RU" dirty="0" smtClean="0"/>
          </a:p>
          <a:p>
            <a:r>
              <a:rPr lang="ru-RU" i="1" dirty="0" smtClean="0"/>
              <a:t>С ФАНТИКАМИ две косички.</a:t>
            </a:r>
            <a:endParaRPr lang="ru-RU" dirty="0" smtClean="0"/>
          </a:p>
          <a:p>
            <a:r>
              <a:rPr lang="ru-RU" i="1" dirty="0" smtClean="0"/>
              <a:t>(БАНТИКАМИ)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14554"/>
            <a:ext cx="11144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1714488"/>
            <a:ext cx="12668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2500306"/>
            <a:ext cx="13335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000504"/>
            <a:ext cx="14287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5629275"/>
            <a:ext cx="16002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5286388"/>
            <a:ext cx="9048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5667375"/>
            <a:ext cx="11906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ОПРЕДЕЛЕНИЕ ПЕРВОГО ЗВУКА В СЛОВЕ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25336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071803" y="1428736"/>
            <a:ext cx="542928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меня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фломастеров разного цвета. Я загадала цвет одного из них. Если ты догадался какого, возьми его в руки: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[Ж]..., [3']..., [К]..., [С']..., [Ч’]...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Покажи фломастером все предметы, названия которых начинаются с того же звука, что и цвет.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3438525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929066"/>
            <a:ext cx="45720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500042"/>
            <a:ext cx="375285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714348" y="785794"/>
          <a:ext cx="6572296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85852" y="214290"/>
            <a:ext cx="5340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График нарушения звукопроизношения у детей ДОУ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857620" y="4000504"/>
          <a:ext cx="4886340" cy="2528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86248" y="3643314"/>
            <a:ext cx="3780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График нарушения средств общения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3929066"/>
            <a:ext cx="23574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ФНР (фонетическое недоразвитие речи), </a:t>
            </a:r>
          </a:p>
          <a:p>
            <a:r>
              <a:rPr lang="ru-RU" dirty="0" smtClean="0"/>
              <a:t>ФФНР (фонетико-фонематическое недоразвитие речи)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786058"/>
            <a:ext cx="302895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3071810"/>
            <a:ext cx="3434180" cy="3057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071537" y="1142984"/>
            <a:ext cx="70009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Фонематический слух - как его развить</a:t>
            </a: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cf2.ppt-online.org/files2/slide/2/2bXre6hBwtqHxcJKO0mF57RVkjTaAoNfSWI1MG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5592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0"/>
            <a:ext cx="2073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Игра «Что шумит?»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105255">
            <a:off x="1387923" y="5417525"/>
            <a:ext cx="20859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787933">
            <a:off x="6286512" y="5072074"/>
            <a:ext cx="1581153" cy="1443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146874">
            <a:off x="1974180" y="3898987"/>
            <a:ext cx="1357322" cy="1378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43775" y="3714752"/>
            <a:ext cx="18002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857232"/>
            <a:ext cx="60769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Игра «УГАДАЙ </a:t>
            </a:r>
            <a:r>
              <a:rPr lang="ru-RU" b="1" dirty="0" smtClean="0"/>
              <a:t>ПО </a:t>
            </a:r>
            <a:r>
              <a:rPr lang="ru-RU" b="1" dirty="0" smtClean="0"/>
              <a:t>ЗВУКУ»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4500570"/>
            <a:ext cx="81439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Сядь ко мне спиной и не поворачивайся. Угадай, чем я буду создавать звуки и шумы. (Можно бросать на пол разные предметы: ложку, ластик, кусок картона, булавку, мяч и т. п.; можно руками бумагу мять, рвать ее, перелистывать книгу, разрывать материал, потирать руки, ударять предметом о предмет, расчесывать волосы, мыть руки, подметать, резать и т. д.)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500438"/>
            <a:ext cx="35433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Игра «Р</a:t>
            </a:r>
            <a:r>
              <a:rPr lang="ru-RU" b="1" dirty="0" smtClean="0"/>
              <a:t>АЗВЕДЧИК»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928670"/>
            <a:ext cx="86439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Перенеси из одного угла комнаты в другой все звонкие предметы очень тихо. Даже пол или обувь не должны скрипеть.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2214554"/>
            <a:ext cx="835824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+mj-lt"/>
                <a:ea typeface="+mj-ea"/>
                <a:cs typeface="+mj-cs"/>
              </a:rPr>
              <a:t>Игра «УСЛЫШЬ ШЕПОТ»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Отойди от меня на 5 шагов. Я буду шепотом давать команды, а ты выполняй их. Отойди на 10, 15, 20 шагов. Ты меня слышишь?</a:t>
            </a:r>
          </a:p>
          <a:p>
            <a:r>
              <a:rPr lang="ru-RU" sz="4000" b="1" dirty="0" smtClean="0">
                <a:latin typeface="+mj-lt"/>
                <a:ea typeface="+mj-ea"/>
                <a:cs typeface="+mj-cs"/>
              </a:rPr>
              <a:t>ИГРА В КОМАНДЕ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Сядьте в круг. Я буду обычным голосом давать команду сделать какое-нибудь движение, а затем шепотом произносить имя того, кто должен его выполнять. Будьте очень внимательны.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РАЗЛИЧЕНИЕ СЛОВ, БЛИЗКИХ</a:t>
            </a:r>
            <a:br>
              <a:rPr lang="ru-RU" b="1" dirty="0" smtClean="0"/>
            </a:br>
            <a:r>
              <a:rPr lang="ru-RU" b="1" dirty="0" smtClean="0"/>
              <a:t>ПО ЗВУКОВОМУ </a:t>
            </a:r>
            <a:r>
              <a:rPr lang="ru-RU" b="1" dirty="0" smtClean="0"/>
              <a:t>СОСТАВУ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1285860"/>
            <a:ext cx="2190750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571472" y="2643182"/>
            <a:ext cx="11430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БАМАН</a:t>
            </a:r>
          </a:p>
          <a:p>
            <a:r>
              <a:rPr lang="ru-RU" dirty="0" smtClean="0"/>
              <a:t>ПАМАН</a:t>
            </a:r>
          </a:p>
          <a:p>
            <a:r>
              <a:rPr lang="ru-RU" dirty="0" smtClean="0"/>
              <a:t>БАНАН</a:t>
            </a:r>
          </a:p>
          <a:p>
            <a:r>
              <a:rPr lang="ru-RU" dirty="0" smtClean="0"/>
              <a:t>БАНАМ</a:t>
            </a:r>
          </a:p>
          <a:p>
            <a:r>
              <a:rPr lang="ru-RU" dirty="0" smtClean="0"/>
              <a:t>ВАВАН</a:t>
            </a:r>
          </a:p>
          <a:p>
            <a:r>
              <a:rPr lang="ru-RU" dirty="0" smtClean="0"/>
              <a:t>ДАВАН</a:t>
            </a:r>
          </a:p>
          <a:p>
            <a:r>
              <a:rPr lang="ru-RU" dirty="0" smtClean="0"/>
              <a:t>БАВАН</a:t>
            </a:r>
          </a:p>
          <a:p>
            <a:r>
              <a:rPr lang="ru-RU" dirty="0" smtClean="0"/>
              <a:t>ВАНАН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E0E0E"/>
              </a:clrFrom>
              <a:clrTo>
                <a:srgbClr val="0E0E0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1500174"/>
            <a:ext cx="2071702" cy="1756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928926" y="3357562"/>
            <a:ext cx="121232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ВИТАНИН</a:t>
            </a:r>
          </a:p>
          <a:p>
            <a:r>
              <a:rPr lang="ru-RU" dirty="0" smtClean="0"/>
              <a:t>МИТАВИН</a:t>
            </a:r>
          </a:p>
          <a:p>
            <a:r>
              <a:rPr lang="ru-RU" dirty="0" smtClean="0"/>
              <a:t>ФИТАМИН</a:t>
            </a:r>
          </a:p>
          <a:p>
            <a:r>
              <a:rPr lang="ru-RU" dirty="0" smtClean="0"/>
              <a:t>ВИТАНИМ</a:t>
            </a:r>
          </a:p>
          <a:p>
            <a:r>
              <a:rPr lang="ru-RU" dirty="0" smtClean="0"/>
              <a:t>ВИТАМИН</a:t>
            </a:r>
          </a:p>
          <a:p>
            <a:r>
              <a:rPr lang="ru-RU" dirty="0" smtClean="0"/>
              <a:t>МИТАНИН</a:t>
            </a:r>
          </a:p>
          <a:p>
            <a:r>
              <a:rPr lang="ru-RU" dirty="0" smtClean="0"/>
              <a:t>ФИТАВИН</a:t>
            </a:r>
          </a:p>
          <a:p>
            <a:r>
              <a:rPr lang="ru-RU" dirty="0" smtClean="0"/>
              <a:t>ВИТАЛИМ</a:t>
            </a:r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1500174"/>
            <a:ext cx="172402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286380" y="2928934"/>
            <a:ext cx="112883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АЛЬБОМ</a:t>
            </a:r>
          </a:p>
          <a:p>
            <a:r>
              <a:rPr lang="ru-RU" dirty="0" smtClean="0"/>
              <a:t>АЙБОМ</a:t>
            </a:r>
          </a:p>
          <a:p>
            <a:r>
              <a:rPr lang="ru-RU" dirty="0" smtClean="0"/>
              <a:t>АНЬБОМ</a:t>
            </a:r>
          </a:p>
          <a:p>
            <a:r>
              <a:rPr lang="ru-RU" dirty="0" smtClean="0"/>
              <a:t>АВЬБОМ</a:t>
            </a:r>
          </a:p>
          <a:p>
            <a:r>
              <a:rPr lang="ru-RU" dirty="0" smtClean="0"/>
              <a:t>АЛЬПОМ</a:t>
            </a:r>
          </a:p>
          <a:p>
            <a:r>
              <a:rPr lang="ru-RU" dirty="0" smtClean="0"/>
              <a:t>АЛЬМОМ</a:t>
            </a:r>
          </a:p>
          <a:p>
            <a:r>
              <a:rPr lang="ru-RU" dirty="0" smtClean="0"/>
              <a:t>АЛЬНОМ</a:t>
            </a:r>
          </a:p>
          <a:p>
            <a:r>
              <a:rPr lang="ru-RU" dirty="0" smtClean="0"/>
              <a:t>АБЛЁМ</a:t>
            </a:r>
            <a:endParaRPr lang="ru-RU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9520" y="1357298"/>
            <a:ext cx="136351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7572396" y="3071810"/>
            <a:ext cx="93192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КЪЕКТА</a:t>
            </a:r>
            <a:br>
              <a:rPr lang="ru-RU" dirty="0" smtClean="0"/>
            </a:br>
            <a:r>
              <a:rPr lang="ru-RU" dirty="0" smtClean="0"/>
              <a:t>КВЕКТА</a:t>
            </a:r>
            <a:br>
              <a:rPr lang="ru-RU" dirty="0" smtClean="0"/>
            </a:br>
            <a:r>
              <a:rPr lang="ru-RU" dirty="0" smtClean="0"/>
              <a:t>ТЛЕКТА</a:t>
            </a:r>
            <a:br>
              <a:rPr lang="ru-RU" dirty="0" smtClean="0"/>
            </a:br>
            <a:r>
              <a:rPr lang="ru-RU" dirty="0" smtClean="0"/>
              <a:t>КВЕТКА</a:t>
            </a:r>
            <a:br>
              <a:rPr lang="ru-RU" dirty="0" smtClean="0"/>
            </a:br>
            <a:r>
              <a:rPr lang="ru-RU" dirty="0" smtClean="0"/>
              <a:t>КЛЕТКА</a:t>
            </a:r>
            <a:br>
              <a:rPr lang="ru-RU" dirty="0" smtClean="0"/>
            </a:br>
            <a:r>
              <a:rPr lang="ru-RU" dirty="0" smtClean="0"/>
              <a:t>КЪЕТКА</a:t>
            </a:r>
            <a:br>
              <a:rPr lang="ru-RU" dirty="0" smtClean="0"/>
            </a:br>
            <a:r>
              <a:rPr lang="ru-RU" dirty="0" smtClean="0"/>
              <a:t>КЛЕТТА</a:t>
            </a:r>
            <a:br>
              <a:rPr lang="ru-RU" dirty="0" smtClean="0"/>
            </a:br>
            <a:r>
              <a:rPr lang="ru-RU" dirty="0" smtClean="0"/>
              <a:t>ТЛЕТКА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5572140"/>
            <a:ext cx="87154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Взрослый дает ребенку два кружка — красный и зеленый — и </a:t>
            </a:r>
            <a:r>
              <a:rPr lang="ru-RU" dirty="0" smtClean="0"/>
              <a:t>предлагает </a:t>
            </a:r>
            <a:r>
              <a:rPr lang="ru-RU" dirty="0" smtClean="0"/>
              <a:t>игру: если ребенок услышит правильное название предмета, </a:t>
            </a:r>
            <a:r>
              <a:rPr lang="ru-RU" dirty="0" smtClean="0"/>
              <a:t>изображенного </a:t>
            </a:r>
            <a:r>
              <a:rPr lang="ru-RU" dirty="0" smtClean="0"/>
              <a:t>на картинке, он должен поднять зеленый кружок, если неправильное </a:t>
            </a:r>
            <a:r>
              <a:rPr lang="ru-RU" dirty="0" smtClean="0"/>
              <a:t>— красный</a:t>
            </a:r>
            <a:r>
              <a:rPr lang="ru-RU" dirty="0" smtClean="0"/>
              <a:t>. Затем показывает картинку и громко, медленно, четко </a:t>
            </a:r>
            <a:r>
              <a:rPr lang="ru-RU" dirty="0" smtClean="0"/>
              <a:t>произносит звукосочетания</a:t>
            </a:r>
            <a:r>
              <a:rPr lang="ru-RU" dirty="0" smtClean="0"/>
              <a:t>: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444</Words>
  <PresentationFormat>Экран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Развитие фонематического слуха у детей</vt:lpstr>
      <vt:lpstr>Слайд 2</vt:lpstr>
      <vt:lpstr>Слайд 3</vt:lpstr>
      <vt:lpstr>Слайд 4</vt:lpstr>
      <vt:lpstr>Слайд 5</vt:lpstr>
      <vt:lpstr>Слайд 6</vt:lpstr>
      <vt:lpstr>Игра «УГАДАЙ ПО ЗВУКУ» </vt:lpstr>
      <vt:lpstr>Игра «РАЗВЕДЧИК» </vt:lpstr>
      <vt:lpstr>РАЗЛИЧЕНИЕ СЛОВ, БЛИЗКИХ ПО ЗВУКОВОМУ СОСТАВУ</vt:lpstr>
      <vt:lpstr>Слайд 10</vt:lpstr>
      <vt:lpstr>ОПРЕДЕЛЕНИЕ ПЕРВОГО ЗВУКА В СЛОВЕ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16</cp:revision>
  <dcterms:created xsi:type="dcterms:W3CDTF">2020-11-20T13:10:41Z</dcterms:created>
  <dcterms:modified xsi:type="dcterms:W3CDTF">2021-03-27T14:09:04Z</dcterms:modified>
</cp:coreProperties>
</file>