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6" r:id="rId2"/>
    <p:sldId id="278" r:id="rId3"/>
    <p:sldId id="279" r:id="rId4"/>
    <p:sldId id="280" r:id="rId5"/>
  </p:sldIdLst>
  <p:sldSz cx="12192000" cy="6858000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0066"/>
    <a:srgbClr val="008080"/>
    <a:srgbClr val="FF3300"/>
    <a:srgbClr val="D02800"/>
    <a:srgbClr val="006699"/>
    <a:srgbClr val="FF5050"/>
    <a:srgbClr val="EAEAE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030" autoAdjust="0"/>
    <p:restoredTop sz="94713" autoAdjust="0"/>
  </p:normalViewPr>
  <p:slideViewPr>
    <p:cSldViewPr snapToGrid="0">
      <p:cViewPr varScale="1">
        <p:scale>
          <a:sx n="110" d="100"/>
          <a:sy n="110" d="100"/>
        </p:scale>
        <p:origin x="-1284" y="-13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B28079-CE27-4526-A381-FC6FDB096E69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677A32-454D-45CA-B9B2-E17B3726CE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37878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0241F-B6B2-4D02-BF59-E6375E90237C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E07F6-25D0-4D70-93CD-DD8959D83E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71807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0241F-B6B2-4D02-BF59-E6375E90237C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E07F6-25D0-4D70-93CD-DD8959D83E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51415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0241F-B6B2-4D02-BF59-E6375E90237C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E07F6-25D0-4D70-93CD-DD8959D83E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35977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0241F-B6B2-4D02-BF59-E6375E90237C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E07F6-25D0-4D70-93CD-DD8959D83E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1933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0241F-B6B2-4D02-BF59-E6375E90237C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E07F6-25D0-4D70-93CD-DD8959D83E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62616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0241F-B6B2-4D02-BF59-E6375E90237C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E07F6-25D0-4D70-93CD-DD8959D83E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05387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0241F-B6B2-4D02-BF59-E6375E90237C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E07F6-25D0-4D70-93CD-DD8959D83E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85272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0241F-B6B2-4D02-BF59-E6375E90237C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E07F6-25D0-4D70-93CD-DD8959D83E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4620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0241F-B6B2-4D02-BF59-E6375E90237C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E07F6-25D0-4D70-93CD-DD8959D83E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4548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0241F-B6B2-4D02-BF59-E6375E90237C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E07F6-25D0-4D70-93CD-DD8959D83E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58625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0241F-B6B2-4D02-BF59-E6375E90237C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E07F6-25D0-4D70-93CD-DD8959D83E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4273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D0241F-B6B2-4D02-BF59-E6375E90237C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E07F6-25D0-4D70-93CD-DD8959D83E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4247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32911" y="2674188"/>
            <a:ext cx="9144000" cy="115972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Информационно-методическое совещание </a:t>
            </a:r>
            <a:r>
              <a:rPr lang="ru-RU" sz="3600" dirty="0" smtClean="0"/>
              <a:t>«</a:t>
            </a:r>
            <a:r>
              <a:rPr lang="ru-RU" sz="3600" b="1" dirty="0" smtClean="0"/>
              <a:t>Технология формирующего оценивания</a:t>
            </a:r>
            <a:r>
              <a:rPr lang="ru-RU" sz="3600" dirty="0" smtClean="0"/>
              <a:t>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57829" y="5337880"/>
            <a:ext cx="2965938" cy="565516"/>
          </a:xfrm>
        </p:spPr>
        <p:txBody>
          <a:bodyPr/>
          <a:lstStyle/>
          <a:p>
            <a:r>
              <a:rPr lang="ru-RU" dirty="0" smtClean="0"/>
              <a:t>31</a:t>
            </a:r>
            <a:r>
              <a:rPr lang="en-GB" dirty="0" smtClean="0"/>
              <a:t> </a:t>
            </a:r>
            <a:r>
              <a:rPr lang="ru-RU" dirty="0" smtClean="0"/>
              <a:t>марта </a:t>
            </a:r>
            <a:r>
              <a:rPr lang="ru-RU" dirty="0" smtClean="0"/>
              <a:t>2022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5801" y="119518"/>
            <a:ext cx="1688889" cy="19047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513529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7F5376DB-A0F1-2C4A-89A9-D6B3CB5FC8BA}"/>
              </a:ext>
            </a:extLst>
          </p:cNvPr>
          <p:cNvSpPr txBox="1"/>
          <p:nvPr/>
        </p:nvSpPr>
        <p:spPr>
          <a:xfrm>
            <a:off x="1904971" y="342900"/>
            <a:ext cx="9448829" cy="1061827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just"/>
            <a:r>
              <a:rPr lang="ru-RU" sz="2100" dirty="0">
                <a:solidFill>
                  <a:schemeClr val="accent1">
                    <a:lumMod val="50000"/>
                  </a:schemeClr>
                </a:solidFill>
              </a:rPr>
              <a:t>Приказом Министерства просвещения Российской Федерации от 31 мая 2021 г. № 287 утвержден Федеральный государственный образовательный стандарт основного общего образования (далее ФГОС ООО).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D2B9CBA7-B144-3E48-AA14-22FEFDED0523}"/>
              </a:ext>
            </a:extLst>
          </p:cNvPr>
          <p:cNvSpPr txBox="1"/>
          <p:nvPr/>
        </p:nvSpPr>
        <p:spPr>
          <a:xfrm>
            <a:off x="2095472" y="1809739"/>
            <a:ext cx="9258328" cy="3370151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ru-RU" sz="2700" b="1" dirty="0">
                <a:solidFill>
                  <a:schemeClr val="accent1">
                    <a:lumMod val="50000"/>
                  </a:schemeClr>
                </a:solidFill>
              </a:rPr>
              <a:t>Согласно ФГОС ООО система оценки должна:</a:t>
            </a:r>
          </a:p>
          <a:p>
            <a:pPr lvl="0" fontAlgn="base"/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pPr marL="285744" indent="-285744" fontAlgn="base">
              <a:buFont typeface="Arial" panose="020B0604020202020204" pitchFamily="34" charset="0"/>
              <a:buChar char="•"/>
            </a:pPr>
            <a:r>
              <a:rPr lang="ru-RU" sz="2100" dirty="0">
                <a:solidFill>
                  <a:schemeClr val="accent1">
                    <a:lumMod val="50000"/>
                  </a:schemeClr>
                </a:solidFill>
              </a:rPr>
              <a:t>отражать содержание и критерии оценки;</a:t>
            </a:r>
          </a:p>
          <a:p>
            <a:pPr marL="285744" indent="-285744" fontAlgn="base">
              <a:buFont typeface="Arial" panose="020B0604020202020204" pitchFamily="34" charset="0"/>
              <a:buChar char="•"/>
            </a:pPr>
            <a:r>
              <a:rPr lang="ru-RU" sz="2100" dirty="0">
                <a:solidFill>
                  <a:schemeClr val="accent1">
                    <a:lumMod val="50000"/>
                  </a:schemeClr>
                </a:solidFill>
              </a:rPr>
              <a:t>осуществлять оценку предметных и метапредметных результатов;</a:t>
            </a:r>
          </a:p>
          <a:p>
            <a:pPr marL="285744" indent="-285744" fontAlgn="base">
              <a:buFont typeface="Arial" panose="020B0604020202020204" pitchFamily="34" charset="0"/>
              <a:buChar char="•"/>
            </a:pPr>
            <a:r>
              <a:rPr lang="ru-RU" sz="2100" dirty="0">
                <a:solidFill>
                  <a:schemeClr val="accent1">
                    <a:lumMod val="50000"/>
                  </a:schemeClr>
                </a:solidFill>
              </a:rPr>
              <a:t>предусматривать оценку и учет результатов использования разнообразных методов и форм обучения;</a:t>
            </a:r>
          </a:p>
          <a:p>
            <a:pPr marL="285744" indent="-285744" fontAlgn="base">
              <a:buFont typeface="Arial" panose="020B0604020202020204" pitchFamily="34" charset="0"/>
              <a:buChar char="•"/>
            </a:pPr>
            <a:r>
              <a:rPr lang="ru-RU" sz="2100" dirty="0">
                <a:solidFill>
                  <a:schemeClr val="accent1">
                    <a:lumMod val="50000"/>
                  </a:schemeClr>
                </a:solidFill>
              </a:rPr>
              <a:t>предусматривать оценку динамики учебных достижений обучающихся;</a:t>
            </a:r>
          </a:p>
          <a:p>
            <a:pPr marL="285744" indent="-285744" fontAlgn="base">
              <a:buFont typeface="Arial" panose="020B0604020202020204" pitchFamily="34" charset="0"/>
              <a:buChar char="•"/>
            </a:pPr>
            <a:r>
              <a:rPr lang="ru-RU" sz="2100" dirty="0">
                <a:solidFill>
                  <a:schemeClr val="accent1">
                    <a:lumMod val="50000"/>
                  </a:schemeClr>
                </a:solidFill>
              </a:rPr>
              <a:t>обеспечивать возможность получения объективной информации о качестве подготовки обучающихся в интересах всех участников образовательных отношений.</a:t>
            </a:r>
          </a:p>
        </p:txBody>
      </p:sp>
    </p:spTree>
    <p:extLst>
      <p:ext uri="{BB962C8B-B14F-4D97-AF65-F5344CB8AC3E}">
        <p14:creationId xmlns:p14="http://schemas.microsoft.com/office/powerpoint/2010/main" xmlns="" val="1135807949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0920A13C-D735-474E-BE01-2C49464C54D3}"/>
              </a:ext>
            </a:extLst>
          </p:cNvPr>
          <p:cNvSpPr/>
          <p:nvPr/>
        </p:nvSpPr>
        <p:spPr>
          <a:xfrm>
            <a:off x="1904971" y="473570"/>
            <a:ext cx="9425011" cy="1200329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 algn="ctr"/>
            <a:r>
              <a:rPr lang="ru-RU" sz="3600" dirty="0">
                <a:solidFill>
                  <a:schemeClr val="accent1">
                    <a:lumMod val="50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Примерная основная образовательная программа основного общего образования: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AC49C0DF-AFA5-2047-9515-3135F4372D3E}"/>
              </a:ext>
            </a:extLst>
          </p:cNvPr>
          <p:cNvSpPr txBox="1"/>
          <p:nvPr/>
        </p:nvSpPr>
        <p:spPr>
          <a:xfrm>
            <a:off x="2095472" y="1813262"/>
            <a:ext cx="8913045" cy="1446548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ru-RU" sz="4400" dirty="0">
                <a:solidFill>
                  <a:schemeClr val="accent1">
                    <a:lumMod val="50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организация и содержание </a:t>
            </a:r>
            <a:r>
              <a:rPr lang="ru-RU" sz="4400" b="1" dirty="0">
                <a:solidFill>
                  <a:schemeClr val="accent1">
                    <a:lumMod val="50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оценочных процедур</a:t>
            </a:r>
            <a:r>
              <a:rPr lang="ru-RU" sz="4400" dirty="0">
                <a:solidFill>
                  <a:schemeClr val="accent1">
                    <a:lumMod val="50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D1A59CAF-CA6F-5D4E-BDA9-5A405B4B06EA}"/>
              </a:ext>
            </a:extLst>
          </p:cNvPr>
          <p:cNvSpPr txBox="1"/>
          <p:nvPr/>
        </p:nvSpPr>
        <p:spPr>
          <a:xfrm>
            <a:off x="2000221" y="4045985"/>
            <a:ext cx="9810819" cy="707887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ru-RU" sz="4000" dirty="0">
                <a:solidFill>
                  <a:schemeClr val="accent1">
                    <a:lumMod val="50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текущая оценка может быть </a:t>
            </a:r>
            <a:r>
              <a:rPr lang="ru-RU" sz="4000" u="sng" dirty="0">
                <a:solidFill>
                  <a:schemeClr val="accent1">
                    <a:lumMod val="50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формирующей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852BD425-0451-0948-A888-062586FD4E2A}"/>
              </a:ext>
            </a:extLst>
          </p:cNvPr>
          <p:cNvSpPr txBox="1"/>
          <p:nvPr/>
        </p:nvSpPr>
        <p:spPr>
          <a:xfrm>
            <a:off x="2476475" y="5334014"/>
            <a:ext cx="7800975" cy="707887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ru-RU" sz="4000" u="sng" dirty="0">
                <a:solidFill>
                  <a:schemeClr val="accent1">
                    <a:lumMod val="50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критериальная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основа оценки </a:t>
            </a:r>
          </a:p>
        </p:txBody>
      </p:sp>
      <p:sp>
        <p:nvSpPr>
          <p:cNvPr id="8" name="Стрелка вниз 7">
            <a:extLst>
              <a:ext uri="{FF2B5EF4-FFF2-40B4-BE49-F238E27FC236}">
                <a16:creationId xmlns:a16="http://schemas.microsoft.com/office/drawing/2014/main" xmlns="" id="{4684CD9A-AB9B-2644-AAD5-5918D9A40E91}"/>
              </a:ext>
            </a:extLst>
          </p:cNvPr>
          <p:cNvSpPr/>
          <p:nvPr/>
        </p:nvSpPr>
        <p:spPr>
          <a:xfrm>
            <a:off x="5993607" y="3429000"/>
            <a:ext cx="242887" cy="528639"/>
          </a:xfrm>
          <a:prstGeom prst="down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>
            <a:extLst>
              <a:ext uri="{FF2B5EF4-FFF2-40B4-BE49-F238E27FC236}">
                <a16:creationId xmlns:a16="http://schemas.microsoft.com/office/drawing/2014/main" xmlns="" id="{7CA57888-B68F-ED49-8F3D-F5F58B8C36F2}"/>
              </a:ext>
            </a:extLst>
          </p:cNvPr>
          <p:cNvSpPr/>
          <p:nvPr/>
        </p:nvSpPr>
        <p:spPr>
          <a:xfrm>
            <a:off x="5993607" y="4753870"/>
            <a:ext cx="242887" cy="528639"/>
          </a:xfrm>
          <a:prstGeom prst="down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86236057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60D22DF-EC6D-2A46-9643-6DDA8CEC6B32}"/>
              </a:ext>
            </a:extLst>
          </p:cNvPr>
          <p:cNvSpPr/>
          <p:nvPr/>
        </p:nvSpPr>
        <p:spPr>
          <a:xfrm>
            <a:off x="2095472" y="2285992"/>
            <a:ext cx="8114718" cy="507829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pPr marL="1181070" lvl="1" indent="-571486">
              <a:buFont typeface="Wingdings" pitchFamily="2" charset="2"/>
              <a:buChar char="Ø"/>
            </a:pPr>
            <a:r>
              <a:rPr lang="ru-RU" sz="2700" b="1" dirty="0" smtClean="0">
                <a:solidFill>
                  <a:schemeClr val="accent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</a:rPr>
              <a:t>стратегия выявления потребностей/ожиданий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ru-RU" sz="27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7F068103-6DB8-D64F-A4E5-DAB2126CB11A}"/>
              </a:ext>
            </a:extLst>
          </p:cNvPr>
          <p:cNvSpPr/>
          <p:nvPr/>
        </p:nvSpPr>
        <p:spPr>
          <a:xfrm>
            <a:off x="2095472" y="3117264"/>
            <a:ext cx="9711309" cy="507829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pPr marL="1181070" lvl="1" indent="-571486">
              <a:buFont typeface="Wingdings" pitchFamily="2" charset="2"/>
              <a:buChar char="Ø"/>
            </a:pPr>
            <a:r>
              <a:rPr lang="ru-RU" sz="2700" b="1" dirty="0">
                <a:solidFill>
                  <a:schemeClr val="accent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</a:rPr>
              <a:t>стратегия развития самостоятельности и взаимодействия</a:t>
            </a:r>
            <a:r>
              <a:rPr lang="ru-RU" sz="2700" dirty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258899C9-9F52-0B4E-BE03-529F4C1D4094}"/>
              </a:ext>
            </a:extLst>
          </p:cNvPr>
          <p:cNvSpPr/>
          <p:nvPr/>
        </p:nvSpPr>
        <p:spPr>
          <a:xfrm>
            <a:off x="2762227" y="3905254"/>
            <a:ext cx="8980339" cy="507829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pPr marL="571486" indent="-571486">
              <a:buFont typeface="Wingdings" pitchFamily="2" charset="2"/>
              <a:buChar char="Ø"/>
            </a:pPr>
            <a:r>
              <a:rPr lang="ru-RU" sz="2700" b="1" dirty="0">
                <a:solidFill>
                  <a:schemeClr val="accent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стратегия наблюдения за процессом учения, мониторинг</a:t>
            </a:r>
            <a:endParaRPr lang="ru-RU" sz="27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93589207-1CD6-BD48-B99E-59039934C55F}"/>
              </a:ext>
            </a:extLst>
          </p:cNvPr>
          <p:cNvSpPr/>
          <p:nvPr/>
        </p:nvSpPr>
        <p:spPr>
          <a:xfrm>
            <a:off x="2762228" y="4762510"/>
            <a:ext cx="9416356" cy="507829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pPr marL="571486" indent="-571486">
              <a:buFont typeface="Wingdings" pitchFamily="2" charset="2"/>
              <a:buChar char="Ø"/>
            </a:pPr>
            <a:r>
              <a:rPr lang="ru-RU" sz="2700" b="1" dirty="0">
                <a:solidFill>
                  <a:schemeClr val="accent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</a:rPr>
              <a:t>стратегия проверки понимания и поддержки метапознания</a:t>
            </a:r>
            <a:r>
              <a:rPr lang="ru-RU" sz="2700" dirty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FC9E86D8-2FF9-DF41-91CD-EF4F702A28A9}"/>
              </a:ext>
            </a:extLst>
          </p:cNvPr>
          <p:cNvSpPr/>
          <p:nvPr/>
        </p:nvSpPr>
        <p:spPr>
          <a:xfrm>
            <a:off x="2762227" y="5619766"/>
            <a:ext cx="7568093" cy="507829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pPr marL="571486" indent="-571486">
              <a:buFont typeface="Wingdings" pitchFamily="2" charset="2"/>
              <a:buChar char="Ø"/>
            </a:pPr>
            <a:r>
              <a:rPr lang="ru-RU" sz="2700" b="1" dirty="0">
                <a:solidFill>
                  <a:schemeClr val="accent1">
                    <a:lumMod val="50000"/>
                  </a:schemeClr>
                </a:solidFill>
                <a:latin typeface="Calibri Light" panose="020F0302020204030204" pitchFamily="34" charset="0"/>
                <a:ea typeface="Calibri" panose="020F0502020204030204" pitchFamily="34" charset="0"/>
              </a:rPr>
              <a:t>стратегия доказательства понимания и умения</a:t>
            </a:r>
            <a:r>
              <a:rPr lang="ru-RU" sz="2700" dirty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36ADEF82-0F6E-1F4C-9F57-7A82802FE5EA}"/>
              </a:ext>
            </a:extLst>
          </p:cNvPr>
          <p:cNvSpPr txBox="1"/>
          <p:nvPr/>
        </p:nvSpPr>
        <p:spPr>
          <a:xfrm>
            <a:off x="3333731" y="1047734"/>
            <a:ext cx="6953300" cy="923328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ru-RU" sz="2700" dirty="0">
                <a:solidFill>
                  <a:schemeClr val="accent1">
                    <a:lumMod val="50000"/>
                  </a:schemeClr>
                </a:solidFill>
              </a:rPr>
              <a:t>СТРАТЕГИИ </a:t>
            </a:r>
          </a:p>
          <a:p>
            <a:pPr algn="ctr"/>
            <a:r>
              <a:rPr lang="ru-RU" sz="2700" dirty="0">
                <a:solidFill>
                  <a:schemeClr val="accent1">
                    <a:lumMod val="50000"/>
                  </a:schemeClr>
                </a:solidFill>
              </a:rPr>
              <a:t>ФОРМИРУЮЩЕГО ОЦЕНИВАНИЯ</a:t>
            </a:r>
          </a:p>
        </p:txBody>
      </p:sp>
    </p:spTree>
    <p:extLst>
      <p:ext uri="{BB962C8B-B14F-4D97-AF65-F5344CB8AC3E}">
        <p14:creationId xmlns:p14="http://schemas.microsoft.com/office/powerpoint/2010/main" xmlns="" val="3116249940"/>
      </p:ext>
    </p:extLst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622</TotalTime>
  <Words>141</Words>
  <Application>Microsoft Office PowerPoint</Application>
  <PresentationFormat>Произвольный</PresentationFormat>
  <Paragraphs>21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Информационно-методическое совещание «Технология формирующего оценивания»</vt:lpstr>
      <vt:lpstr>Слайд 2</vt:lpstr>
      <vt:lpstr>Слайд 3</vt:lpstr>
      <vt:lpstr>Слайд 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Информационно-методический семинар «Основные направления деятельности РМО учителей иностранных языков  в 2020-21 учебном году»</dc:title>
  <dc:creator>Лёленька</dc:creator>
  <cp:lastModifiedBy>Dmitrieva</cp:lastModifiedBy>
  <cp:revision>76</cp:revision>
  <cp:lastPrinted>2020-09-22T19:23:12Z</cp:lastPrinted>
  <dcterms:created xsi:type="dcterms:W3CDTF">2020-09-22T17:08:00Z</dcterms:created>
  <dcterms:modified xsi:type="dcterms:W3CDTF">2022-03-31T13:58:25Z</dcterms:modified>
</cp:coreProperties>
</file>