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5723"/>
    <a:srgbClr val="1D5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-1974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49A5CE-AE28-4BF3-88C3-8E98AB141326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6F8E7F-7A93-490E-9928-20081A9FBAF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874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495F-6881-48A4-A0AE-AFC801C7FD09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E5A7-CE10-4581-96DF-C48104A80F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495F-6881-48A4-A0AE-AFC801C7FD09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E5A7-CE10-4581-96DF-C48104A80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495F-6881-48A4-A0AE-AFC801C7FD09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E5A7-CE10-4581-96DF-C48104A80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495F-6881-48A4-A0AE-AFC801C7FD09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E5A7-CE10-4581-96DF-C48104A80F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495F-6881-48A4-A0AE-AFC801C7FD09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E5A7-CE10-4581-96DF-C48104A80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495F-6881-48A4-A0AE-AFC801C7FD09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E5A7-CE10-4581-96DF-C48104A80F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495F-6881-48A4-A0AE-AFC801C7FD09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E5A7-CE10-4581-96DF-C48104A80F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495F-6881-48A4-A0AE-AFC801C7FD09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E5A7-CE10-4581-96DF-C48104A80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495F-6881-48A4-A0AE-AFC801C7FD09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E5A7-CE10-4581-96DF-C48104A80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495F-6881-48A4-A0AE-AFC801C7FD09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E5A7-CE10-4581-96DF-C48104A80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0495F-6881-48A4-A0AE-AFC801C7FD09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AE5A7-CE10-4581-96DF-C48104A80F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190495F-6881-48A4-A0AE-AFC801C7FD09}" type="datetimeFigureOut">
              <a:rPr lang="ru-RU" smtClean="0"/>
              <a:pPr/>
              <a:t>11.11.2021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6AE5A7-CE10-4581-96DF-C48104A80F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://paradisetur.spb/ru/pages/446/&amp;sa=D&amp;usg=AFQjCNHa16qaNNRH2LZ63IkJD2K8w45dBQ" TargetMode="External"/><Relationship Id="rId2" Type="http://schemas.openxmlformats.org/officeDocument/2006/relationships/hyperlink" Target="http://www.urokivernosti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oogle.com/url?q=http://www/hotel-vasil/ru/raspolozenie/ksenia-peterburgskay&amp;sa=D&amp;usg=AFQjCNFcas3VmnsAJyncGXiLbE9bJn6I_w" TargetMode="External"/><Relationship Id="rId4" Type="http://schemas.openxmlformats.org/officeDocument/2006/relationships/hyperlink" Target="https://www.google.com/url?q=http://www.peterburg-mystic-history.info/ru/saints1/html&amp;sa=D&amp;usg=AFQjCNFNg9AbZjEOLaTWeZwtHrZwjkcTdQ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82012"/>
            <a:ext cx="864096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Площадь небесного покровителя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Санкт-Петербурга</a:t>
            </a:r>
          </a:p>
          <a:p>
            <a:pPr algn="ctr"/>
            <a:endParaRPr lang="ru-RU" sz="2400" b="1" dirty="0">
              <a:solidFill>
                <a:srgbClr val="0957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dirty="0" smtClean="0">
              <a:solidFill>
                <a:srgbClr val="0957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dirty="0">
              <a:solidFill>
                <a:srgbClr val="0957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dirty="0" smtClean="0">
              <a:solidFill>
                <a:srgbClr val="0957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dirty="0">
              <a:solidFill>
                <a:srgbClr val="0957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dirty="0" smtClean="0">
              <a:solidFill>
                <a:srgbClr val="0957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dirty="0">
              <a:solidFill>
                <a:srgbClr val="0957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dirty="0" smtClean="0">
              <a:solidFill>
                <a:srgbClr val="0957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dirty="0">
              <a:solidFill>
                <a:srgbClr val="0957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304919" y="4031193"/>
            <a:ext cx="269979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Саввина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Наталья </a:t>
            </a:r>
            <a:r>
              <a:rPr lang="ru-RU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Геннадьевна, </a:t>
            </a:r>
            <a:endParaRPr lang="ru-RU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 дополнительного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  <a:r>
              <a:rPr lang="en-US" sz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ГБУ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ДООЦ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центра гражданско-патриотического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воспитания </a:t>
            </a:r>
            <a:endParaRPr lang="ru-RU" sz="12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безопасности жизнедеятельности Красносельского </a:t>
            </a:r>
            <a:r>
              <a:rPr lang="ru-RU" sz="12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района                 Санкт-Петербурга</a:t>
            </a:r>
            <a:endParaRPr lang="ru-RU" sz="12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598" y="1340768"/>
            <a:ext cx="5970133" cy="4392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4048" y="332656"/>
            <a:ext cx="828092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Актуальность разработки </a:t>
            </a:r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занятия </a:t>
            </a:r>
          </a:p>
          <a:p>
            <a:pPr algn="just"/>
            <a:endParaRPr lang="ru-RU" dirty="0"/>
          </a:p>
          <a:p>
            <a:endParaRPr lang="ru-RU" sz="2000" dirty="0"/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20"/>
            <a:ext cx="2160240" cy="3444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720944" y="1124744"/>
            <a:ext cx="61206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Занятие - экскурсия на тему 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«</a:t>
            </a:r>
            <a:r>
              <a:rPr lang="ru-RU" dirty="0">
                <a:solidFill>
                  <a:srgbClr val="002060"/>
                </a:solidFill>
              </a:rPr>
              <a:t>Площадь </a:t>
            </a:r>
            <a:r>
              <a:rPr lang="ru-RU" dirty="0" smtClean="0">
                <a:solidFill>
                  <a:srgbClr val="002060"/>
                </a:solidFill>
              </a:rPr>
              <a:t>небесного покровителя Санкт-Петербурга», которое посвящено Александру Невскому и способствует духовно-нравственному </a:t>
            </a:r>
            <a:r>
              <a:rPr lang="ru-RU" dirty="0">
                <a:solidFill>
                  <a:srgbClr val="002060"/>
                </a:solidFill>
              </a:rPr>
              <a:t>развитию </a:t>
            </a:r>
            <a:r>
              <a:rPr lang="ru-RU" dirty="0" smtClean="0">
                <a:solidFill>
                  <a:srgbClr val="002060"/>
                </a:solidFill>
              </a:rPr>
              <a:t>детей.</a:t>
            </a:r>
          </a:p>
          <a:p>
            <a:endParaRPr lang="ru-RU" dirty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Духовно-нравственное </a:t>
            </a:r>
            <a:r>
              <a:rPr lang="ru-RU" dirty="0">
                <a:solidFill>
                  <a:srgbClr val="002060"/>
                </a:solidFill>
              </a:rPr>
              <a:t>воспитание детей имеет особое значение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Педагоги </a:t>
            </a:r>
            <a:r>
              <a:rPr lang="ru-RU" dirty="0">
                <a:solidFill>
                  <a:srgbClr val="002060"/>
                </a:solidFill>
              </a:rPr>
              <a:t>стараются формировать и развивать у детей общечеловеческие ценности, опираясь на исторические и духовные корни России. </a:t>
            </a:r>
            <a:r>
              <a:rPr lang="ru-RU" dirty="0" smtClean="0">
                <a:solidFill>
                  <a:srgbClr val="002060"/>
                </a:solidFill>
              </a:rPr>
              <a:t>Примером </a:t>
            </a:r>
            <a:r>
              <a:rPr lang="ru-RU" dirty="0">
                <a:solidFill>
                  <a:srgbClr val="002060"/>
                </a:solidFill>
              </a:rPr>
              <a:t>служат люди, которые когда-то жили и помогали окружающим, позже были канонизированы церковью за свой жизненный подвиг. </a:t>
            </a: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r>
              <a:rPr lang="ru-RU" i="1" dirty="0" smtClean="0">
                <a:solidFill>
                  <a:srgbClr val="002060"/>
                </a:solidFill>
              </a:rPr>
              <a:t>Возраст </a:t>
            </a:r>
            <a:r>
              <a:rPr lang="ru-RU" i="1" dirty="0">
                <a:solidFill>
                  <a:srgbClr val="002060"/>
                </a:solidFill>
              </a:rPr>
              <a:t>детей:</a:t>
            </a:r>
            <a:r>
              <a:rPr lang="ru-RU" b="1" dirty="0">
                <a:solidFill>
                  <a:srgbClr val="002060"/>
                </a:solidFill>
              </a:rPr>
              <a:t> </a:t>
            </a:r>
            <a:r>
              <a:rPr lang="ru-RU" dirty="0">
                <a:solidFill>
                  <a:srgbClr val="002060"/>
                </a:solidFill>
              </a:rPr>
              <a:t>6 -7 лет.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 и задачи занятия</a:t>
            </a:r>
            <a:endParaRPr lang="ru-RU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31082" y="1196752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                          Цель занятия:</a:t>
            </a:r>
            <a:r>
              <a:rPr lang="ru-RU" dirty="0">
                <a:solidFill>
                  <a:srgbClr val="002060"/>
                </a:solidFill>
              </a:rPr>
              <a:t> воспитание </a:t>
            </a:r>
            <a:r>
              <a:rPr lang="ru-RU" dirty="0" smtClean="0">
                <a:solidFill>
                  <a:srgbClr val="002060"/>
                </a:solidFill>
              </a:rPr>
              <a:t>духовно-   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          нравственных </a:t>
            </a:r>
            <a:r>
              <a:rPr lang="ru-RU" dirty="0">
                <a:solidFill>
                  <a:srgbClr val="002060"/>
                </a:solidFill>
              </a:rPr>
              <a:t>качеств личности </a:t>
            </a:r>
            <a:r>
              <a:rPr lang="ru-RU" dirty="0" smtClean="0">
                <a:solidFill>
                  <a:srgbClr val="002060"/>
                </a:solidFill>
              </a:rPr>
              <a:t> 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                         ребёнка </a:t>
            </a:r>
            <a:r>
              <a:rPr lang="ru-RU" dirty="0">
                <a:solidFill>
                  <a:srgbClr val="002060"/>
                </a:solidFill>
              </a:rPr>
              <a:t>посредством знакомства с </a:t>
            </a:r>
            <a:r>
              <a:rPr lang="ru-RU" dirty="0" smtClean="0">
                <a:solidFill>
                  <a:srgbClr val="002060"/>
                </a:solidFill>
              </a:rPr>
              <a:t>  </a:t>
            </a:r>
          </a:p>
          <a:p>
            <a:pPr algn="ctr"/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           историей </a:t>
            </a:r>
            <a:r>
              <a:rPr lang="ru-RU" dirty="0">
                <a:solidFill>
                  <a:srgbClr val="002060"/>
                </a:solidFill>
              </a:rPr>
              <a:t>Санкт-Петербурга.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Задачи занятия:</a:t>
            </a:r>
            <a:r>
              <a:rPr lang="ru-RU" dirty="0">
                <a:solidFill>
                  <a:srgbClr val="002060"/>
                </a:solidFill>
              </a:rPr>
              <a:t> </a:t>
            </a:r>
          </a:p>
          <a:p>
            <a:r>
              <a:rPr lang="ru-RU" dirty="0">
                <a:solidFill>
                  <a:srgbClr val="002060"/>
                </a:solidFill>
              </a:rPr>
              <a:t> - развитие познавательной активности детей: формирование навыков работы с источником информации;</a:t>
            </a:r>
          </a:p>
          <a:p>
            <a:r>
              <a:rPr lang="ru-RU" dirty="0">
                <a:solidFill>
                  <a:srgbClr val="002060"/>
                </a:solidFill>
              </a:rPr>
              <a:t>- развитие  интереса к традициям своего народа на примере русских воинов;</a:t>
            </a:r>
          </a:p>
          <a:p>
            <a:r>
              <a:rPr lang="ru-RU" dirty="0">
                <a:solidFill>
                  <a:srgbClr val="002060"/>
                </a:solidFill>
              </a:rPr>
              <a:t>- знакомство   с духовным подвигом Александра Невского;</a:t>
            </a:r>
          </a:p>
          <a:p>
            <a:r>
              <a:rPr lang="ru-RU" dirty="0">
                <a:solidFill>
                  <a:srgbClr val="002060"/>
                </a:solidFill>
              </a:rPr>
              <a:t>- способствовать пробуждению в душах детей патриотизма, открывая им истинные национальные ценности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Форма </a:t>
            </a:r>
            <a:r>
              <a:rPr lang="ru-RU" b="1" dirty="0">
                <a:solidFill>
                  <a:srgbClr val="002060"/>
                </a:solidFill>
              </a:rPr>
              <a:t>занятия: </a:t>
            </a:r>
            <a:r>
              <a:rPr lang="ru-RU" dirty="0">
                <a:solidFill>
                  <a:srgbClr val="002060"/>
                </a:solidFill>
              </a:rPr>
              <a:t>заочная </a:t>
            </a:r>
            <a:r>
              <a:rPr lang="ru-RU" dirty="0" smtClean="0">
                <a:solidFill>
                  <a:srgbClr val="002060"/>
                </a:solidFill>
              </a:rPr>
              <a:t>экскурсия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Дидактический </a:t>
            </a:r>
            <a:r>
              <a:rPr lang="ru-RU" dirty="0">
                <a:solidFill>
                  <a:srgbClr val="002060"/>
                </a:solidFill>
              </a:rPr>
              <a:t>материал: рисунки детей, книги о православных святых, презентация.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880742"/>
            <a:ext cx="2684181" cy="25079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0026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280920" cy="7386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Результативность занятия</a:t>
            </a:r>
          </a:p>
          <a:p>
            <a:pPr algn="ctr"/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b="1" dirty="0">
                <a:solidFill>
                  <a:srgbClr val="002060"/>
                </a:solidFill>
              </a:rPr>
              <a:t>Ожидаемые результаты </a:t>
            </a:r>
          </a:p>
          <a:p>
            <a:r>
              <a:rPr lang="ru-RU" sz="1600" dirty="0">
                <a:solidFill>
                  <a:srgbClr val="002060"/>
                </a:solidFill>
              </a:rPr>
              <a:t>- овладение навыками работы по экскурсии;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- овладение навыками коммуникации;</a:t>
            </a:r>
          </a:p>
          <a:p>
            <a:r>
              <a:rPr lang="ru-RU" sz="1600" b="1" dirty="0">
                <a:solidFill>
                  <a:srgbClr val="002060"/>
                </a:solidFill>
              </a:rPr>
              <a:t>- </a:t>
            </a:r>
            <a:r>
              <a:rPr lang="ru-RU" sz="1600" dirty="0">
                <a:solidFill>
                  <a:srgbClr val="002060"/>
                </a:solidFill>
              </a:rPr>
              <a:t>освоение способов решения вопросов творческого и поискового характера;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- овладение способностью слушать собеседника;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- психологическое развитие личности;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- развитие этических чувств;</a:t>
            </a:r>
          </a:p>
          <a:p>
            <a:r>
              <a:rPr lang="ru-RU" sz="1600" dirty="0">
                <a:solidFill>
                  <a:srgbClr val="002060"/>
                </a:solidFill>
              </a:rPr>
              <a:t>- формирование установки к бережному отношению к духовным ценностям.</a:t>
            </a:r>
          </a:p>
          <a:p>
            <a:pPr fontAlgn="base"/>
            <a:r>
              <a:rPr lang="ru-RU" sz="1600" dirty="0">
                <a:solidFill>
                  <a:srgbClr val="002060"/>
                </a:solidFill>
              </a:rPr>
              <a:t> </a:t>
            </a:r>
          </a:p>
          <a:p>
            <a:pPr fontAlgn="base"/>
            <a:r>
              <a:rPr lang="ru-RU" sz="1600" b="1" dirty="0">
                <a:solidFill>
                  <a:srgbClr val="002060"/>
                </a:solidFill>
              </a:rPr>
              <a:t>З</a:t>
            </a:r>
            <a:r>
              <a:rPr lang="ru-RU" sz="1600" b="1" dirty="0" smtClean="0">
                <a:solidFill>
                  <a:srgbClr val="002060"/>
                </a:solidFill>
              </a:rPr>
              <a:t>анятие  позволяет</a:t>
            </a:r>
            <a:r>
              <a:rPr lang="ru-RU" sz="1600" b="1" dirty="0">
                <a:solidFill>
                  <a:srgbClr val="002060"/>
                </a:solidFill>
              </a:rPr>
              <a:t>: </a:t>
            </a:r>
          </a:p>
          <a:p>
            <a:pPr fontAlgn="base"/>
            <a:r>
              <a:rPr lang="ru-RU" sz="1600" dirty="0">
                <a:solidFill>
                  <a:srgbClr val="002060"/>
                </a:solidFill>
              </a:rPr>
              <a:t>- сделать занятие наглядным, красочным, информативным; </a:t>
            </a:r>
          </a:p>
          <a:p>
            <a:pPr fontAlgn="base"/>
            <a:r>
              <a:rPr lang="ru-RU" sz="1600" dirty="0">
                <a:solidFill>
                  <a:srgbClr val="002060"/>
                </a:solidFill>
              </a:rPr>
              <a:t>- использовать дифференцированный и личностно-ориентированный подход к обучению; </a:t>
            </a:r>
          </a:p>
          <a:p>
            <a:pPr fontAlgn="base"/>
            <a:r>
              <a:rPr lang="ru-RU" sz="1600" dirty="0">
                <a:solidFill>
                  <a:srgbClr val="002060"/>
                </a:solidFill>
              </a:rPr>
              <a:t>- установить отношения взаимопонимания между детьми и педагогом; </a:t>
            </a:r>
          </a:p>
          <a:p>
            <a:pPr fontAlgn="base"/>
            <a:r>
              <a:rPr lang="ru-RU" sz="1600" dirty="0">
                <a:solidFill>
                  <a:srgbClr val="002060"/>
                </a:solidFill>
              </a:rPr>
              <a:t>- активизировать познавательную деятельность детей; </a:t>
            </a:r>
          </a:p>
          <a:p>
            <a:pPr fontAlgn="base"/>
            <a:r>
              <a:rPr lang="ru-RU" sz="1600" dirty="0">
                <a:solidFill>
                  <a:srgbClr val="002060"/>
                </a:solidFill>
              </a:rPr>
              <a:t>- повысить мотивацию детей к изучению истории; </a:t>
            </a:r>
          </a:p>
          <a:p>
            <a:pPr fontAlgn="base"/>
            <a:r>
              <a:rPr lang="ru-RU" sz="1600" dirty="0">
                <a:solidFill>
                  <a:srgbClr val="002060"/>
                </a:solidFill>
              </a:rPr>
              <a:t>- расширить возможности обучения детей с ОВЗ, получить более полное восприятие окружающего их мира.</a:t>
            </a:r>
          </a:p>
          <a:p>
            <a:pPr algn="ctr"/>
            <a:endParaRPr lang="ru-RU" sz="2000" dirty="0">
              <a:solidFill>
                <a:srgbClr val="0957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000" dirty="0" smtClean="0">
              <a:solidFill>
                <a:srgbClr val="09572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000" dirty="0">
              <a:solidFill>
                <a:srgbClr val="095723"/>
              </a:solidFill>
            </a:endParaRPr>
          </a:p>
          <a:p>
            <a:pPr algn="ctr"/>
            <a:endParaRPr lang="ru-RU" sz="2000" dirty="0" smtClean="0">
              <a:solidFill>
                <a:srgbClr val="095723"/>
              </a:solidFill>
            </a:endParaRPr>
          </a:p>
          <a:p>
            <a:pPr algn="ctr"/>
            <a:endParaRPr lang="ru-RU" sz="2000" dirty="0">
              <a:solidFill>
                <a:srgbClr val="095723"/>
              </a:solidFill>
            </a:endParaRPr>
          </a:p>
          <a:p>
            <a:endParaRPr lang="ru-RU" sz="2000" b="1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026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1124744"/>
            <a:ext cx="820891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Вводная часть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Санкт-Петербург </a:t>
            </a:r>
            <a:r>
              <a:rPr lang="ru-RU" dirty="0">
                <a:solidFill>
                  <a:srgbClr val="002060"/>
                </a:solidFill>
              </a:rPr>
              <a:t>– один из самых красивых городов мира, является сокровищницей выдающихся архитектурных памятников, музеев, церквей и соборов. В 1990 году исторический центр и дворцово-парковые ансамбли пригородов включены в список объектов Всемирного наследия ЮНЕСКО.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Наша история </a:t>
            </a:r>
            <a:r>
              <a:rPr lang="ru-RU" dirty="0">
                <a:solidFill>
                  <a:srgbClr val="002060"/>
                </a:solidFill>
              </a:rPr>
              <a:t>хранит в памяти много имён святых героев. </a:t>
            </a:r>
            <a:r>
              <a:rPr lang="ru-RU" dirty="0" smtClean="0">
                <a:solidFill>
                  <a:srgbClr val="002060"/>
                </a:solidFill>
              </a:rPr>
              <a:t>Своими </a:t>
            </a:r>
            <a:r>
              <a:rPr lang="ru-RU" dirty="0">
                <a:solidFill>
                  <a:srgbClr val="002060"/>
                </a:solidFill>
              </a:rPr>
              <a:t>подвигами они прославляли родную землю, защищали её от врагов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(рассказ педагога)</a:t>
            </a:r>
          </a:p>
          <a:p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Русь </a:t>
            </a:r>
            <a:r>
              <a:rPr lang="ru-RU" dirty="0">
                <a:solidFill>
                  <a:srgbClr val="002060"/>
                </a:solidFill>
              </a:rPr>
              <a:t>ты моя великая,</a:t>
            </a:r>
          </a:p>
          <a:p>
            <a:r>
              <a:rPr lang="ru-RU" dirty="0">
                <a:solidFill>
                  <a:srgbClr val="002060"/>
                </a:solidFill>
              </a:rPr>
              <a:t>Русь ты моя прекрасная,</a:t>
            </a:r>
          </a:p>
          <a:p>
            <a:r>
              <a:rPr lang="ru-RU" dirty="0">
                <a:solidFill>
                  <a:srgbClr val="002060"/>
                </a:solidFill>
              </a:rPr>
              <a:t>Сколько врагов-захватчиков</a:t>
            </a:r>
          </a:p>
          <a:p>
            <a:r>
              <a:rPr lang="ru-RU" dirty="0">
                <a:solidFill>
                  <a:srgbClr val="002060"/>
                </a:solidFill>
              </a:rPr>
              <a:t>Хотело тебя сломить,</a:t>
            </a:r>
          </a:p>
          <a:p>
            <a:r>
              <a:rPr lang="ru-RU" dirty="0">
                <a:solidFill>
                  <a:srgbClr val="002060"/>
                </a:solidFill>
              </a:rPr>
              <a:t>Но воины твои храбрые,</a:t>
            </a:r>
          </a:p>
          <a:p>
            <a:r>
              <a:rPr lang="ru-RU" dirty="0">
                <a:solidFill>
                  <a:srgbClr val="002060"/>
                </a:solidFill>
              </a:rPr>
              <a:t>Богатыри, тебе Богом данные,</a:t>
            </a:r>
          </a:p>
          <a:p>
            <a:r>
              <a:rPr lang="ru-RU" dirty="0">
                <a:solidFill>
                  <a:srgbClr val="002060"/>
                </a:solidFill>
              </a:rPr>
              <a:t>Громили врагов-захватчиков,</a:t>
            </a:r>
          </a:p>
          <a:p>
            <a:r>
              <a:rPr lang="ru-RU" dirty="0">
                <a:solidFill>
                  <a:srgbClr val="002060"/>
                </a:solidFill>
              </a:rPr>
              <a:t>Сметали с родной земли</a:t>
            </a:r>
            <a:r>
              <a:rPr lang="ru-RU" dirty="0" smtClean="0">
                <a:solidFill>
                  <a:srgbClr val="002060"/>
                </a:solidFill>
              </a:rPr>
              <a:t>.(читает учащийся)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488435"/>
            <a:ext cx="422529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занятия</a:t>
            </a:r>
            <a:endParaRPr lang="ru-RU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614058"/>
            <a:ext cx="3450524" cy="29559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2329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1071900"/>
            <a:ext cx="8136904" cy="5453444"/>
          </a:xfrm>
        </p:spPr>
        <p:txBody>
          <a:bodyPr>
            <a:normAutofit fontScale="70000" lnSpcReduction="20000"/>
          </a:bodyPr>
          <a:lstStyle/>
          <a:p>
            <a:pPr marL="45720" indent="0">
              <a:buNone/>
            </a:pPr>
            <a:r>
              <a:rPr lang="ru-RU" sz="23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Основная часть</a:t>
            </a:r>
          </a:p>
          <a:p>
            <a:pPr marL="45720" indent="0">
              <a:buNone/>
            </a:pPr>
            <a:r>
              <a:rPr lang="ru-RU" sz="23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Александр </a:t>
            </a:r>
            <a:r>
              <a:rPr lang="ru-RU" sz="2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Невский – князь-победитель, защитник русского севера.</a:t>
            </a:r>
          </a:p>
          <a:p>
            <a:pPr marL="45720" indent="0">
              <a:buNone/>
            </a:pPr>
            <a:r>
              <a:rPr lang="ru-RU" sz="23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В </a:t>
            </a:r>
            <a:r>
              <a:rPr lang="ru-RU" sz="2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нашем </a:t>
            </a:r>
            <a:r>
              <a:rPr lang="ru-RU" sz="23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городе несколько мест, связанных с именем князя. Мы сегодня пройдем с вами по площади  Александра Невского. Площадь – большая </a:t>
            </a:r>
            <a:r>
              <a:rPr lang="ru-RU" sz="23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предмостовая</a:t>
            </a:r>
            <a:r>
              <a:rPr lang="ru-RU" sz="2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площадь, находящаяся на пересечении Невского проспекта и </a:t>
            </a:r>
            <a:r>
              <a:rPr lang="ru-RU" sz="23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Синопской</a:t>
            </a:r>
            <a:r>
              <a:rPr lang="ru-RU" sz="2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набережной. История площади восходит к периоду зарождения города. Согласно указу Петра I от 1710 года в устье Черной речки, которая сейчас носит название </a:t>
            </a:r>
            <a:r>
              <a:rPr lang="ru-RU" sz="23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Монастырка</a:t>
            </a:r>
            <a:r>
              <a:rPr lang="ru-RU" sz="2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 был заложен монастырь. Место было выбрано неслучайно: согласно легенде именно здесь князь Александр Ярославич одержал победу над шведским войском в 1240 году, за что и получил прозвище Невский</a:t>
            </a:r>
            <a:r>
              <a:rPr lang="ru-RU" sz="23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3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sz="230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ru-RU" sz="23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1547 году Александр Невский был причислен к лику </a:t>
            </a:r>
            <a:r>
              <a:rPr lang="ru-RU" sz="2300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святых.День</a:t>
            </a:r>
            <a:r>
              <a:rPr lang="ru-RU" sz="23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памяти святого Александра Невского Православная Церковь празднует 6 декабря.</a:t>
            </a:r>
          </a:p>
          <a:p>
            <a:pPr marL="45720" indent="0">
              <a:buNone/>
            </a:pPr>
            <a:r>
              <a:rPr lang="ru-RU" sz="23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В1725 </a:t>
            </a:r>
            <a:r>
              <a:rPr lang="ru-RU" sz="2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году царица Екатерина I учредила орден в честь святого Александра Невского, который стал одним из высших и почётнейших российских наград. В 1942 году был учреждён новый орден Александра Невского, который вошёл в число высших советских военных наград. В годы Великой Отечественной войны орденом Александра Невского награждались военнослужащие, проявившие личную отвагу, мужество и храбрость в боях за Родину. </a:t>
            </a:r>
            <a:endParaRPr lang="ru-RU" sz="2300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sz="23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В </a:t>
            </a:r>
            <a:r>
              <a:rPr lang="ru-RU" sz="23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музыкальном произведении Сергея Прокофьева «Александр Невский» показана сила и величие русского народа, любовь к Родине, вера в победу</a:t>
            </a:r>
            <a:r>
              <a:rPr lang="ru-RU" sz="23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                              (учащиеся слушают произведение) </a:t>
            </a:r>
            <a:endParaRPr lang="ru-RU" sz="23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endParaRPr lang="ru-RU" sz="23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483768" y="548680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занятия</a:t>
            </a:r>
            <a:endParaRPr lang="ru-RU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8193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620688"/>
            <a:ext cx="7164225" cy="4713704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endParaRPr lang="ru-RU" b="1" dirty="0" smtClean="0"/>
          </a:p>
          <a:p>
            <a:pPr marL="45720" indent="0">
              <a:buNone/>
            </a:pPr>
            <a:r>
              <a:rPr lang="ru-RU" sz="2900" b="1" dirty="0" smtClean="0">
                <a:solidFill>
                  <a:srgbClr val="002060"/>
                </a:solidFill>
              </a:rPr>
              <a:t>Итоговая </a:t>
            </a:r>
            <a:r>
              <a:rPr lang="ru-RU" sz="2900" b="1" dirty="0">
                <a:solidFill>
                  <a:srgbClr val="002060"/>
                </a:solidFill>
              </a:rPr>
              <a:t>часть</a:t>
            </a:r>
            <a:endParaRPr lang="ru-RU" sz="2900" dirty="0">
              <a:solidFill>
                <a:srgbClr val="002060"/>
              </a:solidFill>
            </a:endParaRPr>
          </a:p>
          <a:p>
            <a:pPr marL="45720" indent="0">
              <a:buNone/>
            </a:pPr>
            <a:r>
              <a:rPr lang="ru-RU" dirty="0">
                <a:solidFill>
                  <a:srgbClr val="002060"/>
                </a:solidFill>
              </a:rPr>
              <a:t>В исполнении  хора звучит песня Владимира Беляева «Творите добрые дела».</a:t>
            </a:r>
          </a:p>
          <a:p>
            <a:pPr marL="45720" indent="0">
              <a:buNone/>
            </a:pPr>
            <a:r>
              <a:rPr lang="ru-RU" dirty="0">
                <a:solidFill>
                  <a:srgbClr val="002060"/>
                </a:solidFill>
              </a:rPr>
              <a:t>Повторяя  слова  песни: «Без дел молитва не сильна, её Всевышний не услышит. Пока жива душа и дышит, творите добрые дела!»,  напомню, что поступки человека, желающего помочь тем, кому необходима помощь, забота, сочувствие или просто улыбка могут ободрить, поднять настроение, вселить надежду. Творите добрые дела.</a:t>
            </a:r>
          </a:p>
          <a:p>
            <a:pPr marL="45720" indent="0">
              <a:buNone/>
            </a:pPr>
            <a:r>
              <a:rPr lang="ru-RU" i="1" dirty="0">
                <a:solidFill>
                  <a:srgbClr val="002060"/>
                </a:solidFill>
              </a:rPr>
              <a:t>Вопросы педагога:</a:t>
            </a:r>
            <a:endParaRPr lang="ru-RU" dirty="0">
              <a:solidFill>
                <a:srgbClr val="002060"/>
              </a:solidFill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- Что </a:t>
            </a:r>
            <a:r>
              <a:rPr lang="ru-RU" dirty="0">
                <a:solidFill>
                  <a:srgbClr val="002060"/>
                </a:solidFill>
              </a:rPr>
              <a:t>нового вы узнали сегодня на занятии</a:t>
            </a:r>
            <a:r>
              <a:rPr lang="ru-RU" dirty="0" smtClean="0">
                <a:solidFill>
                  <a:srgbClr val="002060"/>
                </a:solidFill>
              </a:rPr>
              <a:t>?</a:t>
            </a:r>
          </a:p>
          <a:p>
            <a:pPr marL="4572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- В чем особенность площади Александра Невского?</a:t>
            </a:r>
            <a:endParaRPr lang="ru-RU" dirty="0">
              <a:solidFill>
                <a:srgbClr val="002060"/>
              </a:solidFill>
            </a:endParaRPr>
          </a:p>
          <a:p>
            <a:pPr marL="45720" indent="0">
              <a:buNone/>
            </a:pPr>
            <a:r>
              <a:rPr lang="ru-RU" dirty="0">
                <a:solidFill>
                  <a:srgbClr val="002060"/>
                </a:solidFill>
              </a:rPr>
              <a:t>- Какое качество характера Александра Невского стало для вас примером?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34347" y="548680"/>
            <a:ext cx="25940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План занятия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8392" y="4797152"/>
            <a:ext cx="3020072" cy="1909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506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929728"/>
          </a:xfrm>
        </p:spPr>
        <p:txBody>
          <a:bodyPr>
            <a:normAutofit fontScale="47500" lnSpcReduction="20000"/>
          </a:bodyPr>
          <a:lstStyle/>
          <a:p>
            <a:pPr marL="45720" indent="0">
              <a:buNone/>
            </a:pPr>
            <a:r>
              <a:rPr lang="ru-RU" sz="3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Список литературы</a:t>
            </a:r>
            <a:endParaRPr lang="ru-RU" sz="3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lvl="0" indent="0">
              <a:buNone/>
            </a:pPr>
            <a:r>
              <a:rPr lang="ru-RU" sz="3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Александр </a:t>
            </a:r>
            <a:r>
              <a:rPr lang="ru-RU" sz="3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Невский: защитник Русской земли. - Москва: АСТ-ПРЕСС, 2012.</a:t>
            </a:r>
          </a:p>
          <a:p>
            <a:pPr marL="45720" lvl="0" indent="0">
              <a:buNone/>
            </a:pPr>
            <a:r>
              <a:rPr lang="ru-RU" sz="3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Лунин</a:t>
            </a:r>
            <a:r>
              <a:rPr lang="ru-RU" sz="3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В. В. Александр Невский / В. В. Лунин. - Москва: РИПОЛ Классик, 2010.</a:t>
            </a:r>
          </a:p>
          <a:p>
            <a:pPr marL="45720" lvl="0" indent="0">
              <a:buNone/>
            </a:pPr>
            <a:r>
              <a:rPr lang="ru-RU" sz="3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Опрышко</a:t>
            </a:r>
            <a:r>
              <a:rPr lang="ru-RU" sz="3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Н. А. Православные святые : почитание и прославление / Н. А. Опрышко. - Москва : ОЛМА-Пресс, 2002.</a:t>
            </a:r>
          </a:p>
          <a:p>
            <a:pPr marL="45720" lvl="0" indent="0">
              <a:buNone/>
            </a:pPr>
            <a:r>
              <a:rPr lang="ru-RU" sz="3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Романовский</a:t>
            </a:r>
            <a:r>
              <a:rPr lang="ru-RU" sz="3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С. Т. Александр Невский : рассказ / С. Т. Романовский. - Москва : Детская литература, 2010. </a:t>
            </a:r>
          </a:p>
          <a:p>
            <a:pPr marL="45720" lvl="0" indent="0">
              <a:buNone/>
            </a:pPr>
            <a:r>
              <a:rPr lang="ru-RU" sz="3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Самые </a:t>
            </a:r>
            <a:r>
              <a:rPr lang="ru-RU" sz="3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известные русские святые: иллюстрированная энциклопедия. - Москва : Белый город, 2011.</a:t>
            </a:r>
          </a:p>
          <a:p>
            <a:pPr marL="45720" indent="0">
              <a:buNone/>
            </a:pPr>
            <a:endParaRPr lang="ru-RU" sz="3400" u="sng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hlinkClick r:id="rId2"/>
            </a:endParaRPr>
          </a:p>
          <a:p>
            <a:pPr marL="45720" indent="0">
              <a:buNone/>
            </a:pPr>
            <a:r>
              <a:rPr lang="ru-RU" sz="3400" u="sng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www.urokivernosti.ru</a:t>
            </a:r>
            <a:endParaRPr lang="ru-RU" sz="34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sz="34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http://paradisetur.spb/ru/pages/446/</a:t>
            </a:r>
            <a:endParaRPr lang="ru-RU" sz="34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sz="34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http://www.peterburg-mystic-history.info/ru/saints1/html</a:t>
            </a:r>
            <a:endParaRPr lang="ru-RU" sz="34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r>
              <a:rPr lang="ru-RU" sz="34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http://www/hotel-vasil/ru/raspolozenie/ksenia-peterburgskay</a:t>
            </a:r>
            <a:endParaRPr lang="ru-RU" sz="34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093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627</TotalTime>
  <Words>403</Words>
  <Application>Microsoft Office PowerPoint</Application>
  <PresentationFormat>Экран (4:3)</PresentationFormat>
  <Paragraphs>107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ddd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metoduser</cp:lastModifiedBy>
  <cp:revision>66</cp:revision>
  <dcterms:created xsi:type="dcterms:W3CDTF">2016-10-31T15:53:44Z</dcterms:created>
  <dcterms:modified xsi:type="dcterms:W3CDTF">2021-11-11T08:20:23Z</dcterms:modified>
</cp:coreProperties>
</file>