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1" r:id="rId2"/>
    <p:sldId id="256" r:id="rId3"/>
    <p:sldId id="257" r:id="rId4"/>
    <p:sldId id="271" r:id="rId5"/>
    <p:sldId id="270" r:id="rId6"/>
    <p:sldId id="269" r:id="rId7"/>
    <p:sldId id="272" r:id="rId8"/>
    <p:sldId id="273" r:id="rId9"/>
    <p:sldId id="276" r:id="rId10"/>
    <p:sldId id="259" r:id="rId11"/>
    <p:sldId id="260" r:id="rId12"/>
    <p:sldId id="277" r:id="rId13"/>
    <p:sldId id="274" r:id="rId14"/>
    <p:sldId id="278" r:id="rId15"/>
    <p:sldId id="275" r:id="rId16"/>
    <p:sldId id="263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9" d="100"/>
          <a:sy n="79" d="100"/>
        </p:scale>
        <p:origin x="1570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slideLayout" Target="../slideLayouts/slideLayout7.xml"/><Relationship Id="rId1" Type="http://schemas.openxmlformats.org/officeDocument/2006/relationships/video" Target="file:///C:\Users\New\Desktop\&#1086;&#1090;&#1082;&#1088;%20&#1091;&#1088;%20&#1089;&#1086;&#1075;&#1083;%20&#1092;%20&#1088;&#1086;&#1089;%20&#1092;&#1083;&#1072;&#1075;\&#1052;&#1054;&#1049;%20&#1059;&#1056;&#1054;&#1050;\&#1074;%20&#1087;&#1091;&#1095;&#1080;&#1085;&#1077;%20&#1084;&#1086;&#1088;&#1089;&#1082;&#1086;&#1081;.mp4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gif"/><Relationship Id="rId7" Type="http://schemas.openxmlformats.org/officeDocument/2006/relationships/image" Target="../media/image10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slideLayout" Target="../slideLayouts/slideLayout7.xml"/><Relationship Id="rId1" Type="http://schemas.openxmlformats.org/officeDocument/2006/relationships/video" Target="file:///C:\Users\New\Desktop\&#1086;&#1090;&#1082;&#1088;%20&#1091;&#1088;%20&#1089;&#1086;&#1075;&#1083;%20&#1092;%20&#1088;&#1086;&#1089;%20&#1092;&#1083;&#1072;&#1075;\&#1052;&#1054;&#1049;%20&#1059;&#1056;&#1054;&#1050;\&#1043;&#1080;&#1084;&#1085;%20&#1092;&#1083;&#1072;&#1075;&#1091;%20&#1056;&#1086;&#1089;&#1089;&#1080;&#1080;.mp4" TargetMode="Externa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user\Desktop\ПОДГОТОВИШКИ\2015-2016\учим буквы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260648"/>
            <a:ext cx="8606760" cy="6311624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4908769" y="5445224"/>
            <a:ext cx="392909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Запевалова Наталья Федоровна</a:t>
            </a:r>
          </a:p>
          <a:p>
            <a:pPr algn="r"/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учитель начальных классов ГБОУ школа 217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15616" y="1196752"/>
            <a:ext cx="6624736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>
                <a:latin typeface="Times New Roman" pitchFamily="18" charset="0"/>
                <a:cs typeface="Times New Roman" pitchFamily="18" charset="0"/>
              </a:rPr>
              <a:t>  фа    </a:t>
            </a:r>
            <a:r>
              <a:rPr lang="ru-RU" sz="5400" b="1" dirty="0" err="1">
                <a:latin typeface="Times New Roman" pitchFamily="18" charset="0"/>
                <a:cs typeface="Times New Roman" pitchFamily="18" charset="0"/>
              </a:rPr>
              <a:t>фо</a:t>
            </a:r>
            <a:r>
              <a:rPr lang="ru-RU" sz="5400" b="1" dirty="0">
                <a:latin typeface="Times New Roman" pitchFamily="18" charset="0"/>
                <a:cs typeface="Times New Roman" pitchFamily="18" charset="0"/>
              </a:rPr>
              <a:t>    фу   </a:t>
            </a:r>
            <a:r>
              <a:rPr lang="ru-RU" sz="5400" b="1" dirty="0" err="1">
                <a:latin typeface="Times New Roman" pitchFamily="18" charset="0"/>
                <a:cs typeface="Times New Roman" pitchFamily="18" charset="0"/>
              </a:rPr>
              <a:t>фы</a:t>
            </a:r>
            <a:r>
              <a:rPr lang="ru-RU" sz="5400" b="1" dirty="0">
                <a:latin typeface="Times New Roman" pitchFamily="18" charset="0"/>
                <a:cs typeface="Times New Roman" pitchFamily="18" charset="0"/>
              </a:rPr>
              <a:t>   </a:t>
            </a:r>
          </a:p>
          <a:p>
            <a:pPr algn="ctr"/>
            <a:r>
              <a:rPr lang="ru-RU" sz="5400" b="1" dirty="0">
                <a:latin typeface="Times New Roman" pitchFamily="18" charset="0"/>
                <a:cs typeface="Times New Roman" pitchFamily="18" charset="0"/>
              </a:rPr>
              <a:t>фи   </a:t>
            </a:r>
            <a:r>
              <a:rPr lang="ru-RU" sz="5400" b="1" dirty="0" err="1">
                <a:latin typeface="Times New Roman" pitchFamily="18" charset="0"/>
                <a:cs typeface="Times New Roman" pitchFamily="18" charset="0"/>
              </a:rPr>
              <a:t>фе</a:t>
            </a:r>
            <a:r>
              <a:rPr lang="ru-RU" sz="5400" b="1" dirty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5400" b="1" dirty="0" err="1">
                <a:latin typeface="Times New Roman" pitchFamily="18" charset="0"/>
                <a:cs typeface="Times New Roman" pitchFamily="18" charset="0"/>
              </a:rPr>
              <a:t>фё</a:t>
            </a:r>
            <a:r>
              <a:rPr lang="ru-RU" sz="5400" b="1" dirty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в пучине морской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0" y="260648"/>
            <a:ext cx="9144000" cy="640871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vide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39552" y="692696"/>
            <a:ext cx="7992888" cy="5472608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7" name="Picture 3" descr="C:\Users\New\Desktop\9a0700024bd1c61ab137cc50144e107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86378" y="2780928"/>
            <a:ext cx="5770519" cy="3161928"/>
          </a:xfrm>
          <a:prstGeom prst="rect">
            <a:avLst/>
          </a:prstGeom>
          <a:noFill/>
        </p:spPr>
      </p:pic>
      <p:pic>
        <p:nvPicPr>
          <p:cNvPr id="1028" name="Picture 4" descr="C:\Users\New\Desktop\5-1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5576" y="836712"/>
            <a:ext cx="2592288" cy="2232248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3779912" y="980728"/>
            <a:ext cx="446449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3600" b="1" i="1" dirty="0">
                <a:latin typeface="Times New Roman" pitchFamily="18" charset="0"/>
                <a:cs typeface="Times New Roman" pitchFamily="18" charset="0"/>
              </a:rPr>
              <a:t>Александр Сергеевич</a:t>
            </a:r>
          </a:p>
          <a:p>
            <a:pPr algn="r"/>
            <a:r>
              <a:rPr lang="ru-RU" sz="3600" b="1" i="1" dirty="0">
                <a:latin typeface="Times New Roman" pitchFamily="18" charset="0"/>
                <a:cs typeface="Times New Roman" pitchFamily="18" charset="0"/>
              </a:rPr>
              <a:t>Пушкин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New\Desktop\816574_andreevskii-flag-na-rabochii-sto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614273"/>
            <a:ext cx="6552728" cy="533625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7544" y="1628800"/>
            <a:ext cx="8280920" cy="17697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фонарь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ролулицаэгжёлтыйхещгш</a:t>
            </a:r>
            <a:r>
              <a:rPr lang="ru-RU" sz="2800" b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фокус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роллюди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ньыждп</a:t>
            </a:r>
            <a:r>
              <a:rPr lang="ru-RU" sz="2800" b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фу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эажрлкрасныйэыждпл</a:t>
            </a:r>
            <a:r>
              <a:rPr lang="ru-RU" sz="2800" b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футбол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жпдолоз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эфггиды</a:t>
            </a:r>
            <a:r>
              <a:rPr lang="ru-RU" sz="2800" b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флаг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жыдподругойдплорро</a:t>
            </a:r>
            <a:r>
              <a:rPr lang="ru-RU" sz="2800" b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светофор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эжд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endParaRPr lang="ru-RU" sz="25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419872" y="0"/>
            <a:ext cx="180020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5000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Я</a:t>
            </a:r>
          </a:p>
        </p:txBody>
      </p:sp>
      <p:sp>
        <p:nvSpPr>
          <p:cNvPr id="5" name="TextBox 4"/>
          <p:cNvSpPr txBox="1"/>
          <p:nvPr/>
        </p:nvSpPr>
        <p:spPr>
          <a:xfrm rot="18130923">
            <a:off x="-1560667" y="2569540"/>
            <a:ext cx="6268054" cy="120032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7200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вспомнил</a:t>
            </a:r>
          </a:p>
        </p:txBody>
      </p:sp>
      <p:sp>
        <p:nvSpPr>
          <p:cNvPr id="6" name="TextBox 5"/>
          <p:cNvSpPr txBox="1"/>
          <p:nvPr/>
        </p:nvSpPr>
        <p:spPr>
          <a:xfrm rot="2994244">
            <a:off x="4920092" y="2433096"/>
            <a:ext cx="484218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200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научился</a:t>
            </a:r>
          </a:p>
        </p:txBody>
      </p:sp>
      <p:sp>
        <p:nvSpPr>
          <p:cNvPr id="9" name="Двойная стрелка влево/вправо 8"/>
          <p:cNvSpPr/>
          <p:nvPr/>
        </p:nvSpPr>
        <p:spPr>
          <a:xfrm>
            <a:off x="2843808" y="3212976"/>
            <a:ext cx="3312368" cy="504056"/>
          </a:xfrm>
          <a:prstGeom prst="leftRightArrow">
            <a:avLst/>
          </a:prstGeom>
          <a:solidFill>
            <a:srgbClr val="7030A0"/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547664" y="4797152"/>
            <a:ext cx="6264696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00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Я    знаю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611560" y="620688"/>
            <a:ext cx="7776864" cy="5616624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755576" y="692696"/>
            <a:ext cx="7632848" cy="23391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Закончен урок, и выполнен план,</a:t>
            </a:r>
          </a:p>
          <a:p>
            <a:r>
              <a:rPr lang="ru-RU" sz="3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Спасибо, ребята, огромное вам</a:t>
            </a:r>
          </a:p>
          <a:p>
            <a:r>
              <a:rPr lang="ru-RU" sz="3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 то, что упорно и дружно трудились,</a:t>
            </a:r>
          </a:p>
          <a:p>
            <a:r>
              <a:rPr lang="ru-RU" sz="3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Что на уроке вы не ленились!</a:t>
            </a:r>
          </a:p>
          <a:p>
            <a:endParaRPr lang="ru-RU" dirty="0"/>
          </a:p>
        </p:txBody>
      </p:sp>
      <p:pic>
        <p:nvPicPr>
          <p:cNvPr id="5124" name="Picture 4" descr="C:\Users\New\Desktop\0_9dfc3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7584" y="2852936"/>
            <a:ext cx="5080000" cy="3257550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755576" y="764704"/>
            <a:ext cx="7632848" cy="54006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1259632" y="764704"/>
            <a:ext cx="6336704" cy="23391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Мы гостей сегодня ждали,</a:t>
            </a:r>
            <a:br>
              <a:rPr lang="ru-RU" sz="3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Вас  с волнением встречали.</a:t>
            </a:r>
          </a:p>
          <a:p>
            <a:pPr algn="ctr"/>
            <a:r>
              <a:rPr lang="ru-RU" sz="3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Не судите очень строго,</a:t>
            </a:r>
            <a:br>
              <a:rPr lang="ru-RU" sz="3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Ведь учились мы немного!</a:t>
            </a:r>
          </a:p>
          <a:p>
            <a:endParaRPr lang="ru-RU" b="1" dirty="0"/>
          </a:p>
        </p:txBody>
      </p:sp>
      <p:pic>
        <p:nvPicPr>
          <p:cNvPr id="4098" name="Picture 2" descr="C:\Users\New\Desktop\дети за партами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7584" y="2852936"/>
            <a:ext cx="3672408" cy="3267306"/>
          </a:xfrm>
          <a:prstGeom prst="rect">
            <a:avLst/>
          </a:prstGeom>
          <a:noFill/>
        </p:spPr>
      </p:pic>
      <p:pic>
        <p:nvPicPr>
          <p:cNvPr id="4099" name="Picture 3" descr="C:\Users\New\Desktop\f51c7889abc1322c31ca32aea5a93d81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0" y="2924944"/>
            <a:ext cx="3672408" cy="312349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764704"/>
            <a:ext cx="3744416" cy="54006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4716016" y="764704"/>
            <a:ext cx="3816424" cy="54006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 descr="C:\Users\New\Desktop\892347944.jpg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11760" y="2276872"/>
            <a:ext cx="1800200" cy="1905000"/>
          </a:xfrm>
          <a:prstGeom prst="rect">
            <a:avLst/>
          </a:prstGeom>
          <a:noFill/>
        </p:spPr>
      </p:pic>
      <p:pic>
        <p:nvPicPr>
          <p:cNvPr id="1027" name="Picture 3" descr="C:\Users\New\Desktop\cow_PNG2135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71600" y="4149080"/>
            <a:ext cx="2595488" cy="1894706"/>
          </a:xfrm>
          <a:prstGeom prst="rect">
            <a:avLst/>
          </a:prstGeom>
          <a:noFill/>
        </p:spPr>
      </p:pic>
      <p:pic>
        <p:nvPicPr>
          <p:cNvPr id="1028" name="Picture 4" descr="C:\Users\New\Desktop\3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99592" y="1196752"/>
            <a:ext cx="1080120" cy="1584176"/>
          </a:xfrm>
          <a:prstGeom prst="rect">
            <a:avLst/>
          </a:prstGeom>
          <a:noFill/>
        </p:spPr>
      </p:pic>
      <p:pic>
        <p:nvPicPr>
          <p:cNvPr id="1029" name="Picture 5" descr="C:\Users\New\Desktop\0_f3beb_c6f266b1_orig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292080" y="4221088"/>
            <a:ext cx="1512168" cy="1763001"/>
          </a:xfrm>
          <a:prstGeom prst="rect">
            <a:avLst/>
          </a:prstGeom>
          <a:noFill/>
        </p:spPr>
      </p:pic>
      <p:pic>
        <p:nvPicPr>
          <p:cNvPr id="1030" name="Picture 6" descr="C:\Users\New\Desktop\93105128_large_Akuluy__Delfinuy__Kituy__animashki_na_prozrachnom_sloe__23_.gif"/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750093" y="2276872"/>
            <a:ext cx="3571597" cy="2232248"/>
          </a:xfrm>
          <a:prstGeom prst="rect">
            <a:avLst/>
          </a:prstGeom>
          <a:noFill/>
        </p:spPr>
      </p:pic>
      <p:pic>
        <p:nvPicPr>
          <p:cNvPr id="1032" name="Picture 8" descr="C:\Users\New\Desktop\1401463_lev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228184" y="692696"/>
            <a:ext cx="2124799" cy="208939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548680"/>
            <a:ext cx="7920880" cy="576064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1259632" y="980728"/>
            <a:ext cx="65527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Характеристика звука       Ф</a:t>
            </a:r>
          </a:p>
        </p:txBody>
      </p:sp>
      <p:sp>
        <p:nvSpPr>
          <p:cNvPr id="5" name="Двойные круглые скобки 4"/>
          <p:cNvSpPr/>
          <p:nvPr/>
        </p:nvSpPr>
        <p:spPr>
          <a:xfrm>
            <a:off x="6516216" y="1052736"/>
            <a:ext cx="864096" cy="432048"/>
          </a:xfrm>
          <a:prstGeom prst="bracketPair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827584" y="2636912"/>
            <a:ext cx="2232248" cy="1354217"/>
          </a:xfrm>
          <a:prstGeom prst="rect">
            <a:avLst/>
          </a:prstGeom>
          <a:blipFill>
            <a:blip r:embed="rId3" cstate="print"/>
            <a:tile tx="0" ty="0" sx="100000" sy="100000" flip="none" algn="tl"/>
          </a:blipFill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гласный</a:t>
            </a:r>
          </a:p>
          <a:p>
            <a:pPr algn="ctr"/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согласный</a:t>
            </a:r>
          </a:p>
          <a:p>
            <a:pPr algn="ctr"/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6012160" y="2636912"/>
            <a:ext cx="2232248" cy="1354217"/>
          </a:xfrm>
          <a:prstGeom prst="rect">
            <a:avLst/>
          </a:prstGeom>
          <a:blipFill>
            <a:blip r:embed="rId3" cstate="print"/>
            <a:tile tx="0" ty="0" sx="100000" sy="100000" flip="none" algn="tl"/>
          </a:blipFill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звонкий</a:t>
            </a:r>
          </a:p>
          <a:p>
            <a:pPr algn="ctr"/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глухой</a:t>
            </a:r>
          </a:p>
          <a:p>
            <a:pPr algn="ctr"/>
            <a:endParaRPr lang="ru-RU" dirty="0"/>
          </a:p>
        </p:txBody>
      </p:sp>
      <p:sp>
        <p:nvSpPr>
          <p:cNvPr id="17" name="TextBox 16"/>
          <p:cNvSpPr txBox="1"/>
          <p:nvPr/>
        </p:nvSpPr>
        <p:spPr>
          <a:xfrm>
            <a:off x="3419872" y="2636912"/>
            <a:ext cx="2232248" cy="1354217"/>
          </a:xfrm>
          <a:prstGeom prst="rect">
            <a:avLst/>
          </a:prstGeom>
          <a:blipFill>
            <a:blip r:embed="rId3" cstate="print"/>
            <a:tile tx="0" ty="0" sx="100000" sy="100000" flip="none" algn="tl"/>
          </a:blipFill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твёрдый</a:t>
            </a:r>
          </a:p>
          <a:p>
            <a:pPr algn="ctr"/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мягкий</a:t>
            </a:r>
          </a:p>
          <a:p>
            <a:pPr algn="ctr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9" dur="10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4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9" dur="10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4" dur="1000"/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9" dur="10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4" dur="1000"/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9" dur="1000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4" dur="10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9" dur="1000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5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63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5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66" dur="500"/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5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69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 animBg="1"/>
      <p:bldP spid="9" grpId="0" build="allAtOnce" animBg="1"/>
      <p:bldP spid="13" grpId="0" build="allAtOnce" animBg="1"/>
      <p:bldP spid="17" grpId="0" build="allAtOnce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New\Desktop\памятки\red-48953_640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27984" y="260648"/>
            <a:ext cx="1703512" cy="1703512"/>
          </a:xfrm>
          <a:prstGeom prst="rect">
            <a:avLst/>
          </a:prstGeom>
          <a:noFill/>
        </p:spPr>
      </p:pic>
      <p:pic>
        <p:nvPicPr>
          <p:cNvPr id="1027" name="Picture 3" descr="C:\Users\New\Desktop\памятки\1339109864_a_vy_znaete_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404664"/>
            <a:ext cx="1278587" cy="1282849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1691680" y="980728"/>
            <a:ext cx="20882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Гласный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6012160" y="1052736"/>
            <a:ext cx="28083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Согласный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5004048" y="2348880"/>
            <a:ext cx="1080120" cy="936104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7236296" y="2348880"/>
            <a:ext cx="1080120" cy="936104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8" name="Picture 4" descr="C:\Users\New\Desktop\памятки\94775398_large_Kolokolchiki_na_prozrachnom_sloe__4_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88024" y="4149080"/>
            <a:ext cx="1524000" cy="1524000"/>
          </a:xfrm>
          <a:prstGeom prst="rect">
            <a:avLst/>
          </a:prstGeom>
          <a:noFill/>
        </p:spPr>
      </p:pic>
      <p:pic>
        <p:nvPicPr>
          <p:cNvPr id="1029" name="Picture 5" descr="C:\Users\New\Desktop\памятки\kcMKj4qBi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948264" y="4365104"/>
            <a:ext cx="1158776" cy="1158776"/>
          </a:xfrm>
          <a:prstGeom prst="rect">
            <a:avLst/>
          </a:prstGeom>
          <a:noFill/>
        </p:spPr>
      </p:pic>
      <p:sp>
        <p:nvSpPr>
          <p:cNvPr id="16" name="Прямоугольник 15"/>
          <p:cNvSpPr/>
          <p:nvPr/>
        </p:nvSpPr>
        <p:spPr>
          <a:xfrm>
            <a:off x="1403648" y="2348880"/>
            <a:ext cx="1080120" cy="936104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8" name="Прямая соединительная линия 17"/>
          <p:cNvCxnSpPr/>
          <p:nvPr/>
        </p:nvCxnSpPr>
        <p:spPr>
          <a:xfrm flipH="1">
            <a:off x="755576" y="4437112"/>
            <a:ext cx="720080" cy="792088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 flipH="1">
            <a:off x="2339752" y="4797152"/>
            <a:ext cx="1152128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3" name="Прямоугольник 12"/>
          <p:cNvSpPr/>
          <p:nvPr/>
        </p:nvSpPr>
        <p:spPr>
          <a:xfrm>
            <a:off x="1331640" y="1628800"/>
            <a:ext cx="288032" cy="7200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1259632" y="1556792"/>
            <a:ext cx="360040" cy="2880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1259632" y="1484784"/>
            <a:ext cx="432048" cy="4320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Гимн флагу России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611560" y="548680"/>
            <a:ext cx="7920880" cy="57606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vide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95936" y="980728"/>
            <a:ext cx="4392488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Глазастый ловец</a:t>
            </a:r>
            <a:br>
              <a:rPr lang="ru-RU" sz="32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При свете — слепец.</a:t>
            </a:r>
            <a:br>
              <a:rPr lang="ru-RU" sz="32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Живет в лесу,</a:t>
            </a:r>
            <a:br>
              <a:rPr lang="ru-RU" sz="32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Страшная птица,</a:t>
            </a:r>
            <a:br>
              <a:rPr lang="ru-RU" sz="32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А сама людей боится.</a:t>
            </a:r>
          </a:p>
        </p:txBody>
      </p:sp>
      <p:pic>
        <p:nvPicPr>
          <p:cNvPr id="3" name="Picture 5" descr="C:\Users\New\Desktop\0_f3beb_c6f266b1_orig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2636912"/>
            <a:ext cx="3168352" cy="369390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5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620688"/>
            <a:ext cx="7776864" cy="5688632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1187624" y="1196752"/>
            <a:ext cx="6552728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Характеристика звука       Ф</a:t>
            </a:r>
            <a:r>
              <a:rPr lang="ru-RU" sz="3200" b="1" baseline="30000" dirty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4" name="Двойные круглые скобки 3"/>
          <p:cNvSpPr/>
          <p:nvPr/>
        </p:nvSpPr>
        <p:spPr>
          <a:xfrm>
            <a:off x="6444208" y="1268760"/>
            <a:ext cx="864096" cy="432048"/>
          </a:xfrm>
          <a:prstGeom prst="bracketPair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Дуга 4"/>
          <p:cNvSpPr/>
          <p:nvPr/>
        </p:nvSpPr>
        <p:spPr>
          <a:xfrm>
            <a:off x="6948264" y="1268760"/>
            <a:ext cx="216024" cy="314322"/>
          </a:xfrm>
          <a:prstGeom prst="arc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827584" y="2564904"/>
            <a:ext cx="2232248" cy="1354217"/>
          </a:xfrm>
          <a:prstGeom prst="rect">
            <a:avLst/>
          </a:prstGeom>
          <a:blipFill>
            <a:blip r:embed="rId3" cstate="print"/>
            <a:tile tx="0" ty="0" sx="100000" sy="100000" flip="none" algn="tl"/>
          </a:blipFill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гласный</a:t>
            </a:r>
          </a:p>
          <a:p>
            <a:pPr algn="ctr"/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согласный</a:t>
            </a:r>
          </a:p>
          <a:p>
            <a:pPr algn="ctr"/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3491880" y="2564904"/>
            <a:ext cx="2232248" cy="1354217"/>
          </a:xfrm>
          <a:prstGeom prst="rect">
            <a:avLst/>
          </a:prstGeom>
          <a:blipFill>
            <a:blip r:embed="rId3" cstate="print"/>
            <a:tile tx="0" ty="0" sx="100000" sy="100000" flip="none" algn="tl"/>
          </a:blipFill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твёрдый</a:t>
            </a:r>
          </a:p>
          <a:p>
            <a:pPr algn="ctr"/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мягкий</a:t>
            </a:r>
          </a:p>
          <a:p>
            <a:pPr algn="ctr"/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6084168" y="2564904"/>
            <a:ext cx="2232248" cy="1354217"/>
          </a:xfrm>
          <a:prstGeom prst="rect">
            <a:avLst/>
          </a:prstGeom>
          <a:blipFill>
            <a:blip r:embed="rId3" cstate="print"/>
            <a:tile tx="0" ty="0" sx="100000" sy="100000" flip="none" algn="tl"/>
          </a:blipFill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звонкий</a:t>
            </a:r>
          </a:p>
          <a:p>
            <a:pPr algn="ctr"/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глухой</a:t>
            </a:r>
          </a:p>
          <a:p>
            <a:pPr algn="ctr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4" dur="10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9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4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9" dur="10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4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9" dur="10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4" dur="10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9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4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5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6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5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71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5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74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 animBg="1"/>
      <p:bldP spid="5" grpId="0" animBg="1"/>
      <p:bldP spid="6" grpId="0" build="allAtOnce" animBg="1"/>
      <p:bldP spid="7" grpId="0" build="allAtOnce" animBg="1"/>
      <p:bldP spid="8" grpId="0" build="allAtOnce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New\Desktop\памятки\red-48953_640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27984" y="260648"/>
            <a:ext cx="1703512" cy="1703512"/>
          </a:xfrm>
          <a:prstGeom prst="rect">
            <a:avLst/>
          </a:prstGeom>
          <a:noFill/>
        </p:spPr>
      </p:pic>
      <p:pic>
        <p:nvPicPr>
          <p:cNvPr id="1027" name="Picture 3" descr="C:\Users\New\Desktop\памятки\1339109864_a_vy_znaete_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404664"/>
            <a:ext cx="1278587" cy="1282849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1691680" y="980728"/>
            <a:ext cx="20882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Гласный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6012160" y="1052736"/>
            <a:ext cx="28083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Согласный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5004048" y="2348880"/>
            <a:ext cx="1080120" cy="936104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7236296" y="2348880"/>
            <a:ext cx="1080120" cy="936104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8" name="Picture 4" descr="C:\Users\New\Desktop\памятки\94775398_large_Kolokolchiki_na_prozrachnom_sloe__4_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88024" y="4149080"/>
            <a:ext cx="1524000" cy="1524000"/>
          </a:xfrm>
          <a:prstGeom prst="rect">
            <a:avLst/>
          </a:prstGeom>
          <a:noFill/>
        </p:spPr>
      </p:pic>
      <p:pic>
        <p:nvPicPr>
          <p:cNvPr id="1029" name="Picture 5" descr="C:\Users\New\Desktop\памятки\kcMKj4qBi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948264" y="4365104"/>
            <a:ext cx="1158776" cy="1158776"/>
          </a:xfrm>
          <a:prstGeom prst="rect">
            <a:avLst/>
          </a:prstGeom>
          <a:noFill/>
        </p:spPr>
      </p:pic>
      <p:sp>
        <p:nvSpPr>
          <p:cNvPr id="16" name="Прямоугольник 15"/>
          <p:cNvSpPr/>
          <p:nvPr/>
        </p:nvSpPr>
        <p:spPr>
          <a:xfrm>
            <a:off x="1403648" y="2348880"/>
            <a:ext cx="1080120" cy="936104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8" name="Прямая соединительная линия 17"/>
          <p:cNvCxnSpPr/>
          <p:nvPr/>
        </p:nvCxnSpPr>
        <p:spPr>
          <a:xfrm flipH="1">
            <a:off x="755576" y="4437112"/>
            <a:ext cx="720080" cy="792088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 flipH="1">
            <a:off x="2339752" y="4797152"/>
            <a:ext cx="1152128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3" name="Прямоугольник 12"/>
          <p:cNvSpPr/>
          <p:nvPr/>
        </p:nvSpPr>
        <p:spPr>
          <a:xfrm>
            <a:off x="1259632" y="1484784"/>
            <a:ext cx="504056" cy="3600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2800</TotalTime>
  <Words>124</Words>
  <Application>Microsoft Office PowerPoint</Application>
  <PresentationFormat>Экран (4:3)</PresentationFormat>
  <Paragraphs>38</Paragraphs>
  <Slides>16</Slides>
  <Notes>0</Notes>
  <HiddenSlides>0</HiddenSlides>
  <MMClips>2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0" baseType="lpstr">
      <vt:lpstr>Times New Roman</vt:lpstr>
      <vt:lpstr>Verdana</vt:lpstr>
      <vt:lpstr>Wingdings 2</vt:lpstr>
      <vt:lpstr>Аспект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Наташа</dc:creator>
  <cp:lastModifiedBy>z7358043@yandex.ru</cp:lastModifiedBy>
  <cp:revision>71</cp:revision>
  <dcterms:created xsi:type="dcterms:W3CDTF">2017-01-12T18:45:55Z</dcterms:created>
  <dcterms:modified xsi:type="dcterms:W3CDTF">2022-03-31T15:45:50Z</dcterms:modified>
</cp:coreProperties>
</file>