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  <p:sldMasterId id="2147483774" r:id="rId2"/>
    <p:sldMasterId id="2147483776" r:id="rId3"/>
    <p:sldMasterId id="2147483778" r:id="rId4"/>
    <p:sldMasterId id="2147483780" r:id="rId5"/>
    <p:sldMasterId id="2147483782" r:id="rId6"/>
    <p:sldMasterId id="2147483784" r:id="rId7"/>
  </p:sldMasterIdLst>
  <p:sldIdLst>
    <p:sldId id="303" r:id="rId8"/>
    <p:sldId id="316" r:id="rId9"/>
    <p:sldId id="264" r:id="rId10"/>
    <p:sldId id="281" r:id="rId11"/>
    <p:sldId id="257" r:id="rId12"/>
    <p:sldId id="294" r:id="rId13"/>
    <p:sldId id="258" r:id="rId14"/>
    <p:sldId id="304" r:id="rId15"/>
    <p:sldId id="289" r:id="rId16"/>
    <p:sldId id="306" r:id="rId17"/>
    <p:sldId id="307" r:id="rId18"/>
    <p:sldId id="308" r:id="rId19"/>
    <p:sldId id="309" r:id="rId20"/>
    <p:sldId id="310" r:id="rId21"/>
    <p:sldId id="311" r:id="rId22"/>
    <p:sldId id="312" r:id="rId23"/>
    <p:sldId id="314" r:id="rId24"/>
    <p:sldId id="313" r:id="rId25"/>
    <p:sldId id="315" r:id="rId26"/>
    <p:sldId id="261" r:id="rId27"/>
    <p:sldId id="298" r:id="rId28"/>
    <p:sldId id="299" r:id="rId29"/>
    <p:sldId id="300" r:id="rId30"/>
    <p:sldId id="302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111111"/>
    <a:srgbClr val="990033"/>
    <a:srgbClr val="800000"/>
    <a:srgbClr val="FFCCFF"/>
    <a:srgbClr val="99CCFF"/>
    <a:srgbClr val="CCCCFF"/>
    <a:srgbClr val="D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 autoAdjust="0"/>
    <p:restoredTop sz="94900" autoAdjust="0"/>
  </p:normalViewPr>
  <p:slideViewPr>
    <p:cSldViewPr>
      <p:cViewPr varScale="1">
        <p:scale>
          <a:sx n="89" d="100"/>
          <a:sy n="89" d="100"/>
        </p:scale>
        <p:origin x="1744" y="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tableStyles" Target="tableStyles.xml"/><Relationship Id="rId8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02D30A-BED3-4707-9751-D3AA006BF31E}" type="doc">
      <dgm:prSet loTypeId="urn:microsoft.com/office/officeart/2005/8/layout/arrow2" loCatId="process" qsTypeId="urn:microsoft.com/office/officeart/2005/8/quickstyle/simple5" qsCatId="simple" csTypeId="urn:microsoft.com/office/officeart/2005/8/colors/accent1_5" csCatId="accent1" phldr="1"/>
      <dgm:spPr/>
    </dgm:pt>
    <dgm:pt modelId="{0DAD2548-DEA5-4250-BB25-9ACF31EB3C07}">
      <dgm:prSet phldrT="[Текст]" custT="1"/>
      <dgm:spPr/>
      <dgm:t>
        <a:bodyPr/>
        <a:lstStyle/>
        <a:p>
          <a:r>
            <a:rPr lang="ru-RU" sz="2000" b="1" dirty="0"/>
            <a:t>любопытство</a:t>
          </a:r>
        </a:p>
      </dgm:t>
    </dgm:pt>
    <dgm:pt modelId="{2F99A60C-EC16-438D-A835-0986601EBA49}" type="parTrans" cxnId="{0AD5E077-BA7A-4B0E-A461-0B23696212B7}">
      <dgm:prSet/>
      <dgm:spPr/>
      <dgm:t>
        <a:bodyPr/>
        <a:lstStyle/>
        <a:p>
          <a:endParaRPr lang="ru-RU"/>
        </a:p>
      </dgm:t>
    </dgm:pt>
    <dgm:pt modelId="{4EA4DCE3-21C4-4AC0-91C4-09B718FA090A}" type="sibTrans" cxnId="{0AD5E077-BA7A-4B0E-A461-0B23696212B7}">
      <dgm:prSet/>
      <dgm:spPr/>
      <dgm:t>
        <a:bodyPr/>
        <a:lstStyle/>
        <a:p>
          <a:endParaRPr lang="ru-RU"/>
        </a:p>
      </dgm:t>
    </dgm:pt>
    <dgm:pt modelId="{9ED187B8-140F-4551-829D-2425C527411D}">
      <dgm:prSet phldrT="[Текст]" custT="1"/>
      <dgm:spPr/>
      <dgm:t>
        <a:bodyPr/>
        <a:lstStyle/>
        <a:p>
          <a:r>
            <a:rPr lang="ru-RU" sz="2400" b="1" dirty="0"/>
            <a:t>любознательность</a:t>
          </a:r>
        </a:p>
      </dgm:t>
    </dgm:pt>
    <dgm:pt modelId="{465214C7-278A-4920-91F1-1C8782BEDC29}" type="parTrans" cxnId="{68C209AF-C399-4236-A8FE-2A305CB93395}">
      <dgm:prSet/>
      <dgm:spPr/>
      <dgm:t>
        <a:bodyPr/>
        <a:lstStyle/>
        <a:p>
          <a:endParaRPr lang="ru-RU"/>
        </a:p>
      </dgm:t>
    </dgm:pt>
    <dgm:pt modelId="{63C86663-6BCF-461A-B242-1BD7CDFDDB16}" type="sibTrans" cxnId="{68C209AF-C399-4236-A8FE-2A305CB93395}">
      <dgm:prSet/>
      <dgm:spPr/>
      <dgm:t>
        <a:bodyPr/>
        <a:lstStyle/>
        <a:p>
          <a:endParaRPr lang="ru-RU"/>
        </a:p>
      </dgm:t>
    </dgm:pt>
    <dgm:pt modelId="{C912FC87-B40D-49E4-98DD-4A6DA5B7BB88}">
      <dgm:prSet phldrT="[Текст]" custT="1"/>
      <dgm:spPr/>
      <dgm:t>
        <a:bodyPr/>
        <a:lstStyle/>
        <a:p>
          <a:r>
            <a:rPr lang="ru-RU" sz="2800" b="1" dirty="0"/>
            <a:t>Научный поиск</a:t>
          </a:r>
        </a:p>
      </dgm:t>
    </dgm:pt>
    <dgm:pt modelId="{B57130D1-9031-4B6F-8DAB-338ADF418F14}" type="parTrans" cxnId="{C83375C6-5702-4871-BED8-56F51B616BB6}">
      <dgm:prSet/>
      <dgm:spPr/>
      <dgm:t>
        <a:bodyPr/>
        <a:lstStyle/>
        <a:p>
          <a:endParaRPr lang="ru-RU"/>
        </a:p>
      </dgm:t>
    </dgm:pt>
    <dgm:pt modelId="{C275F266-947D-460A-BAA8-71ABEBC1E225}" type="sibTrans" cxnId="{C83375C6-5702-4871-BED8-56F51B616BB6}">
      <dgm:prSet/>
      <dgm:spPr/>
      <dgm:t>
        <a:bodyPr/>
        <a:lstStyle/>
        <a:p>
          <a:endParaRPr lang="ru-RU"/>
        </a:p>
      </dgm:t>
    </dgm:pt>
    <dgm:pt modelId="{11636246-FEB4-4A42-A95A-1139C61C1CA2}" type="pres">
      <dgm:prSet presAssocID="{FC02D30A-BED3-4707-9751-D3AA006BF31E}" presName="arrowDiagram" presStyleCnt="0">
        <dgm:presLayoutVars>
          <dgm:chMax val="5"/>
          <dgm:dir/>
          <dgm:resizeHandles val="exact"/>
        </dgm:presLayoutVars>
      </dgm:prSet>
      <dgm:spPr/>
    </dgm:pt>
    <dgm:pt modelId="{F3C27EC3-A31E-47A9-B16F-EE6E75483A43}" type="pres">
      <dgm:prSet presAssocID="{FC02D30A-BED3-4707-9751-D3AA006BF31E}" presName="arrow" presStyleLbl="bgShp" presStyleIdx="0" presStyleCnt="1"/>
      <dgm:spPr/>
    </dgm:pt>
    <dgm:pt modelId="{F11C843C-3271-44B2-BD53-8AB78C70BE1A}" type="pres">
      <dgm:prSet presAssocID="{FC02D30A-BED3-4707-9751-D3AA006BF31E}" presName="arrowDiagram3" presStyleCnt="0"/>
      <dgm:spPr/>
    </dgm:pt>
    <dgm:pt modelId="{40125E7A-A7AC-4205-A8E9-836142625FE6}" type="pres">
      <dgm:prSet presAssocID="{0DAD2548-DEA5-4250-BB25-9ACF31EB3C07}" presName="bullet3a" presStyleLbl="node1" presStyleIdx="0" presStyleCnt="3"/>
      <dgm:spPr/>
    </dgm:pt>
    <dgm:pt modelId="{F7D106C8-2D8A-4341-9966-B2D2AF371B37}" type="pres">
      <dgm:prSet presAssocID="{0DAD2548-DEA5-4250-BB25-9ACF31EB3C07}" presName="textBox3a" presStyleLbl="revTx" presStyleIdx="0" presStyleCnt="3" custScaleX="122732">
        <dgm:presLayoutVars>
          <dgm:bulletEnabled val="1"/>
        </dgm:presLayoutVars>
      </dgm:prSet>
      <dgm:spPr/>
    </dgm:pt>
    <dgm:pt modelId="{6F6A241A-6A3C-4C47-84A6-DF67AD1C876D}" type="pres">
      <dgm:prSet presAssocID="{9ED187B8-140F-4551-829D-2425C527411D}" presName="bullet3b" presStyleLbl="node1" presStyleIdx="1" presStyleCnt="3"/>
      <dgm:spPr/>
    </dgm:pt>
    <dgm:pt modelId="{2A22B8AD-85D3-4773-A434-272B582C2637}" type="pres">
      <dgm:prSet presAssocID="{9ED187B8-140F-4551-829D-2425C527411D}" presName="textBox3b" presStyleLbl="revTx" presStyleIdx="1" presStyleCnt="3" custScaleX="179027" custScaleY="84467">
        <dgm:presLayoutVars>
          <dgm:bulletEnabled val="1"/>
        </dgm:presLayoutVars>
      </dgm:prSet>
      <dgm:spPr/>
    </dgm:pt>
    <dgm:pt modelId="{EAE04ABF-711A-46E0-B087-352DD178D2EA}" type="pres">
      <dgm:prSet presAssocID="{C912FC87-B40D-49E4-98DD-4A6DA5B7BB88}" presName="bullet3c" presStyleLbl="node1" presStyleIdx="2" presStyleCnt="3"/>
      <dgm:spPr/>
    </dgm:pt>
    <dgm:pt modelId="{F439E178-DCE2-43D5-B356-529D977D2AFC}" type="pres">
      <dgm:prSet presAssocID="{C912FC87-B40D-49E4-98DD-4A6DA5B7BB88}" presName="textBox3c" presStyleLbl="revTx" presStyleIdx="2" presStyleCnt="3" custScaleX="124171" custScaleY="89763" custLinFactNeighborX="12318" custLinFactNeighborY="0">
        <dgm:presLayoutVars>
          <dgm:bulletEnabled val="1"/>
        </dgm:presLayoutVars>
      </dgm:prSet>
      <dgm:spPr/>
    </dgm:pt>
  </dgm:ptLst>
  <dgm:cxnLst>
    <dgm:cxn modelId="{F102AD1D-8EB0-4B5F-AB9A-317437121929}" type="presOf" srcId="{9ED187B8-140F-4551-829D-2425C527411D}" destId="{2A22B8AD-85D3-4773-A434-272B582C2637}" srcOrd="0" destOrd="0" presId="urn:microsoft.com/office/officeart/2005/8/layout/arrow2"/>
    <dgm:cxn modelId="{0AD5E077-BA7A-4B0E-A461-0B23696212B7}" srcId="{FC02D30A-BED3-4707-9751-D3AA006BF31E}" destId="{0DAD2548-DEA5-4250-BB25-9ACF31EB3C07}" srcOrd="0" destOrd="0" parTransId="{2F99A60C-EC16-438D-A835-0986601EBA49}" sibTransId="{4EA4DCE3-21C4-4AC0-91C4-09B718FA090A}"/>
    <dgm:cxn modelId="{FF435B7F-5FFA-4F4A-B513-B57206AD404A}" type="presOf" srcId="{0DAD2548-DEA5-4250-BB25-9ACF31EB3C07}" destId="{F7D106C8-2D8A-4341-9966-B2D2AF371B37}" srcOrd="0" destOrd="0" presId="urn:microsoft.com/office/officeart/2005/8/layout/arrow2"/>
    <dgm:cxn modelId="{535D519F-2E0C-4264-B69E-7E8C5216FEE9}" type="presOf" srcId="{C912FC87-B40D-49E4-98DD-4A6DA5B7BB88}" destId="{F439E178-DCE2-43D5-B356-529D977D2AFC}" srcOrd="0" destOrd="0" presId="urn:microsoft.com/office/officeart/2005/8/layout/arrow2"/>
    <dgm:cxn modelId="{6C7EA7A2-E9F8-43B8-B326-5E1316DDC3F7}" type="presOf" srcId="{FC02D30A-BED3-4707-9751-D3AA006BF31E}" destId="{11636246-FEB4-4A42-A95A-1139C61C1CA2}" srcOrd="0" destOrd="0" presId="urn:microsoft.com/office/officeart/2005/8/layout/arrow2"/>
    <dgm:cxn modelId="{68C209AF-C399-4236-A8FE-2A305CB93395}" srcId="{FC02D30A-BED3-4707-9751-D3AA006BF31E}" destId="{9ED187B8-140F-4551-829D-2425C527411D}" srcOrd="1" destOrd="0" parTransId="{465214C7-278A-4920-91F1-1C8782BEDC29}" sibTransId="{63C86663-6BCF-461A-B242-1BD7CDFDDB16}"/>
    <dgm:cxn modelId="{C83375C6-5702-4871-BED8-56F51B616BB6}" srcId="{FC02D30A-BED3-4707-9751-D3AA006BF31E}" destId="{C912FC87-B40D-49E4-98DD-4A6DA5B7BB88}" srcOrd="2" destOrd="0" parTransId="{B57130D1-9031-4B6F-8DAB-338ADF418F14}" sibTransId="{C275F266-947D-460A-BAA8-71ABEBC1E225}"/>
    <dgm:cxn modelId="{6F2ABF93-0283-4A7A-98E1-B2A87A773DBC}" type="presParOf" srcId="{11636246-FEB4-4A42-A95A-1139C61C1CA2}" destId="{F3C27EC3-A31E-47A9-B16F-EE6E75483A43}" srcOrd="0" destOrd="0" presId="urn:microsoft.com/office/officeart/2005/8/layout/arrow2"/>
    <dgm:cxn modelId="{02F3E94D-AC4B-4D13-A3A6-6C334885352D}" type="presParOf" srcId="{11636246-FEB4-4A42-A95A-1139C61C1CA2}" destId="{F11C843C-3271-44B2-BD53-8AB78C70BE1A}" srcOrd="1" destOrd="0" presId="urn:microsoft.com/office/officeart/2005/8/layout/arrow2"/>
    <dgm:cxn modelId="{A23CB139-6F38-4276-986D-4C1976841FDB}" type="presParOf" srcId="{F11C843C-3271-44B2-BD53-8AB78C70BE1A}" destId="{40125E7A-A7AC-4205-A8E9-836142625FE6}" srcOrd="0" destOrd="0" presId="urn:microsoft.com/office/officeart/2005/8/layout/arrow2"/>
    <dgm:cxn modelId="{25AC467A-4EAD-479A-8525-0E940A958FB1}" type="presParOf" srcId="{F11C843C-3271-44B2-BD53-8AB78C70BE1A}" destId="{F7D106C8-2D8A-4341-9966-B2D2AF371B37}" srcOrd="1" destOrd="0" presId="urn:microsoft.com/office/officeart/2005/8/layout/arrow2"/>
    <dgm:cxn modelId="{37DA9F1B-EF20-40B3-84EA-87C7BCA37F8B}" type="presParOf" srcId="{F11C843C-3271-44B2-BD53-8AB78C70BE1A}" destId="{6F6A241A-6A3C-4C47-84A6-DF67AD1C876D}" srcOrd="2" destOrd="0" presId="urn:microsoft.com/office/officeart/2005/8/layout/arrow2"/>
    <dgm:cxn modelId="{A392225C-F154-40B8-AE71-53145EDC525A}" type="presParOf" srcId="{F11C843C-3271-44B2-BD53-8AB78C70BE1A}" destId="{2A22B8AD-85D3-4773-A434-272B582C2637}" srcOrd="3" destOrd="0" presId="urn:microsoft.com/office/officeart/2005/8/layout/arrow2"/>
    <dgm:cxn modelId="{DECD99D1-A2CD-4CB4-8E0B-AE6CCF0AFE39}" type="presParOf" srcId="{F11C843C-3271-44B2-BD53-8AB78C70BE1A}" destId="{EAE04ABF-711A-46E0-B087-352DD178D2EA}" srcOrd="4" destOrd="0" presId="urn:microsoft.com/office/officeart/2005/8/layout/arrow2"/>
    <dgm:cxn modelId="{99294076-EB9A-4EC5-968B-3A6FEADC6169}" type="presParOf" srcId="{F11C843C-3271-44B2-BD53-8AB78C70BE1A}" destId="{F439E178-DCE2-43D5-B356-529D977D2AFC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C27EC3-A31E-47A9-B16F-EE6E75483A43}">
      <dsp:nvSpPr>
        <dsp:cNvPr id="0" name=""/>
        <dsp:cNvSpPr/>
      </dsp:nvSpPr>
      <dsp:spPr>
        <a:xfrm>
          <a:off x="261619" y="0"/>
          <a:ext cx="7249160" cy="4530725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0125E7A-A7AC-4205-A8E9-836142625FE6}">
      <dsp:nvSpPr>
        <dsp:cNvPr id="0" name=""/>
        <dsp:cNvSpPr/>
      </dsp:nvSpPr>
      <dsp:spPr>
        <a:xfrm>
          <a:off x="1182263" y="3127106"/>
          <a:ext cx="188478" cy="188478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7D106C8-2D8A-4341-9966-B2D2AF371B37}">
      <dsp:nvSpPr>
        <dsp:cNvPr id="0" name=""/>
        <dsp:cNvSpPr/>
      </dsp:nvSpPr>
      <dsp:spPr>
        <a:xfrm>
          <a:off x="1084524" y="3221345"/>
          <a:ext cx="2073010" cy="13093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871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любопытство</a:t>
          </a:r>
        </a:p>
      </dsp:txBody>
      <dsp:txXfrm>
        <a:off x="1084524" y="3221345"/>
        <a:ext cx="2073010" cy="1309379"/>
      </dsp:txXfrm>
    </dsp:sp>
    <dsp:sp modelId="{6F6A241A-6A3C-4C47-84A6-DF67AD1C876D}">
      <dsp:nvSpPr>
        <dsp:cNvPr id="0" name=""/>
        <dsp:cNvSpPr/>
      </dsp:nvSpPr>
      <dsp:spPr>
        <a:xfrm>
          <a:off x="2845945" y="1895655"/>
          <a:ext cx="340710" cy="340710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A22B8AD-85D3-4773-A434-272B582C2637}">
      <dsp:nvSpPr>
        <dsp:cNvPr id="0" name=""/>
        <dsp:cNvSpPr/>
      </dsp:nvSpPr>
      <dsp:spPr>
        <a:xfrm>
          <a:off x="2328845" y="2257432"/>
          <a:ext cx="3114708" cy="2081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0535" tIns="0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любознательность</a:t>
          </a:r>
        </a:p>
      </dsp:txBody>
      <dsp:txXfrm>
        <a:off x="2328845" y="2257432"/>
        <a:ext cx="3114708" cy="2081870"/>
      </dsp:txXfrm>
    </dsp:sp>
    <dsp:sp modelId="{EAE04ABF-711A-46E0-B087-352DD178D2EA}">
      <dsp:nvSpPr>
        <dsp:cNvPr id="0" name=""/>
        <dsp:cNvSpPr/>
      </dsp:nvSpPr>
      <dsp:spPr>
        <a:xfrm>
          <a:off x="4846713" y="1146273"/>
          <a:ext cx="471195" cy="471195"/>
        </a:xfrm>
        <a:prstGeom prst="ellips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439E178-DCE2-43D5-B356-529D977D2AFC}">
      <dsp:nvSpPr>
        <dsp:cNvPr id="0" name=""/>
        <dsp:cNvSpPr/>
      </dsp:nvSpPr>
      <dsp:spPr>
        <a:xfrm>
          <a:off x="5086356" y="1543045"/>
          <a:ext cx="2160325" cy="28265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9677" tIns="0" rIns="0" bIns="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/>
            <a:t>Научный поиск</a:t>
          </a:r>
        </a:p>
      </dsp:txBody>
      <dsp:txXfrm>
        <a:off x="5086356" y="1543045"/>
        <a:ext cx="2160325" cy="28265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C1539-D575-471D-899D-0362432B9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B8EAA-73E6-49BF-85FC-C534953EDF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EB12F-4FA1-4DE9-8DFC-82FBBB9AF6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/>
              </a:p>
            </p:txBody>
          </p:sp>
        </p:grpSp>
      </p:grpSp>
      <p:sp>
        <p:nvSpPr>
          <p:cNvPr id="20890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890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7040-DC29-4536-81CB-97F95AE23F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ADCC0-96D0-4CB0-9A70-D6A79856F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7FA23-132F-42FC-9DFA-9A7C53EFA5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6B4B3-9BCD-4D27-9CF5-C7AE29FD40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7E0EA-5D4F-408B-A94E-73903ECFB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AE559-F7D9-4BD3-9EA5-E356BA8886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82BE36-EC25-4DF8-A3EA-F972171510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6CC3B-86EC-409E-8083-D2ADAB07B8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16FF2-691E-4F0E-A1E2-A6DC58828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371142-904A-4ABA-88A2-09C5EE68ED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F9EC4-E964-4C6E-BDD1-6F2890F2E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62857-D5C7-4CD9-A989-61D3D57587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2434-39D0-4D67-B867-3B8EF66DA8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045A6-2EC2-4C67-ADAF-1E59307657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86C4D-567F-48AB-B639-20BE4B9C1F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0ECBB-7E91-445D-88A7-84AA53CE73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3ED77-4222-4B93-97B6-AD0541C5E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71A02-72C3-4B83-8E67-126227E78B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FD40E-0F67-4D4A-8427-A4545A06ED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6B2073-501E-4DA0-BBD5-3C7850A44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67BCF-0EF9-4D97-B6E8-1994924A56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96226-49F7-4B21-900C-F8310B1C77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5CAF6-85E4-4B8D-B9D5-AACCBFE72B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B4F06-A266-449A-ACEA-44A2FC7B7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/>
              </a:p>
            </p:txBody>
          </p:sp>
        </p:grpSp>
      </p:grpSp>
      <p:sp>
        <p:nvSpPr>
          <p:cNvPr id="21505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1505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BC407-479D-4CA4-BA3B-8CC657ECDD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B7157-70D8-4FBA-92D7-2F27A0712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9016F-BFF1-47A1-8A1C-046B4D44A8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CAD29-5327-470B-B6D5-CE32AEAA99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5114F-6841-43EF-AE8A-DB5B09CB34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3BFAD-C92E-44BF-A699-E046529595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FE63C-164D-49C0-B323-17F8F9D221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63BBA-DA76-4F70-9AFD-91DD8A4E10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80324-07F1-4081-AD0F-CAF0B0554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122E0-E280-4D11-8477-29F8A595C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28366-9FD3-4BDE-8AC3-6C4122C38E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0F09D-D920-4CD4-AEE0-105870C38E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28083-2837-4333-8828-592C68F511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293B1-C3D7-4A83-B314-A757AC10D5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4E457-7BE3-4F23-A750-64CD2032BF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11970-2C84-4D5A-A159-5975C6A42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FD52A-DF8F-453C-B104-D027C5D83D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DA3B4-25D1-4D94-85FE-BA2B75581E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8DEF8-38D6-421E-A59E-93FAA09DF4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8FDCB-C04D-4CE6-A887-E5E6411D5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40F44-317E-4083-A2C5-26C321B939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752B7-D806-4B15-AD17-1A0AAE8BFB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A2246-0CF4-48A0-92AC-375C25F286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698B6-938A-457C-8461-C57D264CB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/>
              </a:p>
            </p:txBody>
          </p:sp>
        </p:grpSp>
      </p:grpSp>
      <p:sp>
        <p:nvSpPr>
          <p:cNvPr id="22119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119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0D846-6499-440A-B6C5-906B43B8DB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E6A3D8-B28D-4C26-BEC1-149CA9F943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A5D6B-723A-41E3-81AE-C466BCD708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664FF-7DBF-4B7C-B20B-56AF3188FA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C7949-8BE0-4074-ADE2-2F803EF9B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6D126-DCA0-41A1-A5A7-6CB22BBA5E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96690-B5F9-4779-9C78-B4EE07BB6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1C719-9A27-4848-B92F-7B073762A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D1633-D521-4A55-9199-66425F623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2BF03-6750-4C27-925A-1D3D0E7C47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7D195-F50E-4FA5-A76B-CA90B44D69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1C65F-3A89-498B-92CD-D8C1E65560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DE0EA-B8BE-4AB5-A72C-DDE9B5419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08880-9DCB-4FFB-A2CA-AE8213B1FA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F2BB-2715-42B2-86A6-FE1821A8FD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F27EF-2944-4478-9F8C-5E06EAEB3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A00BF-B4F7-4D3F-B620-55CC1DDE41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44550B-2564-4D39-B4CB-86E655ACA3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F0216F-7C11-4DE8-81B6-FD9CA752EA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D70E4-DFDD-41D4-A3FE-9069FDCDBE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12CAF-6DFF-4615-A04C-006BA0EFB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1FA8E-4710-4C3A-8080-2B14FDA3C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44B15-08D6-488D-B65C-1C33B71D86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B07E9-52D9-48E9-B7BA-3560029A5E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ED0EC-BA23-4C6F-A7F0-4EE7E7AE6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883EC-4200-4B75-B2A5-E9EE282C10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05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E350FFA-33BA-4DF8-A225-6DBDF376CC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</p:sldLayoutIdLst>
  <p:transition>
    <p:blinds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078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082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0787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0787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/>
              </a:p>
            </p:txBody>
          </p:sp>
        </p:grpSp>
      </p:grpSp>
      <p:sp>
        <p:nvSpPr>
          <p:cNvPr id="307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0788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788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788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87425383-1B29-4E2C-8BB7-5DCA18C942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07884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38" r:id="rId9"/>
    <p:sldLayoutId id="2147484039" r:id="rId10"/>
    <p:sldLayoutId id="2147484040" r:id="rId11"/>
  </p:sldLayoutIdLst>
  <p:transition>
    <p:blinds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099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99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99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2D56913-D6B7-4E38-AE1A-4A2474334F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1" r:id="rId1"/>
    <p:sldLayoutId id="2147484042" r:id="rId2"/>
    <p:sldLayoutId id="2147484043" r:id="rId3"/>
    <p:sldLayoutId id="2147484044" r:id="rId4"/>
    <p:sldLayoutId id="2147484045" r:id="rId5"/>
    <p:sldLayoutId id="2147484046" r:id="rId6"/>
    <p:sldLayoutId id="2147484047" r:id="rId7"/>
    <p:sldLayoutId id="2147484048" r:id="rId8"/>
    <p:sldLayoutId id="2147484049" r:id="rId9"/>
    <p:sldLayoutId id="2147484050" r:id="rId10"/>
    <p:sldLayoutId id="2147484051" r:id="rId11"/>
  </p:sldLayoutIdLst>
  <p:transition>
    <p:blinds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1401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5130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1402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1402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/>
              </a:p>
            </p:txBody>
          </p:sp>
        </p:grpSp>
      </p:grpSp>
      <p:sp>
        <p:nvSpPr>
          <p:cNvPr id="512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512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1402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402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402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95521185-DD1C-4EAC-87BF-743EB828E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4028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</p:sldLayoutIdLst>
  <p:transition>
    <p:blinds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160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60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60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fld id="{3BF07487-CC0F-47E5-B0CD-4B98F1D6D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  <p:sldLayoutId id="2147484070" r:id="rId9"/>
    <p:sldLayoutId id="2147484071" r:id="rId10"/>
    <p:sldLayoutId id="2147484072" r:id="rId11"/>
  </p:sldLayoutIdLst>
  <p:transition>
    <p:blinds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2016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7178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2016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2016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ru-RU"/>
              </a:p>
            </p:txBody>
          </p:sp>
        </p:grpSp>
      </p:grpSp>
      <p:sp>
        <p:nvSpPr>
          <p:cNvPr id="717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717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2016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017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017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C5E817D2-FE27-468A-99CD-D8E855B488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017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6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082" r:id="rId11"/>
  </p:sldLayoutIdLst>
  <p:transition>
    <p:blinds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222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22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22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fld id="{6A417F29-BFBC-42F2-ADC6-E34F9BF416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84" r:id="rId2"/>
    <p:sldLayoutId id="2147484085" r:id="rId3"/>
    <p:sldLayoutId id="2147484086" r:id="rId4"/>
    <p:sldLayoutId id="2147484087" r:id="rId5"/>
    <p:sldLayoutId id="2147484088" r:id="rId6"/>
    <p:sldLayoutId id="2147484089" r:id="rId7"/>
    <p:sldLayoutId id="2147484090" r:id="rId8"/>
    <p:sldLayoutId id="2147484091" r:id="rId9"/>
    <p:sldLayoutId id="2147484092" r:id="rId10"/>
    <p:sldLayoutId id="2147484093" r:id="rId11"/>
  </p:sldLayoutIdLst>
  <p:transition>
    <p:blinds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64" y="-33949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5635" name="WordArt 3"/>
          <p:cNvSpPr>
            <a:spLocks noChangeArrowheads="1" noChangeShapeType="1" noTextEdit="1"/>
          </p:cNvSpPr>
          <p:nvPr/>
        </p:nvSpPr>
        <p:spPr bwMode="auto">
          <a:xfrm>
            <a:off x="428625" y="2786063"/>
            <a:ext cx="8501063" cy="2874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CC00">
                        <a:alpha val="93999"/>
                      </a:srgbClr>
                    </a:gs>
                    <a:gs pos="100000">
                      <a:srgbClr val="765E00">
                        <a:alpha val="95000"/>
                      </a:srgbClr>
                    </a:gs>
                  </a:gsLst>
                  <a:lin ang="5400000" scaled="1"/>
                </a:gradFill>
                <a:latin typeface="Verdana"/>
                <a:ea typeface="Verdana"/>
                <a:cs typeface="Verdana"/>
              </a:rPr>
              <a:t>Развитие познавательной активности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CC00">
                        <a:alpha val="93999"/>
                      </a:srgbClr>
                    </a:gs>
                    <a:gs pos="100000">
                      <a:srgbClr val="765E00">
                        <a:alpha val="95000"/>
                      </a:srgbClr>
                    </a:gs>
                  </a:gsLst>
                  <a:lin ang="5400000" scaled="1"/>
                </a:gradFill>
                <a:latin typeface="Verdana"/>
                <a:ea typeface="Verdana"/>
                <a:cs typeface="Verdana"/>
              </a:rPr>
              <a:t> учащихся на уроках  физики</a:t>
            </a:r>
          </a:p>
        </p:txBody>
      </p:sp>
      <p:sp>
        <p:nvSpPr>
          <p:cNvPr id="325636" name="WordArt 4"/>
          <p:cNvSpPr>
            <a:spLocks noChangeArrowheads="1" noChangeShapeType="1" noTextEdit="1"/>
          </p:cNvSpPr>
          <p:nvPr/>
        </p:nvSpPr>
        <p:spPr bwMode="auto">
          <a:xfrm>
            <a:off x="4716463" y="260350"/>
            <a:ext cx="401955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Учение есть совместное исследование, </a:t>
            </a:r>
          </a:p>
          <a:p>
            <a:pPr algn="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проводимое учителем и учеником.</a:t>
            </a:r>
          </a:p>
          <a:p>
            <a:pPr algn="r"/>
            <a:endParaRPr lang="ru-RU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  <a:p>
            <a:pPr algn="r"/>
            <a:r>
              <a:rPr lang="ru-RU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С. Рубинштейн</a:t>
            </a:r>
          </a:p>
        </p:txBody>
      </p:sp>
      <p:sp>
        <p:nvSpPr>
          <p:cNvPr id="325637" name="WordArt 5"/>
          <p:cNvSpPr>
            <a:spLocks noChangeArrowheads="1" noChangeShapeType="1" noTextEdit="1"/>
          </p:cNvSpPr>
          <p:nvPr/>
        </p:nvSpPr>
        <p:spPr bwMode="auto">
          <a:xfrm>
            <a:off x="395288" y="5876925"/>
            <a:ext cx="7991475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20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25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5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325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3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635" grpId="0" animBg="1"/>
      <p:bldP spid="325636" grpId="0" animBg="1"/>
      <p:bldP spid="32563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787800"/>
                </a:solidFill>
              </a:rPr>
              <a:t>«</a:t>
            </a:r>
            <a:r>
              <a:rPr lang="ru-RU">
                <a:solidFill>
                  <a:srgbClr val="787800"/>
                </a:solidFill>
              </a:rPr>
              <a:t>Физика вокруг нас»</a:t>
            </a:r>
            <a:endParaRPr lang="ru-RU" dirty="0">
              <a:solidFill>
                <a:srgbClr val="787800"/>
              </a:solidFill>
            </a:endParaRPr>
          </a:p>
        </p:txBody>
      </p:sp>
      <p:pic>
        <p:nvPicPr>
          <p:cNvPr id="6" name="Содержимое 5" descr="IMG_1207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49208187"/>
      </p:ext>
    </p:extLst>
  </p:cSld>
  <p:clrMapOvr>
    <a:masterClrMapping/>
  </p:clrMapOvr>
  <p:transition>
    <p:blind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787800"/>
                </a:solidFill>
              </a:rPr>
              <a:t>«Физика вокруг нас»</a:t>
            </a:r>
          </a:p>
        </p:txBody>
      </p:sp>
      <p:pic>
        <p:nvPicPr>
          <p:cNvPr id="5" name="Содержимое 4" descr="IMG_140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7294639"/>
      </p:ext>
    </p:extLst>
  </p:cSld>
  <p:clrMapOvr>
    <a:masterClrMapping/>
  </p:clrMapOvr>
  <p:transition>
    <p:blind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E758A4-4679-0747-B5CE-C4F1A61BF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Урок – основная форма обучения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49F928-9B6E-6349-AE58-26AE95FEA0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«Урок – это зеркало общей и педагогической культуры учителя, мерило его интеллектуального богатства, показатель его кругозора, эрудиции», – писал известный педагог </a:t>
            </a:r>
            <a:r>
              <a:rPr lang="ru-RU" dirty="0" err="1"/>
              <a:t>В.А.Сухомлинский</a:t>
            </a:r>
            <a:r>
              <a:rPr lang="ru-RU" dirty="0"/>
              <a:t>.</a:t>
            </a:r>
          </a:p>
          <a:p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367885"/>
      </p:ext>
    </p:extLst>
  </p:cSld>
  <p:clrMapOvr>
    <a:masterClrMapping/>
  </p:clrMapOvr>
  <p:transition>
    <p:blinds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D6314D-79F3-3A4C-9AB0-3CAADF128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Урок по-современному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DC9B19-F683-F049-95F1-23B1A99964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1) </a:t>
            </a:r>
            <a:r>
              <a:rPr lang="ru-RU" dirty="0">
                <a:solidFill>
                  <a:srgbClr val="00B050"/>
                </a:solidFill>
              </a:rPr>
              <a:t>Объявление темы урока </a:t>
            </a:r>
            <a:r>
              <a:rPr lang="ru-RU" dirty="0"/>
              <a:t>- формулируют сами учащиеся</a:t>
            </a:r>
          </a:p>
          <a:p>
            <a:pPr marL="0" indent="0">
              <a:buNone/>
            </a:pPr>
            <a:r>
              <a:rPr lang="ru-RU" dirty="0"/>
              <a:t>2</a:t>
            </a:r>
            <a:r>
              <a:rPr lang="ru-RU" dirty="0">
                <a:solidFill>
                  <a:srgbClr val="00B050"/>
                </a:solidFill>
              </a:rPr>
              <a:t>) Практическая деятельность учащихся </a:t>
            </a:r>
            <a:r>
              <a:rPr lang="ru-RU" dirty="0"/>
              <a:t>–</a:t>
            </a:r>
          </a:p>
          <a:p>
            <a:pPr marL="0" indent="0">
              <a:buNone/>
            </a:pPr>
            <a:r>
              <a:rPr lang="ru-RU" dirty="0"/>
              <a:t>учащиеся осуществляют учебные действия по своему  намеченному плану</a:t>
            </a:r>
          </a:p>
          <a:p>
            <a:pPr marL="0" indent="0">
              <a:buNone/>
            </a:pPr>
            <a:r>
              <a:rPr lang="ru-RU" dirty="0"/>
              <a:t>3) </a:t>
            </a:r>
            <a:r>
              <a:rPr lang="ru-RU" dirty="0">
                <a:solidFill>
                  <a:srgbClr val="00B050"/>
                </a:solidFill>
              </a:rPr>
              <a:t>Итог урока </a:t>
            </a:r>
            <a:r>
              <a:rPr lang="ru-RU" dirty="0"/>
              <a:t>- проводится рефлексия</a:t>
            </a:r>
          </a:p>
        </p:txBody>
      </p:sp>
    </p:spTree>
    <p:extLst>
      <p:ext uri="{BB962C8B-B14F-4D97-AF65-F5344CB8AC3E}">
        <p14:creationId xmlns:p14="http://schemas.microsoft.com/office/powerpoint/2010/main" val="4106182679"/>
      </p:ext>
    </p:extLst>
  </p:cSld>
  <p:clrMapOvr>
    <a:masterClrMapping/>
  </p:clrMapOvr>
  <p:transition>
    <p:blind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217B1A-5367-BD49-B979-1C56DB946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/>
              <a:t>Проведение эксперимента</a:t>
            </a:r>
            <a:br>
              <a:rPr lang="ru-RU" sz="3600" dirty="0"/>
            </a:br>
            <a:r>
              <a:rPr lang="ru-RU" sz="3600" dirty="0"/>
              <a:t>Тема урока: Атмосферное давление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69418E-AF34-8E4F-92AC-ACCB0EDF0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1088A99-51C8-CA40-9381-584EB559A5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1600200"/>
            <a:ext cx="4143664" cy="453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722741"/>
      </p:ext>
    </p:extLst>
  </p:cSld>
  <p:clrMapOvr>
    <a:masterClrMapping/>
  </p:clrMapOvr>
  <p:transition>
    <p:blinds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6A002F-8DAF-CA4A-A579-8614FFE3E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Эксперимент: 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5FB30AC-5FA7-D149-8739-D9B3D0B74D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8405" y="1600200"/>
            <a:ext cx="6864389" cy="4530725"/>
          </a:xfrm>
        </p:spPr>
      </p:pic>
    </p:spTree>
    <p:extLst>
      <p:ext uri="{BB962C8B-B14F-4D97-AF65-F5344CB8AC3E}">
        <p14:creationId xmlns:p14="http://schemas.microsoft.com/office/powerpoint/2010/main" val="706625041"/>
      </p:ext>
    </p:extLst>
  </p:cSld>
  <p:clrMapOvr>
    <a:masterClrMapping/>
  </p:clrMapOvr>
  <p:transition>
    <p:blind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042FDF-DEF1-3749-B2AF-F51030D25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Обычный лист бумаги против атмосферного давления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44851DA-E37A-F344-B3B2-175B7C5ACF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1908652"/>
            <a:ext cx="4896544" cy="4011192"/>
          </a:xfrm>
        </p:spPr>
      </p:pic>
    </p:spTree>
    <p:extLst>
      <p:ext uri="{BB962C8B-B14F-4D97-AF65-F5344CB8AC3E}">
        <p14:creationId xmlns:p14="http://schemas.microsoft.com/office/powerpoint/2010/main" val="1038978089"/>
      </p:ext>
    </p:extLst>
  </p:cSld>
  <p:clrMapOvr>
    <a:masterClrMapping/>
  </p:clrMapOvr>
  <p:transition>
    <p:blinds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C5BA98-B447-7847-8BD7-80D097D92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Чудеса в ванной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CB7B169-940C-8D45-8025-B2DF3792DC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1966" y="1600200"/>
            <a:ext cx="6257267" cy="4530725"/>
          </a:xfrm>
        </p:spPr>
      </p:pic>
    </p:spTree>
    <p:extLst>
      <p:ext uri="{BB962C8B-B14F-4D97-AF65-F5344CB8AC3E}">
        <p14:creationId xmlns:p14="http://schemas.microsoft.com/office/powerpoint/2010/main" val="1517159626"/>
      </p:ext>
    </p:extLst>
  </p:cSld>
  <p:clrMapOvr>
    <a:masterClrMapping/>
  </p:clrMapOvr>
  <p:transition>
    <p:blinds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1B45B0-80C7-884D-9760-E5941199A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Барометр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176844B-8546-0B45-80AD-C207F49D55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5944" y="1600200"/>
            <a:ext cx="4749312" cy="4530725"/>
          </a:xfrm>
        </p:spPr>
      </p:pic>
    </p:spTree>
    <p:extLst>
      <p:ext uri="{BB962C8B-B14F-4D97-AF65-F5344CB8AC3E}">
        <p14:creationId xmlns:p14="http://schemas.microsoft.com/office/powerpoint/2010/main" val="1993278307"/>
      </p:ext>
    </p:extLst>
  </p:cSld>
  <p:clrMapOvr>
    <a:masterClrMapping/>
  </p:clrMapOvr>
  <p:transition>
    <p:blinds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756EA0-38F5-7D4C-8ECF-3A555A522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Сила давления на голову человека: </a:t>
            </a:r>
            <a:r>
              <a:rPr lang="en-US" dirty="0"/>
              <a:t>F = p S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738DB83-D557-DF4D-9494-2CDBF98448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7750" y="1820862"/>
            <a:ext cx="4965700" cy="4089400"/>
          </a:xfrm>
        </p:spPr>
      </p:pic>
    </p:spTree>
    <p:extLst>
      <p:ext uri="{BB962C8B-B14F-4D97-AF65-F5344CB8AC3E}">
        <p14:creationId xmlns:p14="http://schemas.microsoft.com/office/powerpoint/2010/main" val="400868973"/>
      </p:ext>
    </p:extLst>
  </p:cSld>
  <p:clrMapOvr>
    <a:masterClrMapping/>
  </p:clrMapOvr>
  <p:transition>
    <p:blind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CEAAD8-9122-544F-BB2E-3D1AFBEDC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Можно детям подробно объяснить, что 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095878-4FD5-2146-A478-8F188D5441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При выливании сока (под воздействием силы тяжести) из пакета с одной дыркой, воздух не поступает, и в пакете образуется вакуум. Когда новая партия сока уже не может вылиться, вследствие того, что внутреннее давление в пакете ниже атмосферного, через соковую пробку в пакет проникает воздух, давление выравнивается и происходит бульк, а сок опять льется. Если проделать две дыры, то, через одну выливается сок, через другую поступает воздух, разница давления нет..</a:t>
            </a:r>
          </a:p>
        </p:txBody>
      </p:sp>
    </p:spTree>
    <p:extLst>
      <p:ext uri="{BB962C8B-B14F-4D97-AF65-F5344CB8AC3E}">
        <p14:creationId xmlns:p14="http://schemas.microsoft.com/office/powerpoint/2010/main" val="2582339806"/>
      </p:ext>
    </p:extLst>
  </p:cSld>
  <p:clrMapOvr>
    <a:masterClrMapping/>
  </p:clrMapOvr>
  <p:transition>
    <p:blinds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800" b="1" dirty="0">
                <a:solidFill>
                  <a:schemeClr val="bg1">
                    <a:lumMod val="25000"/>
                  </a:schemeClr>
                </a:solidFill>
                <a:latin typeface="+mn-lt"/>
              </a:rPr>
              <a:t>Результаты проекта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857250" y="3143250"/>
            <a:ext cx="79295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i="1" dirty="0"/>
              <a:t>Активизация творческой деятельности обучающихся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928688" y="1714500"/>
            <a:ext cx="77152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i="1" dirty="0"/>
              <a:t>Повышение интереса к учению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571500" y="4143375"/>
            <a:ext cx="821531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i="1" dirty="0"/>
              <a:t>Более прочное и неформальное усвоение знаний</a:t>
            </a:r>
          </a:p>
        </p:txBody>
      </p:sp>
      <p:pic>
        <p:nvPicPr>
          <p:cNvPr id="25608" name="Picture 4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5"/>
            <a:ext cx="1100138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800" b="1" dirty="0">
                <a:solidFill>
                  <a:schemeClr val="bg1">
                    <a:lumMod val="25000"/>
                  </a:schemeClr>
                </a:solidFill>
                <a:latin typeface="+mn-lt"/>
              </a:rPr>
              <a:t>Вывод</a:t>
            </a:r>
          </a:p>
        </p:txBody>
      </p:sp>
      <p:sp>
        <p:nvSpPr>
          <p:cNvPr id="29901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714375" y="1746250"/>
            <a:ext cx="8143875" cy="4325938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/>
              <a:t>         </a:t>
            </a:r>
            <a:r>
              <a:rPr lang="ru-RU" i="1"/>
              <a:t>Гипотеза подтвердилась: развитие познавательной активности способствует повышению творческой деятельности учащихся, качеству знания и повышению положительных мотивов к учебе в целом</a:t>
            </a:r>
          </a:p>
          <a:p>
            <a:pPr eaLnBrk="1" hangingPunct="1"/>
            <a:endParaRPr lang="ru-RU"/>
          </a:p>
        </p:txBody>
      </p:sp>
      <p:pic>
        <p:nvPicPr>
          <p:cNvPr id="26628" name="Picture 4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5"/>
            <a:ext cx="1100138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9901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800" b="1" dirty="0">
                <a:solidFill>
                  <a:schemeClr val="bg1">
                    <a:lumMod val="25000"/>
                  </a:schemeClr>
                </a:solidFill>
                <a:latin typeface="+mn-lt"/>
              </a:rPr>
              <a:t>Итоги</a:t>
            </a:r>
          </a:p>
        </p:txBody>
      </p:sp>
      <p:sp>
        <p:nvSpPr>
          <p:cNvPr id="30003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57250" y="1571625"/>
            <a:ext cx="8078788" cy="4968875"/>
          </a:xfrm>
        </p:spPr>
        <p:txBody>
          <a:bodyPr/>
          <a:lstStyle/>
          <a:p>
            <a:pPr marL="88900" indent="-88900" algn="just" eaLnBrk="1" hangingPunct="1">
              <a:buFont typeface="Wingdings" pitchFamily="2" charset="2"/>
              <a:buNone/>
              <a:defRPr/>
            </a:pPr>
            <a:r>
              <a:rPr lang="ru-RU" dirty="0"/>
              <a:t> </a:t>
            </a:r>
            <a:r>
              <a:rPr lang="ru-RU" sz="2400" i="1" dirty="0"/>
              <a:t>Целенаправленная работа по формированию стойкого интереса к предмету, применение активных форм обучения приносит свои плоды. Все приведенные приемы имели положительный результат в формировании как кратковременного, так и устойчивого интереса к изучаемому материалу и всего предмета в целом, что в конечном итоге способствовало повышению продуктивности, эффективности урока, раскрытию, реализации и развитию индивидуальности учащихся.</a:t>
            </a:r>
            <a:endParaRPr lang="ru-RU" dirty="0"/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27652" name="Picture 4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5"/>
            <a:ext cx="1100138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0003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000" b="1" dirty="0">
                <a:solidFill>
                  <a:schemeClr val="bg1">
                    <a:lumMod val="25000"/>
                  </a:schemeClr>
                </a:solidFill>
                <a:latin typeface="+mn-lt"/>
              </a:rPr>
              <a:t>Информационные ресурсы</a:t>
            </a:r>
          </a:p>
        </p:txBody>
      </p:sp>
      <p:sp>
        <p:nvSpPr>
          <p:cNvPr id="28675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/>
              <a:t>Бугаев А.И.  Методика  преподавания  физики  в  средней  школе.  –  М.:Просвещение, 1984. </a:t>
            </a:r>
          </a:p>
          <a:p>
            <a:r>
              <a:rPr lang="ru-RU" sz="2000"/>
              <a:t>Иванова Л.А. Активизация  познавательной  деятельности  учащихся при изучении физики: Пособие для учителей. – М.: Просвещение, 1983</a:t>
            </a:r>
          </a:p>
          <a:p>
            <a:r>
              <a:rPr lang="ru-RU" sz="2000"/>
              <a:t>Интернет – ресурс: Википедия.</a:t>
            </a:r>
          </a:p>
          <a:p>
            <a:r>
              <a:rPr lang="ru-RU" sz="2000"/>
              <a:t>Королев Ю.А. Физика и юмор.//Физика в школе. – 1993. - № 2</a:t>
            </a:r>
          </a:p>
          <a:p>
            <a:r>
              <a:rPr lang="ru-RU" sz="2000"/>
              <a:t> Ланина И.Я. Формирование познавательных интересов  учащихся  на  уроках физики. – М.: Просвещение, 1985.</a:t>
            </a:r>
          </a:p>
          <a:p>
            <a:r>
              <a:rPr lang="en-US" sz="2000"/>
              <a:t>www.fisika.ru</a:t>
            </a:r>
            <a:endParaRPr lang="ru-RU" sz="2000"/>
          </a:p>
        </p:txBody>
      </p:sp>
      <p:pic>
        <p:nvPicPr>
          <p:cNvPr id="28676" name="Picture 8" descr="1b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92913" y="4786313"/>
            <a:ext cx="2065337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5"/>
          <p:cNvSpPr>
            <a:spLocks noChangeArrowheads="1" noChangeShapeType="1" noTextEdit="1"/>
          </p:cNvSpPr>
          <p:nvPr/>
        </p:nvSpPr>
        <p:spPr bwMode="auto">
          <a:xfrm>
            <a:off x="1692275" y="2492375"/>
            <a:ext cx="6192838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noFill/>
                  <a:round/>
                  <a:headEnd/>
                  <a:tailEnd/>
                </a:ln>
                <a:solidFill>
                  <a:srgbClr val="787800"/>
                </a:solidFill>
                <a:latin typeface="Arial"/>
                <a:cs typeface="Arial"/>
              </a:rPr>
              <a:t>Спасибо за внимание!</a:t>
            </a:r>
          </a:p>
        </p:txBody>
      </p:sp>
    </p:spTree>
  </p:cSld>
  <p:clrMapOvr>
    <a:masterClrMapping/>
  </p:clrMapOvr>
  <p:transition>
    <p:blind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18"/>
          <p:cNvSpPr>
            <a:spLocks noChangeArrowheads="1" noChangeShapeType="1" noTextEdit="1"/>
          </p:cNvSpPr>
          <p:nvPr/>
        </p:nvSpPr>
        <p:spPr bwMode="auto">
          <a:xfrm>
            <a:off x="2071688" y="260350"/>
            <a:ext cx="5164137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>
              <a:ln w="9525">
                <a:noFill/>
                <a:round/>
                <a:headEnd/>
                <a:tailEnd/>
              </a:ln>
              <a:solidFill>
                <a:srgbClr val="009900"/>
              </a:solidFill>
              <a:latin typeface="Monotype Corsiva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785813" y="1857375"/>
            <a:ext cx="7929562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20000"/>
              </a:spcBef>
            </a:pPr>
            <a:r>
              <a:rPr lang="ru-RU" sz="2400" i="1">
                <a:solidFill>
                  <a:srgbClr val="111111"/>
                </a:solidFill>
              </a:rPr>
              <a:t>Проблема развития познавательной активности учащихся на всех этапах развития образования была одной из актуальных, т. к. активность является необходимым условием формирования умственных качеств личности. Познавательная активность отражает определенный интерес школьников к получению новых знаний, умений и навыков, внутреннюю целеустремленность и постоянную потребность использовать разные способы действия к наполнению знаний, расширению знаний, расширение кругозора.</a:t>
            </a:r>
            <a:r>
              <a:rPr lang="ru-RU" sz="2400" i="1">
                <a:solidFill>
                  <a:srgbClr val="080808"/>
                </a:solidFill>
              </a:rPr>
              <a:t>    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800" b="1" dirty="0">
                <a:solidFill>
                  <a:schemeClr val="bg1">
                    <a:lumMod val="25000"/>
                  </a:schemeClr>
                </a:solidFill>
                <a:latin typeface="+mn-lt"/>
              </a:rPr>
              <a:t>Актуальность</a:t>
            </a:r>
          </a:p>
        </p:txBody>
      </p:sp>
      <p:pic>
        <p:nvPicPr>
          <p:cNvPr id="13317" name="Picture 4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5"/>
            <a:ext cx="1100138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57250" y="214313"/>
            <a:ext cx="7772400" cy="1143000"/>
          </a:xfrm>
        </p:spPr>
        <p:txBody>
          <a:bodyPr/>
          <a:lstStyle/>
          <a:p>
            <a:pPr algn="ctr">
              <a:defRPr/>
            </a:pPr>
            <a:r>
              <a:rPr lang="ru-RU" sz="4800" b="1" dirty="0">
                <a:solidFill>
                  <a:schemeClr val="bg1">
                    <a:lumMod val="25000"/>
                  </a:schemeClr>
                </a:solidFill>
                <a:latin typeface="+mn-lt"/>
              </a:rPr>
              <a:t>Проблемы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071563" y="1643063"/>
            <a:ext cx="771525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  <a:spcBef>
                <a:spcPct val="20000"/>
              </a:spcBef>
            </a:pPr>
            <a:r>
              <a:rPr lang="ru-RU" sz="2800" i="1">
                <a:solidFill>
                  <a:srgbClr val="080808"/>
                </a:solidFill>
              </a:rPr>
              <a:t>Успешность учебы и прочность знаний находятся в прямой зависимости от уровня развития интереса к предмету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785813" y="3143250"/>
            <a:ext cx="7929562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  <a:spcBef>
                <a:spcPct val="20000"/>
              </a:spcBef>
            </a:pPr>
            <a:r>
              <a:rPr lang="ru-RU" sz="2800" i="1">
                <a:solidFill>
                  <a:srgbClr val="080808"/>
                </a:solidFill>
              </a:rPr>
              <a:t>Отсутствие устойчивой мотивации изучения предмета приводит к потере интереса к учебе в целом</a:t>
            </a:r>
          </a:p>
        </p:txBody>
      </p:sp>
      <p:pic>
        <p:nvPicPr>
          <p:cNvPr id="14341" name="Picture 4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3"/>
            <a:ext cx="1100138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800" b="1" dirty="0">
                <a:solidFill>
                  <a:schemeClr val="bg1">
                    <a:lumMod val="25000"/>
                  </a:schemeClr>
                </a:solidFill>
                <a:latin typeface="+mn-lt"/>
              </a:rPr>
              <a:t>Цель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857250" y="2428875"/>
            <a:ext cx="778668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i="1">
                <a:solidFill>
                  <a:srgbClr val="000000"/>
                </a:solidFill>
              </a:rPr>
              <a:t>С</a:t>
            </a:r>
            <a:r>
              <a:rPr lang="ru-RU" sz="2800" i="1">
                <a:solidFill>
                  <a:srgbClr val="111111"/>
                </a:solidFill>
              </a:rPr>
              <a:t>оздание условий для повышения мотивации и развития познавательной активности учащихся на уроках физики</a:t>
            </a:r>
            <a:r>
              <a:rPr lang="ru-RU" sz="2800">
                <a:solidFill>
                  <a:srgbClr val="111111"/>
                </a:solidFill>
              </a:rPr>
              <a:t> </a:t>
            </a:r>
            <a:endParaRPr lang="ru-RU" sz="2800"/>
          </a:p>
        </p:txBody>
      </p:sp>
      <p:pic>
        <p:nvPicPr>
          <p:cNvPr id="16388" name="Picture 4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5"/>
            <a:ext cx="1100138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800" b="1" dirty="0">
                <a:solidFill>
                  <a:schemeClr val="bg1">
                    <a:lumMod val="25000"/>
                  </a:schemeClr>
                </a:solidFill>
                <a:latin typeface="+mn-lt"/>
              </a:rPr>
              <a:t>Гипотеза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785813" y="1928813"/>
            <a:ext cx="8072437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i="1">
                <a:solidFill>
                  <a:srgbClr val="111111"/>
                </a:solidFill>
              </a:rPr>
              <a:t>Наличие познавательных интересов у школьников способствует росту их активности на уроках, качества знаний, формированию положительных мотивов учения, активной жизненной позиции, что в совокупности и вызывает повышение эффективности процесса обучения. </a:t>
            </a:r>
            <a:endParaRPr lang="ru-RU" sz="2800"/>
          </a:p>
        </p:txBody>
      </p:sp>
      <p:pic>
        <p:nvPicPr>
          <p:cNvPr id="17412" name="Picture 4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5"/>
            <a:ext cx="1100138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800" b="1" dirty="0">
                <a:solidFill>
                  <a:schemeClr val="bg1">
                    <a:lumMod val="25000"/>
                  </a:schemeClr>
                </a:solidFill>
                <a:latin typeface="+mn-lt"/>
              </a:rPr>
              <a:t>Задачи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785813" y="1714500"/>
            <a:ext cx="8001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ru-RU" sz="2800" i="1">
                <a:solidFill>
                  <a:srgbClr val="111111"/>
                </a:solidFill>
              </a:rPr>
              <a:t>Создание атмосферы сотрудничества и доброжелательности в классе 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000125" y="2928938"/>
            <a:ext cx="778668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ru-RU" sz="2800" i="1">
                <a:solidFill>
                  <a:srgbClr val="111111"/>
                </a:solidFill>
              </a:rPr>
              <a:t>Развитие  логического мышления учащегося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928813" y="4286250"/>
            <a:ext cx="5562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ctr"/>
            <a:r>
              <a:rPr lang="ru-RU" sz="2800" i="1">
                <a:solidFill>
                  <a:srgbClr val="111111"/>
                </a:solidFill>
              </a:rPr>
              <a:t>Формирование мотивов учения</a:t>
            </a:r>
          </a:p>
        </p:txBody>
      </p:sp>
      <p:pic>
        <p:nvPicPr>
          <p:cNvPr id="18438" name="Picture 4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5"/>
            <a:ext cx="1100138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000" b="1" dirty="0">
                <a:solidFill>
                  <a:schemeClr val="bg1">
                    <a:lumMod val="25000"/>
                  </a:schemeClr>
                </a:solidFill>
                <a:latin typeface="+mn-lt"/>
              </a:rPr>
              <a:t>Стадии развития познавательной активности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14400" y="1600200"/>
          <a:ext cx="77724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11"/>
          <p:cNvSpPr>
            <a:spLocks noGrp="1" noChangeArrowheads="1"/>
          </p:cNvSpPr>
          <p:nvPr>
            <p:ph idx="1"/>
          </p:nvPr>
        </p:nvSpPr>
        <p:spPr>
          <a:xfrm>
            <a:off x="785813" y="1785938"/>
            <a:ext cx="8229600" cy="43195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200" i="1" dirty="0">
                <a:solidFill>
                  <a:schemeClr val="bg1">
                    <a:lumMod val="25000"/>
                  </a:schemeClr>
                </a:solidFill>
              </a:rPr>
              <a:t>Эвристические беседы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i="1" dirty="0">
                <a:solidFill>
                  <a:schemeClr val="bg1">
                    <a:lumMod val="25000"/>
                  </a:schemeClr>
                </a:solidFill>
              </a:rPr>
              <a:t>Уроки-семинары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i="1" dirty="0">
                <a:solidFill>
                  <a:schemeClr val="bg1">
                    <a:lumMod val="25000"/>
                  </a:schemeClr>
                </a:solidFill>
              </a:rPr>
              <a:t>Физические эксперименты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i="1" dirty="0">
                <a:solidFill>
                  <a:schemeClr val="bg1">
                    <a:lumMod val="25000"/>
                  </a:schemeClr>
                </a:solidFill>
              </a:rPr>
              <a:t>Домашние опыты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i="1" dirty="0">
                <a:solidFill>
                  <a:schemeClr val="bg1">
                    <a:lumMod val="25000"/>
                  </a:schemeClr>
                </a:solidFill>
              </a:rPr>
              <a:t>Занимательные формы (кроссворды, ребусы)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1563" y="277813"/>
            <a:ext cx="7929562" cy="1143000"/>
          </a:xfrm>
        </p:spPr>
        <p:txBody>
          <a:bodyPr/>
          <a:lstStyle/>
          <a:p>
            <a:pPr algn="ctr">
              <a:defRPr/>
            </a:pPr>
            <a:r>
              <a:rPr lang="ru-RU" b="1" dirty="0">
                <a:solidFill>
                  <a:schemeClr val="bg1">
                    <a:lumMod val="25000"/>
                  </a:schemeClr>
                </a:solidFill>
                <a:latin typeface="+mn-lt"/>
              </a:rPr>
              <a:t>Способы реализации познавательной активности</a:t>
            </a:r>
          </a:p>
        </p:txBody>
      </p:sp>
      <p:pic>
        <p:nvPicPr>
          <p:cNvPr id="22532" name="Picture 4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5"/>
            <a:ext cx="1100138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  <p:bldP spid="4" grpId="0"/>
    </p:bldLst>
  </p:timing>
</p:sld>
</file>

<file path=ppt/theme/theme1.xml><?xml version="1.0" encoding="utf-8"?>
<a:theme xmlns:a="http://schemas.openxmlformats.org/drawingml/2006/main" name="Безудар.гласные">
  <a:themeElements>
    <a:clrScheme name="Безудар.гласны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Безудар.гласны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/>
          <a:srcRect/>
          <a:tile tx="0" ty="0" sx="100000" sy="100000" flip="none" algn="tl"/>
        </a:blip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/>
          <a:srcRect/>
          <a:tile tx="0" ty="0" sx="100000" sy="100000" flip="none" algn="tl"/>
        </a:blip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Безудар.гласны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зудар.гласны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зудар.гласны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зудар.гласны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зудар.гласны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зудар.гласны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зудар.гласны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зудар.гласны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зудар.гласны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зудар.гласны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зудар.гласны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зудар.гласны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езудар.гласные 13">
        <a:dk1>
          <a:srgbClr val="000000"/>
        </a:dk1>
        <a:lt1>
          <a:srgbClr val="E3C7AB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FE0D2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зудар.гласные 14">
        <a:dk1>
          <a:srgbClr val="000000"/>
        </a:dk1>
        <a:lt1>
          <a:srgbClr val="ECD9C6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4E9DF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зудар.гласные 15">
        <a:dk1>
          <a:srgbClr val="000000"/>
        </a:dk1>
        <a:lt1>
          <a:srgbClr val="FFE0A3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EDCE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езудар.гласные 16">
        <a:dk1>
          <a:srgbClr val="000000"/>
        </a:dk1>
        <a:lt1>
          <a:srgbClr val="FFEAC1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F3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/>
          <a:srcRect/>
          <a:tile tx="0" ty="0" sx="100000" sy="100000" flip="none" algn="tl"/>
        </a:blip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/>
          <a:srcRect/>
          <a:tile tx="0" ty="0" sx="100000" sy="100000" flip="none" algn="tl"/>
        </a:blip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1">
        <a:dk1>
          <a:srgbClr val="000000"/>
        </a:dk1>
        <a:lt1>
          <a:srgbClr val="E3C7AB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FE0D2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2">
        <a:dk1>
          <a:srgbClr val="000000"/>
        </a:dk1>
        <a:lt1>
          <a:srgbClr val="ECD9C6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4E9DF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3">
        <a:dk1>
          <a:srgbClr val="000000"/>
        </a:dk1>
        <a:lt1>
          <a:srgbClr val="FFE0A3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EDCE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4">
        <a:dk1>
          <a:srgbClr val="000000"/>
        </a:dk1>
        <a:lt1>
          <a:srgbClr val="FFEAC1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F3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5">
        <a:dk1>
          <a:srgbClr val="000000"/>
        </a:dk1>
        <a:lt1>
          <a:srgbClr val="FFD9B3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E9D6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6">
        <a:dk1>
          <a:srgbClr val="663300"/>
        </a:dk1>
        <a:lt1>
          <a:srgbClr val="FFD9B3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E9D6"/>
        </a:accent3>
        <a:accent4>
          <a:srgbClr val="562A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кстура">
  <a:themeElements>
    <a:clrScheme name="">
      <a:dk1>
        <a:srgbClr val="663300"/>
      </a:dk1>
      <a:lt1>
        <a:srgbClr val="FFD9B3"/>
      </a:lt1>
      <a:dk2>
        <a:srgbClr val="B43C00"/>
      </a:dk2>
      <a:lt2>
        <a:srgbClr val="C0BC94"/>
      </a:lt2>
      <a:accent1>
        <a:srgbClr val="FFFFAF"/>
      </a:accent1>
      <a:accent2>
        <a:srgbClr val="CC6600"/>
      </a:accent2>
      <a:accent3>
        <a:srgbClr val="FFE9D6"/>
      </a:accent3>
      <a:accent4>
        <a:srgbClr val="562A00"/>
      </a:accent4>
      <a:accent5>
        <a:srgbClr val="FFFFD4"/>
      </a:accent5>
      <a:accent6>
        <a:srgbClr val="B95C00"/>
      </a:accent6>
      <a:hlink>
        <a:srgbClr val="FF6600"/>
      </a:hlink>
      <a:folHlink>
        <a:srgbClr val="FFA161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/>
          <a:srcRect/>
          <a:tile tx="0" ty="0" sx="100000" sy="100000" flip="none" algn="tl"/>
        </a:blip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/>
          <a:srcRect/>
          <a:tile tx="0" ty="0" sx="100000" sy="100000" flip="none" algn="tl"/>
        </a:blip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9">
        <a:dk1>
          <a:srgbClr val="000000"/>
        </a:dk1>
        <a:lt1>
          <a:srgbClr val="E3C7AB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FE0D2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10">
        <a:dk1>
          <a:srgbClr val="000000"/>
        </a:dk1>
        <a:lt1>
          <a:srgbClr val="ECD9C6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4E9DF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11">
        <a:dk1>
          <a:srgbClr val="000000"/>
        </a:dk1>
        <a:lt1>
          <a:srgbClr val="FFE0A3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EDCE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12">
        <a:dk1>
          <a:srgbClr val="000000"/>
        </a:dk1>
        <a:lt1>
          <a:srgbClr val="FFEAC1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F3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13">
        <a:dk1>
          <a:srgbClr val="000000"/>
        </a:dk1>
        <a:lt1>
          <a:srgbClr val="FFD9B3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E9D6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14">
        <a:dk1>
          <a:srgbClr val="663300"/>
        </a:dk1>
        <a:lt1>
          <a:srgbClr val="FFD9B3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E9D6"/>
        </a:accent3>
        <a:accent4>
          <a:srgbClr val="562A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15">
        <a:dk1>
          <a:srgbClr val="663300"/>
        </a:dk1>
        <a:lt1>
          <a:srgbClr val="FFD9B3"/>
        </a:lt1>
        <a:dk2>
          <a:srgbClr val="CC0000"/>
        </a:dk2>
        <a:lt2>
          <a:srgbClr val="C0BC94"/>
        </a:lt2>
        <a:accent1>
          <a:srgbClr val="FFFFAF"/>
        </a:accent1>
        <a:accent2>
          <a:srgbClr val="CC6600"/>
        </a:accent2>
        <a:accent3>
          <a:srgbClr val="FFE9D6"/>
        </a:accent3>
        <a:accent4>
          <a:srgbClr val="562A00"/>
        </a:accent4>
        <a:accent5>
          <a:srgbClr val="FFFFD4"/>
        </a:accent5>
        <a:accent6>
          <a:srgbClr val="B95C00"/>
        </a:accent6>
        <a:hlink>
          <a:srgbClr val="FF6600"/>
        </a:hlink>
        <a:folHlink>
          <a:srgbClr val="FFA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16">
        <a:dk1>
          <a:srgbClr val="663300"/>
        </a:dk1>
        <a:lt1>
          <a:srgbClr val="FFC993"/>
        </a:lt1>
        <a:dk2>
          <a:srgbClr val="CC0000"/>
        </a:dk2>
        <a:lt2>
          <a:srgbClr val="C0BC94"/>
        </a:lt2>
        <a:accent1>
          <a:srgbClr val="FFFFAF"/>
        </a:accent1>
        <a:accent2>
          <a:srgbClr val="CC6600"/>
        </a:accent2>
        <a:accent3>
          <a:srgbClr val="FFE1C8"/>
        </a:accent3>
        <a:accent4>
          <a:srgbClr val="562A00"/>
        </a:accent4>
        <a:accent5>
          <a:srgbClr val="FFFFD4"/>
        </a:accent5>
        <a:accent6>
          <a:srgbClr val="B95C00"/>
        </a:accent6>
        <a:hlink>
          <a:srgbClr val="FF6600"/>
        </a:hlink>
        <a:folHlink>
          <a:srgbClr val="FFA16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Слои">
  <a:themeElements>
    <a:clrScheme name="1_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1_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/>
          <a:srcRect/>
          <a:tile tx="0" ty="0" sx="100000" sy="100000" flip="none" algn="tl"/>
        </a:blip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/>
          <a:srcRect/>
          <a:tile tx="0" ty="0" sx="100000" sy="100000" flip="none" algn="tl"/>
        </a:blip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лои 11">
        <a:dk1>
          <a:srgbClr val="000000"/>
        </a:dk1>
        <a:lt1>
          <a:srgbClr val="E3C7AB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FE0D2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лои 12">
        <a:dk1>
          <a:srgbClr val="000000"/>
        </a:dk1>
        <a:lt1>
          <a:srgbClr val="ECD9C6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4E9DF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лои 13">
        <a:dk1>
          <a:srgbClr val="000000"/>
        </a:dk1>
        <a:lt1>
          <a:srgbClr val="FFE0A3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EDCE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лои 14">
        <a:dk1>
          <a:srgbClr val="000000"/>
        </a:dk1>
        <a:lt1>
          <a:srgbClr val="FFEAC1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F3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лои 15">
        <a:dk1>
          <a:srgbClr val="000000"/>
        </a:dk1>
        <a:lt1>
          <a:srgbClr val="FFD9B3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E9D6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лои 16">
        <a:dk1>
          <a:srgbClr val="663300"/>
        </a:dk1>
        <a:lt1>
          <a:srgbClr val="FFD9B3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E9D6"/>
        </a:accent3>
        <a:accent4>
          <a:srgbClr val="562A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Текстура">
  <a:themeElements>
    <a:clrScheme name="1_Текстура 7">
      <a:dk1>
        <a:srgbClr val="000000"/>
      </a:dk1>
      <a:lt1>
        <a:srgbClr val="DBDAC2"/>
      </a:lt1>
      <a:dk2>
        <a:srgbClr val="827F4C"/>
      </a:dk2>
      <a:lt2>
        <a:srgbClr val="C0BC94"/>
      </a:lt2>
      <a:accent1>
        <a:srgbClr val="AAA578"/>
      </a:accent1>
      <a:accent2>
        <a:srgbClr val="A2A4AC"/>
      </a:accent2>
      <a:accent3>
        <a:srgbClr val="EAEADD"/>
      </a:accent3>
      <a:accent4>
        <a:srgbClr val="000000"/>
      </a:accent4>
      <a:accent5>
        <a:srgbClr val="D2CFBE"/>
      </a:accent5>
      <a:accent6>
        <a:srgbClr val="92949B"/>
      </a:accent6>
      <a:hlink>
        <a:srgbClr val="5B8800"/>
      </a:hlink>
      <a:folHlink>
        <a:srgbClr val="686532"/>
      </a:folHlink>
    </a:clrScheme>
    <a:fontScheme name="1_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/>
          <a:srcRect/>
          <a:tile tx="0" ty="0" sx="100000" sy="100000" flip="none" algn="tl"/>
        </a:blip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/>
          <a:srcRect/>
          <a:tile tx="0" ty="0" sx="100000" sy="100000" flip="none" algn="tl"/>
        </a:blip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Текстура 9">
        <a:dk1>
          <a:srgbClr val="000000"/>
        </a:dk1>
        <a:lt1>
          <a:srgbClr val="E3C7AB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FE0D2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Текстура 10">
        <a:dk1>
          <a:srgbClr val="000000"/>
        </a:dk1>
        <a:lt1>
          <a:srgbClr val="ECD9C6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4E9DF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Текстура 11">
        <a:dk1>
          <a:srgbClr val="000000"/>
        </a:dk1>
        <a:lt1>
          <a:srgbClr val="FFE0A3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EDCE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Текстура 12">
        <a:dk1>
          <a:srgbClr val="000000"/>
        </a:dk1>
        <a:lt1>
          <a:srgbClr val="FFEAC1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F3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Текстура 13">
        <a:dk1>
          <a:srgbClr val="000000"/>
        </a:dk1>
        <a:lt1>
          <a:srgbClr val="FFD9B3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E9D6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Текстура 14">
        <a:dk1>
          <a:srgbClr val="663300"/>
        </a:dk1>
        <a:lt1>
          <a:srgbClr val="FFD9B3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E9D6"/>
        </a:accent3>
        <a:accent4>
          <a:srgbClr val="562A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Текстура 15">
        <a:dk1>
          <a:srgbClr val="663300"/>
        </a:dk1>
        <a:lt1>
          <a:srgbClr val="FFD9B3"/>
        </a:lt1>
        <a:dk2>
          <a:srgbClr val="CC0000"/>
        </a:dk2>
        <a:lt2>
          <a:srgbClr val="C0BC94"/>
        </a:lt2>
        <a:accent1>
          <a:srgbClr val="FFFFAF"/>
        </a:accent1>
        <a:accent2>
          <a:srgbClr val="CC6600"/>
        </a:accent2>
        <a:accent3>
          <a:srgbClr val="FFE9D6"/>
        </a:accent3>
        <a:accent4>
          <a:srgbClr val="562A00"/>
        </a:accent4>
        <a:accent5>
          <a:srgbClr val="FFFFD4"/>
        </a:accent5>
        <a:accent6>
          <a:srgbClr val="B95C00"/>
        </a:accent6>
        <a:hlink>
          <a:srgbClr val="FF6600"/>
        </a:hlink>
        <a:folHlink>
          <a:srgbClr val="FFA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Текстура 16">
        <a:dk1>
          <a:srgbClr val="663300"/>
        </a:dk1>
        <a:lt1>
          <a:srgbClr val="FFC993"/>
        </a:lt1>
        <a:dk2>
          <a:srgbClr val="CC0000"/>
        </a:dk2>
        <a:lt2>
          <a:srgbClr val="C0BC94"/>
        </a:lt2>
        <a:accent1>
          <a:srgbClr val="FFFFAF"/>
        </a:accent1>
        <a:accent2>
          <a:srgbClr val="CC6600"/>
        </a:accent2>
        <a:accent3>
          <a:srgbClr val="FFE1C8"/>
        </a:accent3>
        <a:accent4>
          <a:srgbClr val="562A00"/>
        </a:accent4>
        <a:accent5>
          <a:srgbClr val="FFFFD4"/>
        </a:accent5>
        <a:accent6>
          <a:srgbClr val="B95C00"/>
        </a:accent6>
        <a:hlink>
          <a:srgbClr val="FF6600"/>
        </a:hlink>
        <a:folHlink>
          <a:srgbClr val="FFA16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Слои">
  <a:themeElements>
    <a:clrScheme name="2_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2_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/>
          <a:srcRect/>
          <a:tile tx="0" ty="0" sx="100000" sy="100000" flip="none" algn="tl"/>
        </a:blip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/>
          <a:srcRect/>
          <a:tile tx="0" ty="0" sx="100000" sy="100000" flip="none" algn="tl"/>
        </a:blip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лои 11">
        <a:dk1>
          <a:srgbClr val="000000"/>
        </a:dk1>
        <a:lt1>
          <a:srgbClr val="E3C7AB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FE0D2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лои 12">
        <a:dk1>
          <a:srgbClr val="000000"/>
        </a:dk1>
        <a:lt1>
          <a:srgbClr val="ECD9C6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4E9DF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лои 13">
        <a:dk1>
          <a:srgbClr val="000000"/>
        </a:dk1>
        <a:lt1>
          <a:srgbClr val="FFE0A3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EDCE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лои 14">
        <a:dk1>
          <a:srgbClr val="000000"/>
        </a:dk1>
        <a:lt1>
          <a:srgbClr val="FFEAC1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F3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лои 15">
        <a:dk1>
          <a:srgbClr val="000000"/>
        </a:dk1>
        <a:lt1>
          <a:srgbClr val="FFD9B3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E9D6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лои 16">
        <a:dk1>
          <a:srgbClr val="663300"/>
        </a:dk1>
        <a:lt1>
          <a:srgbClr val="FFD9B3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E9D6"/>
        </a:accent3>
        <a:accent4>
          <a:srgbClr val="562A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Текстура">
  <a:themeElements>
    <a:clrScheme name="2_Текстура 7">
      <a:dk1>
        <a:srgbClr val="000000"/>
      </a:dk1>
      <a:lt1>
        <a:srgbClr val="DBDAC2"/>
      </a:lt1>
      <a:dk2>
        <a:srgbClr val="827F4C"/>
      </a:dk2>
      <a:lt2>
        <a:srgbClr val="C0BC94"/>
      </a:lt2>
      <a:accent1>
        <a:srgbClr val="AAA578"/>
      </a:accent1>
      <a:accent2>
        <a:srgbClr val="A2A4AC"/>
      </a:accent2>
      <a:accent3>
        <a:srgbClr val="EAEADD"/>
      </a:accent3>
      <a:accent4>
        <a:srgbClr val="000000"/>
      </a:accent4>
      <a:accent5>
        <a:srgbClr val="D2CFBE"/>
      </a:accent5>
      <a:accent6>
        <a:srgbClr val="92949B"/>
      </a:accent6>
      <a:hlink>
        <a:srgbClr val="5B8800"/>
      </a:hlink>
      <a:folHlink>
        <a:srgbClr val="686532"/>
      </a:folHlink>
    </a:clrScheme>
    <a:fontScheme name="2_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/>
          <a:srcRect/>
          <a:tile tx="0" ty="0" sx="100000" sy="100000" flip="none" algn="tl"/>
        </a:blip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/>
          <a:srcRect/>
          <a:tile tx="0" ty="0" sx="100000" sy="100000" flip="none" algn="tl"/>
        </a:blip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9">
        <a:dk1>
          <a:srgbClr val="000000"/>
        </a:dk1>
        <a:lt1>
          <a:srgbClr val="E3C7AB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FE0D2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10">
        <a:dk1>
          <a:srgbClr val="000000"/>
        </a:dk1>
        <a:lt1>
          <a:srgbClr val="ECD9C6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4E9DF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11">
        <a:dk1>
          <a:srgbClr val="000000"/>
        </a:dk1>
        <a:lt1>
          <a:srgbClr val="FFE0A3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EDCE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12">
        <a:dk1>
          <a:srgbClr val="000000"/>
        </a:dk1>
        <a:lt1>
          <a:srgbClr val="FFEAC1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F3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13">
        <a:dk1>
          <a:srgbClr val="000000"/>
        </a:dk1>
        <a:lt1>
          <a:srgbClr val="FFD9B3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E9D6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14">
        <a:dk1>
          <a:srgbClr val="663300"/>
        </a:dk1>
        <a:lt1>
          <a:srgbClr val="FFD9B3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FFE9D6"/>
        </a:accent3>
        <a:accent4>
          <a:srgbClr val="562A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15">
        <a:dk1>
          <a:srgbClr val="663300"/>
        </a:dk1>
        <a:lt1>
          <a:srgbClr val="FFD9B3"/>
        </a:lt1>
        <a:dk2>
          <a:srgbClr val="CC0000"/>
        </a:dk2>
        <a:lt2>
          <a:srgbClr val="C0BC94"/>
        </a:lt2>
        <a:accent1>
          <a:srgbClr val="FFFFAF"/>
        </a:accent1>
        <a:accent2>
          <a:srgbClr val="CC6600"/>
        </a:accent2>
        <a:accent3>
          <a:srgbClr val="FFE9D6"/>
        </a:accent3>
        <a:accent4>
          <a:srgbClr val="562A00"/>
        </a:accent4>
        <a:accent5>
          <a:srgbClr val="FFFFD4"/>
        </a:accent5>
        <a:accent6>
          <a:srgbClr val="B95C00"/>
        </a:accent6>
        <a:hlink>
          <a:srgbClr val="FF6600"/>
        </a:hlink>
        <a:folHlink>
          <a:srgbClr val="FFA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Текстура 16">
        <a:dk1>
          <a:srgbClr val="663300"/>
        </a:dk1>
        <a:lt1>
          <a:srgbClr val="FFC993"/>
        </a:lt1>
        <a:dk2>
          <a:srgbClr val="CC0000"/>
        </a:dk2>
        <a:lt2>
          <a:srgbClr val="C0BC94"/>
        </a:lt2>
        <a:accent1>
          <a:srgbClr val="FFFFAF"/>
        </a:accent1>
        <a:accent2>
          <a:srgbClr val="CC6600"/>
        </a:accent2>
        <a:accent3>
          <a:srgbClr val="FFE1C8"/>
        </a:accent3>
        <a:accent4>
          <a:srgbClr val="562A00"/>
        </a:accent4>
        <a:accent5>
          <a:srgbClr val="FFFFD4"/>
        </a:accent5>
        <a:accent6>
          <a:srgbClr val="B95C00"/>
        </a:accent6>
        <a:hlink>
          <a:srgbClr val="FF6600"/>
        </a:hlink>
        <a:folHlink>
          <a:srgbClr val="FFA16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Безудар.гласные</Template>
  <TotalTime>6597</TotalTime>
  <Words>606</Words>
  <Application>Microsoft Macintosh PowerPoint</Application>
  <PresentationFormat>Экран (4:3)</PresentationFormat>
  <Paragraphs>63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24</vt:i4>
      </vt:variant>
    </vt:vector>
  </HeadingPairs>
  <TitlesOfParts>
    <vt:vector size="37" baseType="lpstr">
      <vt:lpstr>Arial</vt:lpstr>
      <vt:lpstr>Monotype Corsiva</vt:lpstr>
      <vt:lpstr>Tahoma</vt:lpstr>
      <vt:lpstr>Times New Roman</vt:lpstr>
      <vt:lpstr>Verdana</vt:lpstr>
      <vt:lpstr>Wingdings</vt:lpstr>
      <vt:lpstr>Безудар.гласные</vt:lpstr>
      <vt:lpstr>Слои</vt:lpstr>
      <vt:lpstr>Текстура</vt:lpstr>
      <vt:lpstr>1_Слои</vt:lpstr>
      <vt:lpstr>1_Текстура</vt:lpstr>
      <vt:lpstr>2_Слои</vt:lpstr>
      <vt:lpstr>2_Текстура</vt:lpstr>
      <vt:lpstr>Презентация PowerPoint</vt:lpstr>
      <vt:lpstr>Можно детям подробно объяснить, что  </vt:lpstr>
      <vt:lpstr>Актуальность</vt:lpstr>
      <vt:lpstr>Проблемы</vt:lpstr>
      <vt:lpstr>Цель</vt:lpstr>
      <vt:lpstr>Гипотеза</vt:lpstr>
      <vt:lpstr>Задачи</vt:lpstr>
      <vt:lpstr>Стадии развития познавательной активности</vt:lpstr>
      <vt:lpstr>Способы реализации познавательной активности</vt:lpstr>
      <vt:lpstr>«Физика вокруг нас»</vt:lpstr>
      <vt:lpstr>«Физика вокруг нас»</vt:lpstr>
      <vt:lpstr>Урок – основная форма обучения</vt:lpstr>
      <vt:lpstr>Урок по-современному</vt:lpstr>
      <vt:lpstr>Проведение эксперимента Тема урока: Атмосферное давление </vt:lpstr>
      <vt:lpstr>Эксперимент:  </vt:lpstr>
      <vt:lpstr>Обычный лист бумаги против атмосферного давления</vt:lpstr>
      <vt:lpstr>Чудеса в ванной</vt:lpstr>
      <vt:lpstr>Барометр</vt:lpstr>
      <vt:lpstr>Сила давления на голову человека: F = p S</vt:lpstr>
      <vt:lpstr>Результаты проекта</vt:lpstr>
      <vt:lpstr>Вывод</vt:lpstr>
      <vt:lpstr>Итоги</vt:lpstr>
      <vt:lpstr>Информационные ресурсы</vt:lpstr>
      <vt:lpstr>Презентация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Ономастика как средство развития языковой культуры младшего школьника</dc:title>
  <dc:creator>Sulak2</dc:creator>
  <cp:lastModifiedBy>Microsoft Office User</cp:lastModifiedBy>
  <cp:revision>92</cp:revision>
  <dcterms:created xsi:type="dcterms:W3CDTF">2010-02-01T16:30:58Z</dcterms:created>
  <dcterms:modified xsi:type="dcterms:W3CDTF">2022-03-31T06:00:48Z</dcterms:modified>
</cp:coreProperties>
</file>