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3" r:id="rId4"/>
    <p:sldId id="259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F7F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6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87BDB-6535-4520-A3E2-3E735F91E33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6143CF-4651-484A-B60B-C006A59ED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885AA-564D-449C-9DF3-6DE629D26F2C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8FE4D-91EB-49F4-8C30-B3470DA69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357694"/>
            <a:ext cx="4857752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Учитель математики: Зотова О.П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с экономическим содержанием в ЕГЭ (часть 3)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14414" y="1071546"/>
            <a:ext cx="2133600" cy="365125"/>
          </a:xfrm>
        </p:spPr>
        <p:txBody>
          <a:bodyPr/>
          <a:lstStyle/>
          <a:p>
            <a:fld id="{DD1885AA-564D-449C-9DF3-6DE629D26F2C}" type="datetimeFigureOut">
              <a:rPr lang="ru-RU" sz="3200" b="1" smtClean="0">
                <a:solidFill>
                  <a:schemeClr val="tx1"/>
                </a:solidFill>
              </a:rPr>
              <a:pPr/>
              <a:t>16.03.2022</a:t>
            </a:fld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3429024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/>
              <a:t>Задача 1. 15-го декабря планируется взять кредит в банке на 11 месяцев.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Условия его возврата таковы: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-1-го числа каждого месяца долг возрастает на 3% по сравнению с концом предыдущего месяца;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-со 2-го по 14-е число каждого месяца необходимо выплатить часть долга;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-15-го числа каждого месяца с 1-го по 10-й долг должен быть на 80 тысяч рублей меньше долга на15-е число предыдущего месяца;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-к 15-му числу 11-го месяца кредит должен быть полностью погашен.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Какой долг будет 15-го числа 10-го месяца, если общая сумма выплат после полного погашения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кредита составит 1198 тысяч рублей?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429000"/>
            <a:ext cx="857256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</a:t>
            </a:r>
            <a:r>
              <a:rPr lang="en-US" dirty="0" smtClean="0"/>
              <a:t>-</a:t>
            </a:r>
            <a:r>
              <a:rPr lang="ru-RU" sz="2400" dirty="0" smtClean="0"/>
              <a:t>размер кредита,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r</a:t>
            </a:r>
            <a:r>
              <a:rPr lang="ru-RU" sz="2400" dirty="0" smtClean="0"/>
              <a:t>=3%,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en-US" sz="2400" dirty="0" smtClean="0"/>
              <a:t>n=</a:t>
            </a:r>
            <a:r>
              <a:rPr lang="ru-RU" sz="2400" dirty="0" smtClean="0"/>
              <a:t>11 месяцев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smtClean="0"/>
              <a:t>а=80 </a:t>
            </a:r>
            <a:r>
              <a:rPr lang="ru-RU" sz="2400" dirty="0" err="1" smtClean="0"/>
              <a:t>тыс</a:t>
            </a:r>
            <a:r>
              <a:rPr lang="ru-RU" sz="2400" dirty="0" smtClean="0"/>
              <a:t> </a:t>
            </a:r>
            <a:r>
              <a:rPr lang="ru-RU" sz="2400" dirty="0" err="1" smtClean="0"/>
              <a:t>руб</a:t>
            </a:r>
            <a:r>
              <a:rPr lang="ru-RU" sz="2400" dirty="0" smtClean="0"/>
              <a:t> – ежемесячная сумма,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Q=</a:t>
            </a:r>
            <a:r>
              <a:rPr lang="ru-RU" sz="2400" dirty="0" smtClean="0"/>
              <a:t>1198 </a:t>
            </a:r>
            <a:r>
              <a:rPr lang="ru-RU" sz="2400" dirty="0" err="1" smtClean="0"/>
              <a:t>тыс</a:t>
            </a:r>
            <a:r>
              <a:rPr lang="ru-RU" sz="2400" dirty="0" smtClean="0"/>
              <a:t> рублей</a:t>
            </a:r>
            <a:endParaRPr lang="ru-RU" sz="24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0,03</a:t>
                      </a:r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(S-80)*0,03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(S-2*80)*0,03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Содержимое 7"/>
          <p:cNvGraphicFramePr>
            <a:graphicFrameLocks/>
          </p:cNvGraphicFramePr>
          <p:nvPr/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0,03</a:t>
                      </a:r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(S-80)*0,03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(S-2*80)*0,03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---------------------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(S-9*80)*0,03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(S-10*80)*1,03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3244334"/>
            <a:ext cx="914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80*10+0,03S+(S-80)0,03+…+(S-9*80)0,03+(S-10*80)1,03=1198</a:t>
            </a:r>
          </a:p>
          <a:p>
            <a:endParaRPr lang="en-US" sz="2800" dirty="0" smtClean="0"/>
          </a:p>
        </p:txBody>
      </p:sp>
      <p:sp>
        <p:nvSpPr>
          <p:cNvPr id="13" name="Полилиния 12"/>
          <p:cNvSpPr/>
          <p:nvPr/>
        </p:nvSpPr>
        <p:spPr>
          <a:xfrm>
            <a:off x="3756316" y="285865"/>
            <a:ext cx="1607254" cy="2646597"/>
          </a:xfrm>
          <a:custGeom>
            <a:avLst/>
            <a:gdLst>
              <a:gd name="connsiteX0" fmla="*/ 1429833 w 1607254"/>
              <a:gd name="connsiteY0" fmla="*/ 382875 h 2646597"/>
              <a:gd name="connsiteX1" fmla="*/ 1388890 w 1607254"/>
              <a:gd name="connsiteY1" fmla="*/ 355580 h 2646597"/>
              <a:gd name="connsiteX2" fmla="*/ 1279708 w 1607254"/>
              <a:gd name="connsiteY2" fmla="*/ 260045 h 2646597"/>
              <a:gd name="connsiteX3" fmla="*/ 1197821 w 1607254"/>
              <a:gd name="connsiteY3" fmla="*/ 232750 h 2646597"/>
              <a:gd name="connsiteX4" fmla="*/ 1156878 w 1607254"/>
              <a:gd name="connsiteY4" fmla="*/ 191807 h 2646597"/>
              <a:gd name="connsiteX5" fmla="*/ 1061344 w 1607254"/>
              <a:gd name="connsiteY5" fmla="*/ 150863 h 2646597"/>
              <a:gd name="connsiteX6" fmla="*/ 938514 w 1607254"/>
              <a:gd name="connsiteY6" fmla="*/ 96272 h 2646597"/>
              <a:gd name="connsiteX7" fmla="*/ 856627 w 1607254"/>
              <a:gd name="connsiteY7" fmla="*/ 68977 h 2646597"/>
              <a:gd name="connsiteX8" fmla="*/ 802036 w 1607254"/>
              <a:gd name="connsiteY8" fmla="*/ 41681 h 2646597"/>
              <a:gd name="connsiteX9" fmla="*/ 692854 w 1607254"/>
              <a:gd name="connsiteY9" fmla="*/ 14386 h 2646597"/>
              <a:gd name="connsiteX10" fmla="*/ 651911 w 1607254"/>
              <a:gd name="connsiteY10" fmla="*/ 738 h 2646597"/>
              <a:gd name="connsiteX11" fmla="*/ 556377 w 1607254"/>
              <a:gd name="connsiteY11" fmla="*/ 14386 h 2646597"/>
              <a:gd name="connsiteX12" fmla="*/ 515433 w 1607254"/>
              <a:gd name="connsiteY12" fmla="*/ 68977 h 2646597"/>
              <a:gd name="connsiteX13" fmla="*/ 433547 w 1607254"/>
              <a:gd name="connsiteY13" fmla="*/ 205454 h 2646597"/>
              <a:gd name="connsiteX14" fmla="*/ 351660 w 1607254"/>
              <a:gd name="connsiteY14" fmla="*/ 341932 h 2646597"/>
              <a:gd name="connsiteX15" fmla="*/ 310717 w 1607254"/>
              <a:gd name="connsiteY15" fmla="*/ 478410 h 2646597"/>
              <a:gd name="connsiteX16" fmla="*/ 283421 w 1607254"/>
              <a:gd name="connsiteY16" fmla="*/ 560296 h 2646597"/>
              <a:gd name="connsiteX17" fmla="*/ 256126 w 1607254"/>
              <a:gd name="connsiteY17" fmla="*/ 860547 h 2646597"/>
              <a:gd name="connsiteX18" fmla="*/ 242478 w 1607254"/>
              <a:gd name="connsiteY18" fmla="*/ 983377 h 2646597"/>
              <a:gd name="connsiteX19" fmla="*/ 228830 w 1607254"/>
              <a:gd name="connsiteY19" fmla="*/ 1133502 h 2646597"/>
              <a:gd name="connsiteX20" fmla="*/ 187887 w 1607254"/>
              <a:gd name="connsiteY20" fmla="*/ 1269980 h 2646597"/>
              <a:gd name="connsiteX21" fmla="*/ 174239 w 1607254"/>
              <a:gd name="connsiteY21" fmla="*/ 1310923 h 2646597"/>
              <a:gd name="connsiteX22" fmla="*/ 119648 w 1607254"/>
              <a:gd name="connsiteY22" fmla="*/ 1392810 h 2646597"/>
              <a:gd name="connsiteX23" fmla="*/ 92353 w 1607254"/>
              <a:gd name="connsiteY23" fmla="*/ 1433753 h 2646597"/>
              <a:gd name="connsiteX24" fmla="*/ 51409 w 1607254"/>
              <a:gd name="connsiteY24" fmla="*/ 1556583 h 2646597"/>
              <a:gd name="connsiteX25" fmla="*/ 24114 w 1607254"/>
              <a:gd name="connsiteY25" fmla="*/ 1638469 h 2646597"/>
              <a:gd name="connsiteX26" fmla="*/ 10466 w 1607254"/>
              <a:gd name="connsiteY26" fmla="*/ 1679413 h 2646597"/>
              <a:gd name="connsiteX27" fmla="*/ 37762 w 1607254"/>
              <a:gd name="connsiteY27" fmla="*/ 2102493 h 2646597"/>
              <a:gd name="connsiteX28" fmla="*/ 65057 w 1607254"/>
              <a:gd name="connsiteY28" fmla="*/ 2225323 h 2646597"/>
              <a:gd name="connsiteX29" fmla="*/ 92353 w 1607254"/>
              <a:gd name="connsiteY29" fmla="*/ 2266266 h 2646597"/>
              <a:gd name="connsiteX30" fmla="*/ 146944 w 1607254"/>
              <a:gd name="connsiteY30" fmla="*/ 2361801 h 2646597"/>
              <a:gd name="connsiteX31" fmla="*/ 174239 w 1607254"/>
              <a:gd name="connsiteY31" fmla="*/ 2402744 h 2646597"/>
              <a:gd name="connsiteX32" fmla="*/ 297069 w 1607254"/>
              <a:gd name="connsiteY32" fmla="*/ 2498278 h 2646597"/>
              <a:gd name="connsiteX33" fmla="*/ 338012 w 1607254"/>
              <a:gd name="connsiteY33" fmla="*/ 2511926 h 2646597"/>
              <a:gd name="connsiteX34" fmla="*/ 378956 w 1607254"/>
              <a:gd name="connsiteY34" fmla="*/ 2539222 h 2646597"/>
              <a:gd name="connsiteX35" fmla="*/ 501785 w 1607254"/>
              <a:gd name="connsiteY35" fmla="*/ 2566517 h 2646597"/>
              <a:gd name="connsiteX36" fmla="*/ 651911 w 1607254"/>
              <a:gd name="connsiteY36" fmla="*/ 2593813 h 2646597"/>
              <a:gd name="connsiteX37" fmla="*/ 692854 w 1607254"/>
              <a:gd name="connsiteY37" fmla="*/ 2607460 h 2646597"/>
              <a:gd name="connsiteX38" fmla="*/ 1211469 w 1607254"/>
              <a:gd name="connsiteY38" fmla="*/ 2607460 h 2646597"/>
              <a:gd name="connsiteX39" fmla="*/ 1252412 w 1607254"/>
              <a:gd name="connsiteY39" fmla="*/ 2593813 h 2646597"/>
              <a:gd name="connsiteX40" fmla="*/ 1334299 w 1607254"/>
              <a:gd name="connsiteY40" fmla="*/ 2457335 h 2646597"/>
              <a:gd name="connsiteX41" fmla="*/ 1347947 w 1607254"/>
              <a:gd name="connsiteY41" fmla="*/ 2416392 h 2646597"/>
              <a:gd name="connsiteX42" fmla="*/ 1375242 w 1607254"/>
              <a:gd name="connsiteY42" fmla="*/ 2375448 h 2646597"/>
              <a:gd name="connsiteX43" fmla="*/ 1388890 w 1607254"/>
              <a:gd name="connsiteY43" fmla="*/ 2320857 h 2646597"/>
              <a:gd name="connsiteX44" fmla="*/ 1416185 w 1607254"/>
              <a:gd name="connsiteY44" fmla="*/ 2157084 h 2646597"/>
              <a:gd name="connsiteX45" fmla="*/ 1443481 w 1607254"/>
              <a:gd name="connsiteY45" fmla="*/ 2075198 h 2646597"/>
              <a:gd name="connsiteX46" fmla="*/ 1470777 w 1607254"/>
              <a:gd name="connsiteY46" fmla="*/ 1938720 h 2646597"/>
              <a:gd name="connsiteX47" fmla="*/ 1484424 w 1607254"/>
              <a:gd name="connsiteY47" fmla="*/ 1897777 h 2646597"/>
              <a:gd name="connsiteX48" fmla="*/ 1511720 w 1607254"/>
              <a:gd name="connsiteY48" fmla="*/ 1720356 h 2646597"/>
              <a:gd name="connsiteX49" fmla="*/ 1539015 w 1607254"/>
              <a:gd name="connsiteY49" fmla="*/ 1611174 h 2646597"/>
              <a:gd name="connsiteX50" fmla="*/ 1566311 w 1607254"/>
              <a:gd name="connsiteY50" fmla="*/ 1474696 h 2646597"/>
              <a:gd name="connsiteX51" fmla="*/ 1579959 w 1607254"/>
              <a:gd name="connsiteY51" fmla="*/ 1365514 h 2646597"/>
              <a:gd name="connsiteX52" fmla="*/ 1593606 w 1607254"/>
              <a:gd name="connsiteY52" fmla="*/ 1283628 h 2646597"/>
              <a:gd name="connsiteX53" fmla="*/ 1607254 w 1607254"/>
              <a:gd name="connsiteY53" fmla="*/ 1133502 h 2646597"/>
              <a:gd name="connsiteX54" fmla="*/ 1593606 w 1607254"/>
              <a:gd name="connsiteY54" fmla="*/ 942434 h 2646597"/>
              <a:gd name="connsiteX55" fmla="*/ 1566311 w 1607254"/>
              <a:gd name="connsiteY55" fmla="*/ 901490 h 2646597"/>
              <a:gd name="connsiteX56" fmla="*/ 1552663 w 1607254"/>
              <a:gd name="connsiteY56" fmla="*/ 860547 h 2646597"/>
              <a:gd name="connsiteX57" fmla="*/ 1525368 w 1607254"/>
              <a:gd name="connsiteY57" fmla="*/ 819604 h 2646597"/>
              <a:gd name="connsiteX58" fmla="*/ 1484424 w 1607254"/>
              <a:gd name="connsiteY58" fmla="*/ 683126 h 2646597"/>
              <a:gd name="connsiteX59" fmla="*/ 1470777 w 1607254"/>
              <a:gd name="connsiteY59" fmla="*/ 642183 h 2646597"/>
              <a:gd name="connsiteX60" fmla="*/ 1470777 w 1607254"/>
              <a:gd name="connsiteY60" fmla="*/ 464762 h 2646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607254" h="2646597">
                <a:moveTo>
                  <a:pt x="1429833" y="382875"/>
                </a:moveTo>
                <a:cubicBezTo>
                  <a:pt x="1416185" y="373777"/>
                  <a:pt x="1401234" y="366381"/>
                  <a:pt x="1388890" y="355580"/>
                </a:cubicBezTo>
                <a:cubicBezTo>
                  <a:pt x="1354414" y="325414"/>
                  <a:pt x="1324286" y="279858"/>
                  <a:pt x="1279708" y="260045"/>
                </a:cubicBezTo>
                <a:cubicBezTo>
                  <a:pt x="1253416" y="248360"/>
                  <a:pt x="1197821" y="232750"/>
                  <a:pt x="1197821" y="232750"/>
                </a:cubicBezTo>
                <a:cubicBezTo>
                  <a:pt x="1184173" y="219102"/>
                  <a:pt x="1172584" y="203025"/>
                  <a:pt x="1156878" y="191807"/>
                </a:cubicBezTo>
                <a:cubicBezTo>
                  <a:pt x="1111615" y="159476"/>
                  <a:pt x="1105893" y="169956"/>
                  <a:pt x="1061344" y="150863"/>
                </a:cubicBezTo>
                <a:cubicBezTo>
                  <a:pt x="941224" y="99383"/>
                  <a:pt x="1078164" y="147054"/>
                  <a:pt x="938514" y="96272"/>
                </a:cubicBezTo>
                <a:cubicBezTo>
                  <a:pt x="911474" y="86439"/>
                  <a:pt x="882361" y="81844"/>
                  <a:pt x="856627" y="68977"/>
                </a:cubicBezTo>
                <a:cubicBezTo>
                  <a:pt x="838430" y="59878"/>
                  <a:pt x="821337" y="48115"/>
                  <a:pt x="802036" y="41681"/>
                </a:cubicBezTo>
                <a:cubicBezTo>
                  <a:pt x="766447" y="29818"/>
                  <a:pt x="728443" y="26249"/>
                  <a:pt x="692854" y="14386"/>
                </a:cubicBezTo>
                <a:lnTo>
                  <a:pt x="651911" y="738"/>
                </a:lnTo>
                <a:cubicBezTo>
                  <a:pt x="620066" y="5287"/>
                  <a:pt x="585149" y="0"/>
                  <a:pt x="556377" y="14386"/>
                </a:cubicBezTo>
                <a:cubicBezTo>
                  <a:pt x="536032" y="24558"/>
                  <a:pt x="528477" y="50342"/>
                  <a:pt x="515433" y="68977"/>
                </a:cubicBezTo>
                <a:cubicBezTo>
                  <a:pt x="374592" y="270177"/>
                  <a:pt x="522004" y="58024"/>
                  <a:pt x="433547" y="205454"/>
                </a:cubicBezTo>
                <a:cubicBezTo>
                  <a:pt x="395101" y="269532"/>
                  <a:pt x="376616" y="279542"/>
                  <a:pt x="351660" y="341932"/>
                </a:cubicBezTo>
                <a:cubicBezTo>
                  <a:pt x="313060" y="438433"/>
                  <a:pt x="334847" y="397980"/>
                  <a:pt x="310717" y="478410"/>
                </a:cubicBezTo>
                <a:cubicBezTo>
                  <a:pt x="302449" y="505968"/>
                  <a:pt x="283421" y="560296"/>
                  <a:pt x="283421" y="560296"/>
                </a:cubicBezTo>
                <a:cubicBezTo>
                  <a:pt x="255182" y="786223"/>
                  <a:pt x="284004" y="539953"/>
                  <a:pt x="256126" y="860547"/>
                </a:cubicBezTo>
                <a:cubicBezTo>
                  <a:pt x="252557" y="901587"/>
                  <a:pt x="246577" y="942386"/>
                  <a:pt x="242478" y="983377"/>
                </a:cubicBezTo>
                <a:cubicBezTo>
                  <a:pt x="237478" y="1033376"/>
                  <a:pt x="235471" y="1083695"/>
                  <a:pt x="228830" y="1133502"/>
                </a:cubicBezTo>
                <a:cubicBezTo>
                  <a:pt x="224246" y="1167885"/>
                  <a:pt x="196509" y="1244114"/>
                  <a:pt x="187887" y="1269980"/>
                </a:cubicBezTo>
                <a:cubicBezTo>
                  <a:pt x="183338" y="1283628"/>
                  <a:pt x="182219" y="1298953"/>
                  <a:pt x="174239" y="1310923"/>
                </a:cubicBezTo>
                <a:lnTo>
                  <a:pt x="119648" y="1392810"/>
                </a:lnTo>
                <a:cubicBezTo>
                  <a:pt x="110550" y="1406458"/>
                  <a:pt x="97540" y="1418192"/>
                  <a:pt x="92353" y="1433753"/>
                </a:cubicBezTo>
                <a:lnTo>
                  <a:pt x="51409" y="1556583"/>
                </a:lnTo>
                <a:lnTo>
                  <a:pt x="24114" y="1638469"/>
                </a:lnTo>
                <a:lnTo>
                  <a:pt x="10466" y="1679413"/>
                </a:lnTo>
                <a:cubicBezTo>
                  <a:pt x="29595" y="2176765"/>
                  <a:pt x="0" y="1894799"/>
                  <a:pt x="37762" y="2102493"/>
                </a:cubicBezTo>
                <a:cubicBezTo>
                  <a:pt x="43753" y="2135445"/>
                  <a:pt x="47868" y="2190945"/>
                  <a:pt x="65057" y="2225323"/>
                </a:cubicBezTo>
                <a:cubicBezTo>
                  <a:pt x="72393" y="2239994"/>
                  <a:pt x="83254" y="2252618"/>
                  <a:pt x="92353" y="2266266"/>
                </a:cubicBezTo>
                <a:cubicBezTo>
                  <a:pt x="114499" y="2332709"/>
                  <a:pt x="95302" y="2289503"/>
                  <a:pt x="146944" y="2361801"/>
                </a:cubicBezTo>
                <a:cubicBezTo>
                  <a:pt x="156478" y="2375148"/>
                  <a:pt x="163738" y="2390143"/>
                  <a:pt x="174239" y="2402744"/>
                </a:cubicBezTo>
                <a:cubicBezTo>
                  <a:pt x="201413" y="2435352"/>
                  <a:pt x="261955" y="2486573"/>
                  <a:pt x="297069" y="2498278"/>
                </a:cubicBezTo>
                <a:cubicBezTo>
                  <a:pt x="310717" y="2502827"/>
                  <a:pt x="325145" y="2505492"/>
                  <a:pt x="338012" y="2511926"/>
                </a:cubicBezTo>
                <a:cubicBezTo>
                  <a:pt x="352683" y="2519262"/>
                  <a:pt x="363879" y="2532761"/>
                  <a:pt x="378956" y="2539222"/>
                </a:cubicBezTo>
                <a:cubicBezTo>
                  <a:pt x="396872" y="2546900"/>
                  <a:pt x="488340" y="2563529"/>
                  <a:pt x="501785" y="2566517"/>
                </a:cubicBezTo>
                <a:cubicBezTo>
                  <a:pt x="617610" y="2592256"/>
                  <a:pt x="486316" y="2570156"/>
                  <a:pt x="651911" y="2593813"/>
                </a:cubicBezTo>
                <a:cubicBezTo>
                  <a:pt x="665559" y="2598362"/>
                  <a:pt x="678811" y="2604339"/>
                  <a:pt x="692854" y="2607460"/>
                </a:cubicBezTo>
                <a:cubicBezTo>
                  <a:pt x="868975" y="2646597"/>
                  <a:pt x="1007253" y="2613842"/>
                  <a:pt x="1211469" y="2607460"/>
                </a:cubicBezTo>
                <a:cubicBezTo>
                  <a:pt x="1225117" y="2602911"/>
                  <a:pt x="1242240" y="2603985"/>
                  <a:pt x="1252412" y="2593813"/>
                </a:cubicBezTo>
                <a:cubicBezTo>
                  <a:pt x="1276666" y="2569559"/>
                  <a:pt x="1318145" y="2495027"/>
                  <a:pt x="1334299" y="2457335"/>
                </a:cubicBezTo>
                <a:cubicBezTo>
                  <a:pt x="1339966" y="2444112"/>
                  <a:pt x="1341513" y="2429259"/>
                  <a:pt x="1347947" y="2416392"/>
                </a:cubicBezTo>
                <a:cubicBezTo>
                  <a:pt x="1355282" y="2401721"/>
                  <a:pt x="1366144" y="2389096"/>
                  <a:pt x="1375242" y="2375448"/>
                </a:cubicBezTo>
                <a:cubicBezTo>
                  <a:pt x="1379791" y="2357251"/>
                  <a:pt x="1385433" y="2339293"/>
                  <a:pt x="1388890" y="2320857"/>
                </a:cubicBezTo>
                <a:cubicBezTo>
                  <a:pt x="1399089" y="2266461"/>
                  <a:pt x="1398683" y="2209588"/>
                  <a:pt x="1416185" y="2157084"/>
                </a:cubicBezTo>
                <a:cubicBezTo>
                  <a:pt x="1425284" y="2129789"/>
                  <a:pt x="1437838" y="2103411"/>
                  <a:pt x="1443481" y="2075198"/>
                </a:cubicBezTo>
                <a:cubicBezTo>
                  <a:pt x="1452580" y="2029705"/>
                  <a:pt x="1456107" y="1982733"/>
                  <a:pt x="1470777" y="1938720"/>
                </a:cubicBezTo>
                <a:cubicBezTo>
                  <a:pt x="1475326" y="1925072"/>
                  <a:pt x="1481303" y="1911820"/>
                  <a:pt x="1484424" y="1897777"/>
                </a:cubicBezTo>
                <a:cubicBezTo>
                  <a:pt x="1494496" y="1852452"/>
                  <a:pt x="1504463" y="1763896"/>
                  <a:pt x="1511720" y="1720356"/>
                </a:cubicBezTo>
                <a:cubicBezTo>
                  <a:pt x="1545374" y="1518437"/>
                  <a:pt x="1507376" y="1748279"/>
                  <a:pt x="1539015" y="1611174"/>
                </a:cubicBezTo>
                <a:cubicBezTo>
                  <a:pt x="1549447" y="1565968"/>
                  <a:pt x="1560556" y="1520731"/>
                  <a:pt x="1566311" y="1474696"/>
                </a:cubicBezTo>
                <a:cubicBezTo>
                  <a:pt x="1570860" y="1438302"/>
                  <a:pt x="1574772" y="1401823"/>
                  <a:pt x="1579959" y="1365514"/>
                </a:cubicBezTo>
                <a:cubicBezTo>
                  <a:pt x="1583872" y="1338120"/>
                  <a:pt x="1590373" y="1311110"/>
                  <a:pt x="1593606" y="1283628"/>
                </a:cubicBezTo>
                <a:cubicBezTo>
                  <a:pt x="1599477" y="1233724"/>
                  <a:pt x="1602705" y="1183544"/>
                  <a:pt x="1607254" y="1133502"/>
                </a:cubicBezTo>
                <a:cubicBezTo>
                  <a:pt x="1602705" y="1069813"/>
                  <a:pt x="1604702" y="1005314"/>
                  <a:pt x="1593606" y="942434"/>
                </a:cubicBezTo>
                <a:cubicBezTo>
                  <a:pt x="1590755" y="926281"/>
                  <a:pt x="1573646" y="916161"/>
                  <a:pt x="1566311" y="901490"/>
                </a:cubicBezTo>
                <a:cubicBezTo>
                  <a:pt x="1559877" y="888623"/>
                  <a:pt x="1559097" y="873414"/>
                  <a:pt x="1552663" y="860547"/>
                </a:cubicBezTo>
                <a:cubicBezTo>
                  <a:pt x="1545328" y="845876"/>
                  <a:pt x="1532030" y="834593"/>
                  <a:pt x="1525368" y="819604"/>
                </a:cubicBezTo>
                <a:cubicBezTo>
                  <a:pt x="1499423" y="761228"/>
                  <a:pt x="1500303" y="738703"/>
                  <a:pt x="1484424" y="683126"/>
                </a:cubicBezTo>
                <a:cubicBezTo>
                  <a:pt x="1480472" y="669294"/>
                  <a:pt x="1471674" y="656541"/>
                  <a:pt x="1470777" y="642183"/>
                </a:cubicBezTo>
                <a:cubicBezTo>
                  <a:pt x="1467088" y="583158"/>
                  <a:pt x="1470777" y="523902"/>
                  <a:pt x="1470777" y="464762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5924359" y="470028"/>
            <a:ext cx="2332537" cy="2729729"/>
          </a:xfrm>
          <a:custGeom>
            <a:avLst/>
            <a:gdLst>
              <a:gd name="connsiteX0" fmla="*/ 1772978 w 2332537"/>
              <a:gd name="connsiteY0" fmla="*/ 389781 h 2729729"/>
              <a:gd name="connsiteX1" fmla="*/ 1732035 w 2332537"/>
              <a:gd name="connsiteY1" fmla="*/ 239656 h 2729729"/>
              <a:gd name="connsiteX2" fmla="*/ 1691092 w 2332537"/>
              <a:gd name="connsiteY2" fmla="*/ 157769 h 2729729"/>
              <a:gd name="connsiteX3" fmla="*/ 1609205 w 2332537"/>
              <a:gd name="connsiteY3" fmla="*/ 103178 h 2729729"/>
              <a:gd name="connsiteX4" fmla="*/ 1568262 w 2332537"/>
              <a:gd name="connsiteY4" fmla="*/ 75882 h 2729729"/>
              <a:gd name="connsiteX5" fmla="*/ 1486375 w 2332537"/>
              <a:gd name="connsiteY5" fmla="*/ 48587 h 2729729"/>
              <a:gd name="connsiteX6" fmla="*/ 1418137 w 2332537"/>
              <a:gd name="connsiteY6" fmla="*/ 34939 h 2729729"/>
              <a:gd name="connsiteX7" fmla="*/ 1268011 w 2332537"/>
              <a:gd name="connsiteY7" fmla="*/ 7644 h 2729729"/>
              <a:gd name="connsiteX8" fmla="*/ 653862 w 2332537"/>
              <a:gd name="connsiteY8" fmla="*/ 21291 h 2729729"/>
              <a:gd name="connsiteX9" fmla="*/ 503737 w 2332537"/>
              <a:gd name="connsiteY9" fmla="*/ 48587 h 2729729"/>
              <a:gd name="connsiteX10" fmla="*/ 462793 w 2332537"/>
              <a:gd name="connsiteY10" fmla="*/ 62235 h 2729729"/>
              <a:gd name="connsiteX11" fmla="*/ 421850 w 2332537"/>
              <a:gd name="connsiteY11" fmla="*/ 89530 h 2729729"/>
              <a:gd name="connsiteX12" fmla="*/ 339963 w 2332537"/>
              <a:gd name="connsiteY12" fmla="*/ 198712 h 2729729"/>
              <a:gd name="connsiteX13" fmla="*/ 299020 w 2332537"/>
              <a:gd name="connsiteY13" fmla="*/ 280599 h 2729729"/>
              <a:gd name="connsiteX14" fmla="*/ 285372 w 2332537"/>
              <a:gd name="connsiteY14" fmla="*/ 321542 h 2729729"/>
              <a:gd name="connsiteX15" fmla="*/ 230781 w 2332537"/>
              <a:gd name="connsiteY15" fmla="*/ 430724 h 2729729"/>
              <a:gd name="connsiteX16" fmla="*/ 203486 w 2332537"/>
              <a:gd name="connsiteY16" fmla="*/ 539906 h 2729729"/>
              <a:gd name="connsiteX17" fmla="*/ 189838 w 2332537"/>
              <a:gd name="connsiteY17" fmla="*/ 580850 h 2729729"/>
              <a:gd name="connsiteX18" fmla="*/ 162542 w 2332537"/>
              <a:gd name="connsiteY18" fmla="*/ 703679 h 2729729"/>
              <a:gd name="connsiteX19" fmla="*/ 135247 w 2332537"/>
              <a:gd name="connsiteY19" fmla="*/ 758271 h 2729729"/>
              <a:gd name="connsiteX20" fmla="*/ 107951 w 2332537"/>
              <a:gd name="connsiteY20" fmla="*/ 894748 h 2729729"/>
              <a:gd name="connsiteX21" fmla="*/ 80656 w 2332537"/>
              <a:gd name="connsiteY21" fmla="*/ 1058521 h 2729729"/>
              <a:gd name="connsiteX22" fmla="*/ 53360 w 2332537"/>
              <a:gd name="connsiteY22" fmla="*/ 1208647 h 2729729"/>
              <a:gd name="connsiteX23" fmla="*/ 26065 w 2332537"/>
              <a:gd name="connsiteY23" fmla="*/ 1317829 h 2729729"/>
              <a:gd name="connsiteX24" fmla="*/ 26065 w 2332537"/>
              <a:gd name="connsiteY24" fmla="*/ 1809148 h 2729729"/>
              <a:gd name="connsiteX25" fmla="*/ 53360 w 2332537"/>
              <a:gd name="connsiteY25" fmla="*/ 1891035 h 2729729"/>
              <a:gd name="connsiteX26" fmla="*/ 67008 w 2332537"/>
              <a:gd name="connsiteY26" fmla="*/ 1931978 h 2729729"/>
              <a:gd name="connsiteX27" fmla="*/ 94304 w 2332537"/>
              <a:gd name="connsiteY27" fmla="*/ 1972921 h 2729729"/>
              <a:gd name="connsiteX28" fmla="*/ 176190 w 2332537"/>
              <a:gd name="connsiteY28" fmla="*/ 2136694 h 2729729"/>
              <a:gd name="connsiteX29" fmla="*/ 258077 w 2332537"/>
              <a:gd name="connsiteY29" fmla="*/ 2191285 h 2729729"/>
              <a:gd name="connsiteX30" fmla="*/ 285372 w 2332537"/>
              <a:gd name="connsiteY30" fmla="*/ 2232229 h 2729729"/>
              <a:gd name="connsiteX31" fmla="*/ 326316 w 2332537"/>
              <a:gd name="connsiteY31" fmla="*/ 2245876 h 2729729"/>
              <a:gd name="connsiteX32" fmla="*/ 380907 w 2332537"/>
              <a:gd name="connsiteY32" fmla="*/ 2300468 h 2729729"/>
              <a:gd name="connsiteX33" fmla="*/ 435498 w 2332537"/>
              <a:gd name="connsiteY33" fmla="*/ 2382354 h 2729729"/>
              <a:gd name="connsiteX34" fmla="*/ 517384 w 2332537"/>
              <a:gd name="connsiteY34" fmla="*/ 2505184 h 2729729"/>
              <a:gd name="connsiteX35" fmla="*/ 544680 w 2332537"/>
              <a:gd name="connsiteY35" fmla="*/ 2546127 h 2729729"/>
              <a:gd name="connsiteX36" fmla="*/ 626566 w 2332537"/>
              <a:gd name="connsiteY36" fmla="*/ 2587071 h 2729729"/>
              <a:gd name="connsiteX37" fmla="*/ 667510 w 2332537"/>
              <a:gd name="connsiteY37" fmla="*/ 2600718 h 2729729"/>
              <a:gd name="connsiteX38" fmla="*/ 722101 w 2332537"/>
              <a:gd name="connsiteY38" fmla="*/ 2628014 h 2729729"/>
              <a:gd name="connsiteX39" fmla="*/ 763044 w 2332537"/>
              <a:gd name="connsiteY39" fmla="*/ 2641662 h 2729729"/>
              <a:gd name="connsiteX40" fmla="*/ 817635 w 2332537"/>
              <a:gd name="connsiteY40" fmla="*/ 2668957 h 2729729"/>
              <a:gd name="connsiteX41" fmla="*/ 858578 w 2332537"/>
              <a:gd name="connsiteY41" fmla="*/ 2682605 h 2729729"/>
              <a:gd name="connsiteX42" fmla="*/ 954113 w 2332537"/>
              <a:gd name="connsiteY42" fmla="*/ 2723548 h 2729729"/>
              <a:gd name="connsiteX43" fmla="*/ 1090590 w 2332537"/>
              <a:gd name="connsiteY43" fmla="*/ 2709900 h 2729729"/>
              <a:gd name="connsiteX44" fmla="*/ 1131534 w 2332537"/>
              <a:gd name="connsiteY44" fmla="*/ 2696253 h 2729729"/>
              <a:gd name="connsiteX45" fmla="*/ 1199772 w 2332537"/>
              <a:gd name="connsiteY45" fmla="*/ 2682605 h 2729729"/>
              <a:gd name="connsiteX46" fmla="*/ 1268011 w 2332537"/>
              <a:gd name="connsiteY46" fmla="*/ 2655309 h 2729729"/>
              <a:gd name="connsiteX47" fmla="*/ 1349898 w 2332537"/>
              <a:gd name="connsiteY47" fmla="*/ 2641662 h 2729729"/>
              <a:gd name="connsiteX48" fmla="*/ 1445432 w 2332537"/>
              <a:gd name="connsiteY48" fmla="*/ 2614366 h 2729729"/>
              <a:gd name="connsiteX49" fmla="*/ 1527319 w 2332537"/>
              <a:gd name="connsiteY49" fmla="*/ 2600718 h 2729729"/>
              <a:gd name="connsiteX50" fmla="*/ 1568262 w 2332537"/>
              <a:gd name="connsiteY50" fmla="*/ 2587071 h 2729729"/>
              <a:gd name="connsiteX51" fmla="*/ 1622853 w 2332537"/>
              <a:gd name="connsiteY51" fmla="*/ 2573423 h 2729729"/>
              <a:gd name="connsiteX52" fmla="*/ 1663796 w 2332537"/>
              <a:gd name="connsiteY52" fmla="*/ 2559775 h 2729729"/>
              <a:gd name="connsiteX53" fmla="*/ 1718387 w 2332537"/>
              <a:gd name="connsiteY53" fmla="*/ 2546127 h 2729729"/>
              <a:gd name="connsiteX54" fmla="*/ 1841217 w 2332537"/>
              <a:gd name="connsiteY54" fmla="*/ 2505184 h 2729729"/>
              <a:gd name="connsiteX55" fmla="*/ 1923104 w 2332537"/>
              <a:gd name="connsiteY55" fmla="*/ 2477888 h 2729729"/>
              <a:gd name="connsiteX56" fmla="*/ 1964047 w 2332537"/>
              <a:gd name="connsiteY56" fmla="*/ 2464241 h 2729729"/>
              <a:gd name="connsiteX57" fmla="*/ 2018638 w 2332537"/>
              <a:gd name="connsiteY57" fmla="*/ 2450593 h 2729729"/>
              <a:gd name="connsiteX58" fmla="*/ 2141468 w 2332537"/>
              <a:gd name="connsiteY58" fmla="*/ 2423297 h 2729729"/>
              <a:gd name="connsiteX59" fmla="*/ 2182411 w 2332537"/>
              <a:gd name="connsiteY59" fmla="*/ 2409650 h 2729729"/>
              <a:gd name="connsiteX60" fmla="*/ 2223354 w 2332537"/>
              <a:gd name="connsiteY60" fmla="*/ 2368706 h 2729729"/>
              <a:gd name="connsiteX61" fmla="*/ 2305241 w 2332537"/>
              <a:gd name="connsiteY61" fmla="*/ 2204933 h 2729729"/>
              <a:gd name="connsiteX62" fmla="*/ 2332537 w 2332537"/>
              <a:gd name="connsiteY62" fmla="*/ 2095751 h 2729729"/>
              <a:gd name="connsiteX63" fmla="*/ 2318889 w 2332537"/>
              <a:gd name="connsiteY63" fmla="*/ 1795500 h 2729729"/>
              <a:gd name="connsiteX64" fmla="*/ 2277945 w 2332537"/>
              <a:gd name="connsiteY64" fmla="*/ 1645375 h 2729729"/>
              <a:gd name="connsiteX65" fmla="*/ 2264298 w 2332537"/>
              <a:gd name="connsiteY65" fmla="*/ 1590784 h 2729729"/>
              <a:gd name="connsiteX66" fmla="*/ 2209707 w 2332537"/>
              <a:gd name="connsiteY66" fmla="*/ 1495250 h 2729729"/>
              <a:gd name="connsiteX67" fmla="*/ 2182411 w 2332537"/>
              <a:gd name="connsiteY67" fmla="*/ 1399715 h 2729729"/>
              <a:gd name="connsiteX68" fmla="*/ 2155116 w 2332537"/>
              <a:gd name="connsiteY68" fmla="*/ 1358772 h 2729729"/>
              <a:gd name="connsiteX69" fmla="*/ 2141468 w 2332537"/>
              <a:gd name="connsiteY69" fmla="*/ 1317829 h 2729729"/>
              <a:gd name="connsiteX70" fmla="*/ 2114172 w 2332537"/>
              <a:gd name="connsiteY70" fmla="*/ 1208647 h 2729729"/>
              <a:gd name="connsiteX71" fmla="*/ 2086877 w 2332537"/>
              <a:gd name="connsiteY71" fmla="*/ 1126760 h 2729729"/>
              <a:gd name="connsiteX72" fmla="*/ 2059581 w 2332537"/>
              <a:gd name="connsiteY72" fmla="*/ 1003930 h 2729729"/>
              <a:gd name="connsiteX73" fmla="*/ 2045934 w 2332537"/>
              <a:gd name="connsiteY73" fmla="*/ 881100 h 2729729"/>
              <a:gd name="connsiteX74" fmla="*/ 2032286 w 2332537"/>
              <a:gd name="connsiteY74" fmla="*/ 717327 h 2729729"/>
              <a:gd name="connsiteX75" fmla="*/ 2004990 w 2332537"/>
              <a:gd name="connsiteY75" fmla="*/ 635441 h 2729729"/>
              <a:gd name="connsiteX76" fmla="*/ 1964047 w 2332537"/>
              <a:gd name="connsiteY76" fmla="*/ 608145 h 2729729"/>
              <a:gd name="connsiteX77" fmla="*/ 1950399 w 2332537"/>
              <a:gd name="connsiteY77" fmla="*/ 567202 h 2729729"/>
              <a:gd name="connsiteX78" fmla="*/ 1909456 w 2332537"/>
              <a:gd name="connsiteY78" fmla="*/ 539906 h 2729729"/>
              <a:gd name="connsiteX79" fmla="*/ 1882160 w 2332537"/>
              <a:gd name="connsiteY79" fmla="*/ 458020 h 2729729"/>
              <a:gd name="connsiteX80" fmla="*/ 1854865 w 2332537"/>
              <a:gd name="connsiteY80" fmla="*/ 389781 h 2729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332537" h="2729729">
                <a:moveTo>
                  <a:pt x="1772978" y="389781"/>
                </a:moveTo>
                <a:cubicBezTo>
                  <a:pt x="1753688" y="293327"/>
                  <a:pt x="1766667" y="343550"/>
                  <a:pt x="1732035" y="239656"/>
                </a:cubicBezTo>
                <a:cubicBezTo>
                  <a:pt x="1722300" y="210451"/>
                  <a:pt x="1715992" y="179556"/>
                  <a:pt x="1691092" y="157769"/>
                </a:cubicBezTo>
                <a:cubicBezTo>
                  <a:pt x="1666404" y="136167"/>
                  <a:pt x="1636501" y="121375"/>
                  <a:pt x="1609205" y="103178"/>
                </a:cubicBezTo>
                <a:cubicBezTo>
                  <a:pt x="1595557" y="94079"/>
                  <a:pt x="1583823" y="81069"/>
                  <a:pt x="1568262" y="75882"/>
                </a:cubicBezTo>
                <a:cubicBezTo>
                  <a:pt x="1540966" y="66784"/>
                  <a:pt x="1514588" y="54230"/>
                  <a:pt x="1486375" y="48587"/>
                </a:cubicBezTo>
                <a:lnTo>
                  <a:pt x="1418137" y="34939"/>
                </a:lnTo>
                <a:cubicBezTo>
                  <a:pt x="1225979" y="0"/>
                  <a:pt x="1436641" y="41368"/>
                  <a:pt x="1268011" y="7644"/>
                </a:cubicBezTo>
                <a:lnTo>
                  <a:pt x="653862" y="21291"/>
                </a:lnTo>
                <a:cubicBezTo>
                  <a:pt x="609190" y="23009"/>
                  <a:pt x="549051" y="35640"/>
                  <a:pt x="503737" y="48587"/>
                </a:cubicBezTo>
                <a:cubicBezTo>
                  <a:pt x="489904" y="52539"/>
                  <a:pt x="475660" y="55801"/>
                  <a:pt x="462793" y="62235"/>
                </a:cubicBezTo>
                <a:cubicBezTo>
                  <a:pt x="448122" y="69570"/>
                  <a:pt x="435498" y="80432"/>
                  <a:pt x="421850" y="89530"/>
                </a:cubicBezTo>
                <a:cubicBezTo>
                  <a:pt x="394554" y="125924"/>
                  <a:pt x="354348" y="155554"/>
                  <a:pt x="339963" y="198712"/>
                </a:cubicBezTo>
                <a:cubicBezTo>
                  <a:pt x="305664" y="301616"/>
                  <a:pt x="351929" y="174784"/>
                  <a:pt x="299020" y="280599"/>
                </a:cubicBezTo>
                <a:cubicBezTo>
                  <a:pt x="292586" y="293466"/>
                  <a:pt x="291806" y="308675"/>
                  <a:pt x="285372" y="321542"/>
                </a:cubicBezTo>
                <a:cubicBezTo>
                  <a:pt x="241548" y="409191"/>
                  <a:pt x="268560" y="307942"/>
                  <a:pt x="230781" y="430724"/>
                </a:cubicBezTo>
                <a:cubicBezTo>
                  <a:pt x="219749" y="466579"/>
                  <a:pt x="215349" y="504317"/>
                  <a:pt x="203486" y="539906"/>
                </a:cubicBezTo>
                <a:cubicBezTo>
                  <a:pt x="198937" y="553554"/>
                  <a:pt x="193327" y="566893"/>
                  <a:pt x="189838" y="580850"/>
                </a:cubicBezTo>
                <a:cubicBezTo>
                  <a:pt x="183352" y="606793"/>
                  <a:pt x="173050" y="675657"/>
                  <a:pt x="162542" y="703679"/>
                </a:cubicBezTo>
                <a:cubicBezTo>
                  <a:pt x="155398" y="722729"/>
                  <a:pt x="144345" y="740074"/>
                  <a:pt x="135247" y="758271"/>
                </a:cubicBezTo>
                <a:cubicBezTo>
                  <a:pt x="126148" y="803763"/>
                  <a:pt x="113074" y="848638"/>
                  <a:pt x="107951" y="894748"/>
                </a:cubicBezTo>
                <a:cubicBezTo>
                  <a:pt x="92715" y="1031876"/>
                  <a:pt x="107331" y="978497"/>
                  <a:pt x="80656" y="1058521"/>
                </a:cubicBezTo>
                <a:cubicBezTo>
                  <a:pt x="56996" y="1224141"/>
                  <a:pt x="79101" y="1092809"/>
                  <a:pt x="53360" y="1208647"/>
                </a:cubicBezTo>
                <a:cubicBezTo>
                  <a:pt x="31401" y="1307465"/>
                  <a:pt x="50454" y="1244662"/>
                  <a:pt x="26065" y="1317829"/>
                </a:cubicBezTo>
                <a:cubicBezTo>
                  <a:pt x="8423" y="1529528"/>
                  <a:pt x="0" y="1548500"/>
                  <a:pt x="26065" y="1809148"/>
                </a:cubicBezTo>
                <a:cubicBezTo>
                  <a:pt x="28928" y="1837777"/>
                  <a:pt x="44262" y="1863739"/>
                  <a:pt x="53360" y="1891035"/>
                </a:cubicBezTo>
                <a:cubicBezTo>
                  <a:pt x="57909" y="1904683"/>
                  <a:pt x="59028" y="1920008"/>
                  <a:pt x="67008" y="1931978"/>
                </a:cubicBezTo>
                <a:lnTo>
                  <a:pt x="94304" y="1972921"/>
                </a:lnTo>
                <a:cubicBezTo>
                  <a:pt x="109874" y="2019633"/>
                  <a:pt x="130835" y="2106457"/>
                  <a:pt x="176190" y="2136694"/>
                </a:cubicBezTo>
                <a:lnTo>
                  <a:pt x="258077" y="2191285"/>
                </a:lnTo>
                <a:cubicBezTo>
                  <a:pt x="267175" y="2204933"/>
                  <a:pt x="272564" y="2221982"/>
                  <a:pt x="285372" y="2232229"/>
                </a:cubicBezTo>
                <a:cubicBezTo>
                  <a:pt x="296606" y="2241216"/>
                  <a:pt x="316143" y="2235703"/>
                  <a:pt x="326316" y="2245876"/>
                </a:cubicBezTo>
                <a:cubicBezTo>
                  <a:pt x="399106" y="2318666"/>
                  <a:pt x="271721" y="2264073"/>
                  <a:pt x="380907" y="2300468"/>
                </a:cubicBezTo>
                <a:cubicBezTo>
                  <a:pt x="407007" y="2378772"/>
                  <a:pt x="375862" y="2305680"/>
                  <a:pt x="435498" y="2382354"/>
                </a:cubicBezTo>
                <a:cubicBezTo>
                  <a:pt x="435504" y="2382362"/>
                  <a:pt x="503733" y="2484708"/>
                  <a:pt x="517384" y="2505184"/>
                </a:cubicBezTo>
                <a:cubicBezTo>
                  <a:pt x="526483" y="2518832"/>
                  <a:pt x="529119" y="2540940"/>
                  <a:pt x="544680" y="2546127"/>
                </a:cubicBezTo>
                <a:cubicBezTo>
                  <a:pt x="647601" y="2580435"/>
                  <a:pt x="520729" y="2534153"/>
                  <a:pt x="626566" y="2587071"/>
                </a:cubicBezTo>
                <a:cubicBezTo>
                  <a:pt x="639433" y="2593505"/>
                  <a:pt x="654287" y="2595051"/>
                  <a:pt x="667510" y="2600718"/>
                </a:cubicBezTo>
                <a:cubicBezTo>
                  <a:pt x="686210" y="2608732"/>
                  <a:pt x="703401" y="2620000"/>
                  <a:pt x="722101" y="2628014"/>
                </a:cubicBezTo>
                <a:cubicBezTo>
                  <a:pt x="735324" y="2633681"/>
                  <a:pt x="749821" y="2635995"/>
                  <a:pt x="763044" y="2641662"/>
                </a:cubicBezTo>
                <a:cubicBezTo>
                  <a:pt x="781744" y="2649676"/>
                  <a:pt x="798935" y="2660943"/>
                  <a:pt x="817635" y="2668957"/>
                </a:cubicBezTo>
                <a:cubicBezTo>
                  <a:pt x="830858" y="2674624"/>
                  <a:pt x="845711" y="2676171"/>
                  <a:pt x="858578" y="2682605"/>
                </a:cubicBezTo>
                <a:cubicBezTo>
                  <a:pt x="952827" y="2729729"/>
                  <a:pt x="840500" y="2695144"/>
                  <a:pt x="954113" y="2723548"/>
                </a:cubicBezTo>
                <a:cubicBezTo>
                  <a:pt x="999605" y="2718999"/>
                  <a:pt x="1045402" y="2716852"/>
                  <a:pt x="1090590" y="2709900"/>
                </a:cubicBezTo>
                <a:cubicBezTo>
                  <a:pt x="1104809" y="2707713"/>
                  <a:pt x="1117577" y="2699742"/>
                  <a:pt x="1131534" y="2696253"/>
                </a:cubicBezTo>
                <a:cubicBezTo>
                  <a:pt x="1154038" y="2690627"/>
                  <a:pt x="1177554" y="2689271"/>
                  <a:pt x="1199772" y="2682605"/>
                </a:cubicBezTo>
                <a:cubicBezTo>
                  <a:pt x="1223237" y="2675565"/>
                  <a:pt x="1244376" y="2661755"/>
                  <a:pt x="1268011" y="2655309"/>
                </a:cubicBezTo>
                <a:cubicBezTo>
                  <a:pt x="1294708" y="2648028"/>
                  <a:pt x="1322602" y="2646211"/>
                  <a:pt x="1349898" y="2641662"/>
                </a:cubicBezTo>
                <a:cubicBezTo>
                  <a:pt x="1388921" y="2628654"/>
                  <a:pt x="1402590" y="2622935"/>
                  <a:pt x="1445432" y="2614366"/>
                </a:cubicBezTo>
                <a:cubicBezTo>
                  <a:pt x="1472567" y="2608939"/>
                  <a:pt x="1500306" y="2606721"/>
                  <a:pt x="1527319" y="2600718"/>
                </a:cubicBezTo>
                <a:cubicBezTo>
                  <a:pt x="1541362" y="2597597"/>
                  <a:pt x="1554430" y="2591023"/>
                  <a:pt x="1568262" y="2587071"/>
                </a:cubicBezTo>
                <a:cubicBezTo>
                  <a:pt x="1586297" y="2581918"/>
                  <a:pt x="1604818" y="2578576"/>
                  <a:pt x="1622853" y="2573423"/>
                </a:cubicBezTo>
                <a:cubicBezTo>
                  <a:pt x="1636685" y="2569471"/>
                  <a:pt x="1649964" y="2563727"/>
                  <a:pt x="1663796" y="2559775"/>
                </a:cubicBezTo>
                <a:cubicBezTo>
                  <a:pt x="1681831" y="2554622"/>
                  <a:pt x="1700421" y="2551517"/>
                  <a:pt x="1718387" y="2546127"/>
                </a:cubicBezTo>
                <a:cubicBezTo>
                  <a:pt x="1718434" y="2546113"/>
                  <a:pt x="1820722" y="2512016"/>
                  <a:pt x="1841217" y="2505184"/>
                </a:cubicBezTo>
                <a:lnTo>
                  <a:pt x="1923104" y="2477888"/>
                </a:lnTo>
                <a:cubicBezTo>
                  <a:pt x="1936752" y="2473339"/>
                  <a:pt x="1950091" y="2467730"/>
                  <a:pt x="1964047" y="2464241"/>
                </a:cubicBezTo>
                <a:cubicBezTo>
                  <a:pt x="1982244" y="2459692"/>
                  <a:pt x="2000328" y="2454662"/>
                  <a:pt x="2018638" y="2450593"/>
                </a:cubicBezTo>
                <a:cubicBezTo>
                  <a:pt x="2081972" y="2436519"/>
                  <a:pt x="2083212" y="2439941"/>
                  <a:pt x="2141468" y="2423297"/>
                </a:cubicBezTo>
                <a:cubicBezTo>
                  <a:pt x="2155300" y="2419345"/>
                  <a:pt x="2168763" y="2414199"/>
                  <a:pt x="2182411" y="2409650"/>
                </a:cubicBezTo>
                <a:cubicBezTo>
                  <a:pt x="2196059" y="2396002"/>
                  <a:pt x="2211504" y="2383941"/>
                  <a:pt x="2223354" y="2368706"/>
                </a:cubicBezTo>
                <a:cubicBezTo>
                  <a:pt x="2272512" y="2305503"/>
                  <a:pt x="2286334" y="2280559"/>
                  <a:pt x="2305241" y="2204933"/>
                </a:cubicBezTo>
                <a:lnTo>
                  <a:pt x="2332537" y="2095751"/>
                </a:lnTo>
                <a:cubicBezTo>
                  <a:pt x="2327988" y="1995667"/>
                  <a:pt x="2328858" y="1895190"/>
                  <a:pt x="2318889" y="1795500"/>
                </a:cubicBezTo>
                <a:cubicBezTo>
                  <a:pt x="2311403" y="1720637"/>
                  <a:pt x="2294522" y="1703394"/>
                  <a:pt x="2277945" y="1645375"/>
                </a:cubicBezTo>
                <a:cubicBezTo>
                  <a:pt x="2272792" y="1627340"/>
                  <a:pt x="2270884" y="1608347"/>
                  <a:pt x="2264298" y="1590784"/>
                </a:cubicBezTo>
                <a:cubicBezTo>
                  <a:pt x="2228410" y="1495082"/>
                  <a:pt x="2249300" y="1574437"/>
                  <a:pt x="2209707" y="1495250"/>
                </a:cubicBezTo>
                <a:cubicBezTo>
                  <a:pt x="2183148" y="1442131"/>
                  <a:pt x="2208648" y="1460935"/>
                  <a:pt x="2182411" y="1399715"/>
                </a:cubicBezTo>
                <a:cubicBezTo>
                  <a:pt x="2175950" y="1384639"/>
                  <a:pt x="2162451" y="1373443"/>
                  <a:pt x="2155116" y="1358772"/>
                </a:cubicBezTo>
                <a:cubicBezTo>
                  <a:pt x="2148682" y="1345905"/>
                  <a:pt x="2145253" y="1331708"/>
                  <a:pt x="2141468" y="1317829"/>
                </a:cubicBezTo>
                <a:cubicBezTo>
                  <a:pt x="2131597" y="1281637"/>
                  <a:pt x="2126035" y="1244236"/>
                  <a:pt x="2114172" y="1208647"/>
                </a:cubicBezTo>
                <a:cubicBezTo>
                  <a:pt x="2105074" y="1181351"/>
                  <a:pt x="2093855" y="1154673"/>
                  <a:pt x="2086877" y="1126760"/>
                </a:cubicBezTo>
                <a:cubicBezTo>
                  <a:pt x="2076943" y="1087027"/>
                  <a:pt x="2065356" y="1044357"/>
                  <a:pt x="2059581" y="1003930"/>
                </a:cubicBezTo>
                <a:cubicBezTo>
                  <a:pt x="2053755" y="963149"/>
                  <a:pt x="2049840" y="922110"/>
                  <a:pt x="2045934" y="881100"/>
                </a:cubicBezTo>
                <a:cubicBezTo>
                  <a:pt x="2040740" y="826567"/>
                  <a:pt x="2041292" y="771362"/>
                  <a:pt x="2032286" y="717327"/>
                </a:cubicBezTo>
                <a:cubicBezTo>
                  <a:pt x="2027556" y="688947"/>
                  <a:pt x="2028929" y="651401"/>
                  <a:pt x="2004990" y="635441"/>
                </a:cubicBezTo>
                <a:lnTo>
                  <a:pt x="1964047" y="608145"/>
                </a:lnTo>
                <a:cubicBezTo>
                  <a:pt x="1959498" y="594497"/>
                  <a:pt x="1959386" y="578436"/>
                  <a:pt x="1950399" y="567202"/>
                </a:cubicBezTo>
                <a:cubicBezTo>
                  <a:pt x="1940152" y="554394"/>
                  <a:pt x="1918149" y="553815"/>
                  <a:pt x="1909456" y="539906"/>
                </a:cubicBezTo>
                <a:cubicBezTo>
                  <a:pt x="1894207" y="515508"/>
                  <a:pt x="1891258" y="485315"/>
                  <a:pt x="1882160" y="458020"/>
                </a:cubicBezTo>
                <a:cubicBezTo>
                  <a:pt x="1865293" y="407419"/>
                  <a:pt x="1874949" y="429948"/>
                  <a:pt x="1854865" y="389781"/>
                </a:cubicBezTo>
              </a:path>
            </a:pathLst>
          </a:cu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714752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800+0,03(S+(S-80)+…+(S-9*80))+(S-10*80)1,03=1198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4357694"/>
            <a:ext cx="87154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800+0,03(10S-(80+160+240+…+720))+(S-10*80)1,03=1198</a:t>
            </a:r>
          </a:p>
        </p:txBody>
      </p:sp>
      <p:sp>
        <p:nvSpPr>
          <p:cNvPr id="20" name="Левая фигурная скобка 19"/>
          <p:cNvSpPr/>
          <p:nvPr/>
        </p:nvSpPr>
        <p:spPr>
          <a:xfrm rot="16200000">
            <a:off x="3428992" y="3500438"/>
            <a:ext cx="357190" cy="2928958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000232" y="5143512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Арифметическая прогрессия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643578"/>
            <a:ext cx="2095500" cy="7143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643578"/>
            <a:ext cx="2295525" cy="74295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5857892"/>
            <a:ext cx="1381125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8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15040"/>
          </a:xfrm>
        </p:spPr>
        <p:txBody>
          <a:bodyPr>
            <a:normAutofit/>
          </a:bodyPr>
          <a:lstStyle/>
          <a:p>
            <a:r>
              <a:rPr lang="en-US" dirty="0" smtClean="0"/>
              <a:t>800+0,3S-108+1,03S=2022</a:t>
            </a:r>
          </a:p>
          <a:p>
            <a:r>
              <a:rPr lang="en-US" dirty="0" smtClean="0"/>
              <a:t>1,33S=1330</a:t>
            </a:r>
          </a:p>
          <a:p>
            <a:r>
              <a:rPr lang="en-US" dirty="0" smtClean="0"/>
              <a:t>S=1000 </a:t>
            </a:r>
            <a:r>
              <a:rPr lang="ru-RU" dirty="0" err="1" smtClean="0"/>
              <a:t>тыс</a:t>
            </a:r>
            <a:r>
              <a:rPr lang="ru-RU" dirty="0" smtClean="0"/>
              <a:t>- сумма кредита</a:t>
            </a:r>
          </a:p>
          <a:p>
            <a:r>
              <a:rPr lang="ru-RU" dirty="0" smtClean="0"/>
              <a:t>Долг на 15 число 10-го месяца</a:t>
            </a:r>
          </a:p>
          <a:p>
            <a:r>
              <a:rPr lang="ru-RU" dirty="0" smtClean="0"/>
              <a:t>1000-80*10=200 </a:t>
            </a:r>
            <a:r>
              <a:rPr lang="ru-RU" dirty="0" err="1" smtClean="0"/>
              <a:t>тыс</a:t>
            </a:r>
            <a:r>
              <a:rPr lang="ru-RU" dirty="0" smtClean="0"/>
              <a:t> рублей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Ответ: 200тыс. рублей.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858312" cy="4214842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/>
              <a:t>Задача 2. 15 февраля планируется взять кредит в банке на некоторую сумму на 17 месяцев.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Условия его возврата таковы: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- 1-го числа каждого месяца долг увеличивается на 1% по сравнению с концом предыдущего месяца;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с 2-го по 14-е число каждого месяца необходимо выплатить одним платежом часть долга;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на 15-е число каждого с 1-го по 16-й месяц долг должен уменьшаться на 50 тысяч рублей;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за 17-й месяц долг должен быть погашен полностью.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Какую сумму планируется взять в кредит, если общая сумма выплат после полного его погашения составит 1102 тысячи рублей?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4214818"/>
            <a:ext cx="892971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</a:t>
            </a:r>
            <a:r>
              <a:rPr lang="en-US" dirty="0" smtClean="0"/>
              <a:t>-</a:t>
            </a:r>
            <a:r>
              <a:rPr lang="ru-RU" sz="2400" dirty="0" smtClean="0"/>
              <a:t>размер кредита,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r</a:t>
            </a:r>
            <a:r>
              <a:rPr lang="ru-RU" sz="2400" dirty="0" smtClean="0"/>
              <a:t>=1%,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en-US" sz="2400" dirty="0" smtClean="0"/>
              <a:t>n=</a:t>
            </a:r>
            <a:r>
              <a:rPr lang="ru-RU" sz="2400" dirty="0" smtClean="0"/>
              <a:t>17 месяцев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ru-RU" sz="2400" dirty="0" smtClean="0"/>
              <a:t>а=50 тыс. рублей – ежемесячная сумма,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Q=</a:t>
            </a:r>
            <a:r>
              <a:rPr lang="ru-RU" sz="2400" dirty="0" smtClean="0"/>
              <a:t>1102 тыс. рублей</a:t>
            </a:r>
            <a:endParaRPr lang="ru-RU" sz="24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0,01</a:t>
                      </a:r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(S-2*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Содержимое 7"/>
          <p:cNvGraphicFramePr>
            <a:graphicFrameLocks/>
          </p:cNvGraphicFramePr>
          <p:nvPr/>
        </p:nvGraphicFramePr>
        <p:xfrm>
          <a:off x="357158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0,01</a:t>
                      </a:r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(S-2*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---------------------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</a:t>
                      </a:r>
                      <a:r>
                        <a:rPr lang="ru-RU" dirty="0" smtClean="0"/>
                        <a:t>15</a:t>
                      </a:r>
                      <a:r>
                        <a:rPr lang="en-US" dirty="0" smtClean="0"/>
                        <a:t>*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(S-1</a:t>
                      </a:r>
                      <a:r>
                        <a:rPr lang="ru-RU" dirty="0" smtClean="0"/>
                        <a:t>6</a:t>
                      </a:r>
                      <a:r>
                        <a:rPr lang="en-US" dirty="0" smtClean="0"/>
                        <a:t>*</a:t>
                      </a:r>
                      <a:r>
                        <a:rPr lang="ru-RU" dirty="0" smtClean="0"/>
                        <a:t>5</a:t>
                      </a:r>
                      <a:r>
                        <a:rPr lang="en-US" dirty="0" smtClean="0"/>
                        <a:t>0)*1,0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3244334"/>
            <a:ext cx="914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50</a:t>
            </a:r>
            <a:r>
              <a:rPr lang="en-US" sz="2700" dirty="0" smtClean="0"/>
              <a:t>*1</a:t>
            </a:r>
            <a:r>
              <a:rPr lang="ru-RU" sz="2700" dirty="0" smtClean="0"/>
              <a:t>6</a:t>
            </a:r>
            <a:r>
              <a:rPr lang="en-US" sz="2700" dirty="0" smtClean="0"/>
              <a:t>+0,0</a:t>
            </a:r>
            <a:r>
              <a:rPr lang="ru-RU" sz="2700" dirty="0" smtClean="0"/>
              <a:t>1</a:t>
            </a:r>
            <a:r>
              <a:rPr lang="en-US" sz="2700" dirty="0" smtClean="0"/>
              <a:t>S+(S-</a:t>
            </a:r>
            <a:r>
              <a:rPr lang="ru-RU" sz="2700" dirty="0" smtClean="0"/>
              <a:t>5</a:t>
            </a:r>
            <a:r>
              <a:rPr lang="en-US" sz="2700" dirty="0" smtClean="0"/>
              <a:t>0)0,0</a:t>
            </a:r>
            <a:r>
              <a:rPr lang="ru-RU" sz="2700" dirty="0" smtClean="0"/>
              <a:t>1</a:t>
            </a:r>
            <a:r>
              <a:rPr lang="en-US" sz="2700" dirty="0" smtClean="0"/>
              <a:t>+…+(S-</a:t>
            </a:r>
            <a:r>
              <a:rPr lang="ru-RU" sz="2700" dirty="0" smtClean="0"/>
              <a:t>750</a:t>
            </a:r>
            <a:r>
              <a:rPr lang="en-US" sz="2700" dirty="0" smtClean="0"/>
              <a:t>)0,0</a:t>
            </a:r>
            <a:r>
              <a:rPr lang="ru-RU" sz="2700" dirty="0" smtClean="0"/>
              <a:t>1</a:t>
            </a:r>
            <a:r>
              <a:rPr lang="en-US" sz="2700" dirty="0" smtClean="0"/>
              <a:t>+(S-</a:t>
            </a:r>
            <a:r>
              <a:rPr lang="ru-RU" sz="2700" dirty="0" smtClean="0"/>
              <a:t>800</a:t>
            </a:r>
            <a:r>
              <a:rPr lang="en-US" sz="2700" dirty="0" smtClean="0"/>
              <a:t>)1,0</a:t>
            </a:r>
            <a:r>
              <a:rPr lang="ru-RU" sz="2700" dirty="0" smtClean="0"/>
              <a:t>1</a:t>
            </a:r>
            <a:r>
              <a:rPr lang="en-US" sz="2700" dirty="0" smtClean="0"/>
              <a:t>=11</a:t>
            </a:r>
            <a:r>
              <a:rPr lang="ru-RU" sz="2700" dirty="0" smtClean="0"/>
              <a:t>02</a:t>
            </a:r>
            <a:endParaRPr lang="en-US" sz="2700" dirty="0" smtClean="0"/>
          </a:p>
          <a:p>
            <a:endParaRPr lang="en-US" sz="28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714752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800+0,0</a:t>
            </a:r>
            <a:r>
              <a:rPr lang="ru-RU" sz="2700" dirty="0" smtClean="0"/>
              <a:t>1</a:t>
            </a:r>
            <a:r>
              <a:rPr lang="en-US" sz="2700" dirty="0" smtClean="0"/>
              <a:t>(S+(S-</a:t>
            </a:r>
            <a:r>
              <a:rPr lang="ru-RU" sz="2700" dirty="0" smtClean="0"/>
              <a:t>5</a:t>
            </a:r>
            <a:r>
              <a:rPr lang="en-US" sz="2700" dirty="0" smtClean="0"/>
              <a:t>0)+…+(S-</a:t>
            </a:r>
            <a:r>
              <a:rPr lang="ru-RU" sz="2700" dirty="0" smtClean="0"/>
              <a:t>750</a:t>
            </a:r>
            <a:r>
              <a:rPr lang="en-US" sz="2700" dirty="0" smtClean="0"/>
              <a:t>))+(S-</a:t>
            </a:r>
            <a:r>
              <a:rPr lang="ru-RU" sz="2700" dirty="0" smtClean="0"/>
              <a:t>800</a:t>
            </a:r>
            <a:r>
              <a:rPr lang="en-US" sz="2700" dirty="0" smtClean="0"/>
              <a:t>)1,0</a:t>
            </a:r>
            <a:r>
              <a:rPr lang="ru-RU" sz="2700" dirty="0" smtClean="0"/>
              <a:t>1</a:t>
            </a:r>
            <a:r>
              <a:rPr lang="en-US" sz="2700" dirty="0" smtClean="0"/>
              <a:t>=11</a:t>
            </a:r>
            <a:r>
              <a:rPr lang="ru-RU" sz="2700" dirty="0" smtClean="0"/>
              <a:t>02</a:t>
            </a:r>
            <a:endParaRPr lang="en-US" sz="27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357694"/>
            <a:ext cx="87154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800+0,0</a:t>
            </a:r>
            <a:r>
              <a:rPr lang="ru-RU" sz="2700" dirty="0" smtClean="0"/>
              <a:t>1</a:t>
            </a:r>
            <a:r>
              <a:rPr lang="en-US" sz="2700" dirty="0" smtClean="0"/>
              <a:t>(1</a:t>
            </a:r>
            <a:r>
              <a:rPr lang="ru-RU" sz="2700" dirty="0" smtClean="0"/>
              <a:t>6</a:t>
            </a:r>
            <a:r>
              <a:rPr lang="en-US" sz="2700" dirty="0" smtClean="0"/>
              <a:t>S-(</a:t>
            </a:r>
            <a:r>
              <a:rPr lang="ru-RU" sz="2700" dirty="0" smtClean="0"/>
              <a:t>5</a:t>
            </a:r>
            <a:r>
              <a:rPr lang="en-US" sz="2700" dirty="0" smtClean="0"/>
              <a:t>0+1</a:t>
            </a:r>
            <a:r>
              <a:rPr lang="ru-RU" sz="2700" dirty="0" smtClean="0"/>
              <a:t>0</a:t>
            </a:r>
            <a:r>
              <a:rPr lang="en-US" sz="2700" dirty="0" smtClean="0"/>
              <a:t>0+</a:t>
            </a:r>
            <a:r>
              <a:rPr lang="ru-RU" sz="2700" dirty="0" smtClean="0"/>
              <a:t>…</a:t>
            </a:r>
            <a:r>
              <a:rPr lang="en-US" sz="2700" dirty="0" smtClean="0"/>
              <a:t>+7</a:t>
            </a:r>
            <a:r>
              <a:rPr lang="ru-RU" sz="2700" dirty="0" smtClean="0"/>
              <a:t>5</a:t>
            </a:r>
            <a:r>
              <a:rPr lang="en-US" sz="2700" dirty="0" smtClean="0"/>
              <a:t>0))+</a:t>
            </a:r>
            <a:r>
              <a:rPr lang="ru-RU" sz="2700" dirty="0" smtClean="0"/>
              <a:t>1,01</a:t>
            </a:r>
            <a:r>
              <a:rPr lang="en-US" sz="2700" dirty="0" smtClean="0"/>
              <a:t>S-</a:t>
            </a:r>
            <a:r>
              <a:rPr lang="ru-RU" sz="2700" dirty="0" smtClean="0"/>
              <a:t>808</a:t>
            </a:r>
            <a:r>
              <a:rPr lang="en-US" sz="2700" dirty="0" smtClean="0"/>
              <a:t>=11</a:t>
            </a:r>
            <a:r>
              <a:rPr lang="ru-RU" sz="2700" dirty="0" smtClean="0"/>
              <a:t>02</a:t>
            </a:r>
            <a:endParaRPr lang="en-US" sz="2700" dirty="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72074"/>
            <a:ext cx="2457450" cy="74295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286388"/>
            <a:ext cx="1381125" cy="409575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0" y="5715016"/>
            <a:ext cx="73580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 smtClean="0"/>
              <a:t>800+0,0</a:t>
            </a:r>
            <a:r>
              <a:rPr lang="ru-RU" sz="2700" dirty="0" smtClean="0"/>
              <a:t>1</a:t>
            </a:r>
            <a:r>
              <a:rPr lang="en-US" sz="2700" dirty="0" smtClean="0"/>
              <a:t>(1</a:t>
            </a:r>
            <a:r>
              <a:rPr lang="ru-RU" sz="2700" dirty="0" smtClean="0"/>
              <a:t>6</a:t>
            </a:r>
            <a:r>
              <a:rPr lang="en-US" sz="2700" dirty="0" smtClean="0"/>
              <a:t>S-</a:t>
            </a:r>
            <a:r>
              <a:rPr lang="ru-RU" sz="2700" dirty="0" smtClean="0"/>
              <a:t>6000</a:t>
            </a:r>
            <a:r>
              <a:rPr lang="en-US" sz="2700" dirty="0" smtClean="0"/>
              <a:t>)+</a:t>
            </a:r>
            <a:r>
              <a:rPr lang="ru-RU" sz="2700" dirty="0" smtClean="0"/>
              <a:t>1,01</a:t>
            </a:r>
            <a:r>
              <a:rPr lang="en-US" sz="2700" dirty="0" smtClean="0"/>
              <a:t>S-</a:t>
            </a:r>
            <a:r>
              <a:rPr lang="ru-RU" sz="2700" dirty="0" smtClean="0"/>
              <a:t>808</a:t>
            </a:r>
            <a:r>
              <a:rPr lang="en-US" sz="2700" dirty="0" smtClean="0"/>
              <a:t>=11</a:t>
            </a:r>
            <a:r>
              <a:rPr lang="ru-RU" sz="2700" dirty="0" smtClean="0"/>
              <a:t>02</a:t>
            </a:r>
            <a:endParaRPr lang="en-US" sz="2700" dirty="0" smtClean="0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6211669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700" dirty="0" smtClean="0"/>
              <a:t>S=1000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500298" y="6215082"/>
            <a:ext cx="457203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Ответ: </a:t>
            </a:r>
            <a:r>
              <a:rPr lang="en-US" sz="2700" dirty="0" smtClean="0"/>
              <a:t>10</a:t>
            </a:r>
            <a:r>
              <a:rPr lang="ru-RU" sz="2700" dirty="0" smtClean="0"/>
              <a:t>00</a:t>
            </a:r>
            <a:r>
              <a:rPr lang="en-US" sz="2700" dirty="0" smtClean="0"/>
              <a:t> </a:t>
            </a:r>
            <a:r>
              <a:rPr lang="ru-RU" sz="2700" dirty="0" smtClean="0"/>
              <a:t>тыс. рублей.</a:t>
            </a:r>
            <a:endParaRPr lang="en-US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14842"/>
          </a:xfrm>
        </p:spPr>
        <p:txBody>
          <a:bodyPr>
            <a:noAutofit/>
          </a:bodyPr>
          <a:lstStyle/>
          <a:p>
            <a:pPr lvl="0"/>
            <a:r>
              <a:rPr lang="ru-RU" sz="2000" b="1" smtClean="0"/>
              <a:t>Задача 3. 15-го </a:t>
            </a:r>
            <a:r>
              <a:rPr lang="ru-RU" sz="2000" b="1" dirty="0" smtClean="0"/>
              <a:t>марта планируется взять кредит в банке на некоторую сумму на 11 месяцев.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Условия его возврата таковы: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- 1-го числа каждого месяца долг увеличивается на 1% по сравнению с концом предыдущего месяца;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с 2-го по 14-е число каждого месяца необходимо выплатить одним платежом часть долга;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- 15-го каждого месяца с 1-го по 10-й долг должен быть на одну и ту же сумму меньше долга на 15-ечисло предыдущего месяца;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- 15-го числа 10-го месяца долг составит 300 тысяч рублей;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- к 15-му числу 11-го месяца кредит должен быть полностью погашен.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Какую сумму планируется взять в кредит, если общая сумма выплат после полного его погашения</a:t>
            </a:r>
            <a:r>
              <a:rPr lang="en-US" sz="2000" b="1" dirty="0" smtClean="0"/>
              <a:t> </a:t>
            </a:r>
            <a:r>
              <a:rPr lang="ru-RU" sz="2000" b="1" dirty="0" smtClean="0"/>
              <a:t>составит 1388 тысяч рублей?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4214818"/>
            <a:ext cx="8929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S</a:t>
            </a:r>
            <a:r>
              <a:rPr lang="en-US" dirty="0" smtClean="0"/>
              <a:t>-</a:t>
            </a:r>
            <a:r>
              <a:rPr lang="ru-RU" sz="2400" dirty="0" smtClean="0"/>
              <a:t>размер кредита,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r</a:t>
            </a:r>
            <a:r>
              <a:rPr lang="ru-RU" sz="2400" dirty="0" smtClean="0"/>
              <a:t>=1%,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r>
              <a:rPr lang="en-US" sz="2400" dirty="0" smtClean="0"/>
              <a:t>n=</a:t>
            </a:r>
            <a:r>
              <a:rPr lang="ru-RU" sz="2400" dirty="0" smtClean="0"/>
              <a:t>1</a:t>
            </a:r>
            <a:r>
              <a:rPr lang="en-US" sz="2400" dirty="0" smtClean="0"/>
              <a:t>1</a:t>
            </a:r>
            <a:r>
              <a:rPr lang="ru-RU" sz="2400" dirty="0" smtClean="0"/>
              <a:t> месяцев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r>
              <a:rPr lang="en-US" sz="2400" dirty="0" smtClean="0"/>
              <a:t> B</a:t>
            </a:r>
            <a:r>
              <a:rPr lang="ru-RU" sz="2400" dirty="0" smtClean="0"/>
              <a:t>=</a:t>
            </a:r>
            <a:r>
              <a:rPr lang="en-US" sz="2400" dirty="0" smtClean="0"/>
              <a:t>300</a:t>
            </a:r>
            <a:r>
              <a:rPr lang="ru-RU" sz="2400" dirty="0" smtClean="0"/>
              <a:t> тыс. рублей – долг с 15-го числа 10 месяца,</a:t>
            </a:r>
          </a:p>
          <a:p>
            <a:r>
              <a:rPr lang="ru-RU" sz="2400" dirty="0" smtClean="0"/>
              <a:t> </a:t>
            </a:r>
            <a:r>
              <a:rPr lang="en-US" sz="2400" dirty="0" smtClean="0"/>
              <a:t>Q=</a:t>
            </a:r>
            <a:r>
              <a:rPr lang="ru-RU" sz="2400" dirty="0" smtClean="0"/>
              <a:t>1</a:t>
            </a:r>
            <a:r>
              <a:rPr lang="en-US" sz="2400" dirty="0" smtClean="0"/>
              <a:t>388</a:t>
            </a:r>
            <a:r>
              <a:rPr lang="ru-RU" sz="2400" dirty="0" smtClean="0"/>
              <a:t> тыс. рублей</a:t>
            </a:r>
            <a:endParaRPr lang="en-US" sz="2400" dirty="0" smtClean="0"/>
          </a:p>
          <a:p>
            <a:r>
              <a:rPr lang="en-US" sz="2400" dirty="0" smtClean="0"/>
              <a:t>X </a:t>
            </a:r>
            <a:r>
              <a:rPr lang="ru-RU" sz="2400" dirty="0" smtClean="0"/>
              <a:t>тыс. рублей – ежемесячная выплата.</a:t>
            </a:r>
            <a:endParaRPr lang="ru-RU" sz="2400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Содержимое 7"/>
          <p:cNvGraphicFramePr>
            <a:graphicFrameLocks/>
          </p:cNvGraphicFramePr>
          <p:nvPr/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0,01</a:t>
                      </a:r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</a:t>
                      </a:r>
                      <a:r>
                        <a:rPr lang="ru-RU" dirty="0" smtClean="0"/>
                        <a:t>Х</a:t>
                      </a:r>
                      <a:r>
                        <a:rPr lang="en-US" dirty="0" smtClean="0"/>
                        <a:t>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(S-2*</a:t>
                      </a:r>
                      <a:r>
                        <a:rPr lang="ru-RU" dirty="0" smtClean="0"/>
                        <a:t>Х</a:t>
                      </a:r>
                      <a:r>
                        <a:rPr lang="en-US" dirty="0" smtClean="0"/>
                        <a:t>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Содержимое 7"/>
          <p:cNvGraphicFramePr>
            <a:graphicFrameLocks/>
          </p:cNvGraphicFramePr>
          <p:nvPr/>
        </p:nvGraphicFramePr>
        <p:xfrm>
          <a:off x="428596" y="28572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выплата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Погашение 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0,01</a:t>
                      </a:r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</a:t>
                      </a:r>
                      <a:r>
                        <a:rPr lang="ru-RU" dirty="0" smtClean="0"/>
                        <a:t>Х</a:t>
                      </a:r>
                      <a:r>
                        <a:rPr lang="en-US" dirty="0" smtClean="0"/>
                        <a:t>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(S-2*</a:t>
                      </a:r>
                      <a:r>
                        <a:rPr lang="ru-RU" dirty="0" smtClean="0"/>
                        <a:t>Х</a:t>
                      </a:r>
                      <a:r>
                        <a:rPr lang="en-US" dirty="0" smtClean="0"/>
                        <a:t>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---------------------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---------------------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</a:t>
                      </a:r>
                      <a:r>
                        <a:rPr lang="ru-RU" dirty="0" smtClean="0"/>
                        <a:t>9Х</a:t>
                      </a:r>
                      <a:r>
                        <a:rPr lang="en-US" dirty="0" smtClean="0"/>
                        <a:t>)*0,0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 </a:t>
                      </a:r>
                      <a:r>
                        <a:rPr lang="ru-RU" dirty="0" err="1" smtClean="0"/>
                        <a:t>мес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(S-10</a:t>
                      </a:r>
                      <a:r>
                        <a:rPr lang="ru-RU" dirty="0" smtClean="0"/>
                        <a:t>Х</a:t>
                      </a:r>
                      <a:r>
                        <a:rPr lang="en-US" dirty="0" smtClean="0"/>
                        <a:t>)*1,0</a:t>
                      </a:r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3244334"/>
            <a:ext cx="914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10</a:t>
            </a:r>
            <a:r>
              <a:rPr lang="en-US" sz="2700" dirty="0" smtClean="0"/>
              <a:t>*</a:t>
            </a:r>
            <a:r>
              <a:rPr lang="ru-RU" sz="2700" dirty="0" smtClean="0"/>
              <a:t>Х</a:t>
            </a:r>
            <a:r>
              <a:rPr lang="en-US" sz="2700" dirty="0" smtClean="0"/>
              <a:t>+0,0</a:t>
            </a:r>
            <a:r>
              <a:rPr lang="ru-RU" sz="2700" dirty="0" smtClean="0"/>
              <a:t>1</a:t>
            </a:r>
            <a:r>
              <a:rPr lang="en-US" sz="2700" dirty="0" smtClean="0"/>
              <a:t>S+(S-</a:t>
            </a:r>
            <a:r>
              <a:rPr lang="ru-RU" sz="2700" dirty="0" smtClean="0"/>
              <a:t>Х</a:t>
            </a:r>
            <a:r>
              <a:rPr lang="en-US" sz="2700" dirty="0" smtClean="0"/>
              <a:t>)0,0</a:t>
            </a:r>
            <a:r>
              <a:rPr lang="ru-RU" sz="2700" dirty="0" smtClean="0"/>
              <a:t>1</a:t>
            </a:r>
            <a:r>
              <a:rPr lang="en-US" sz="2700" dirty="0" smtClean="0"/>
              <a:t>+…+(S-</a:t>
            </a:r>
            <a:r>
              <a:rPr lang="ru-RU" sz="2700" dirty="0" smtClean="0"/>
              <a:t>9Х</a:t>
            </a:r>
            <a:r>
              <a:rPr lang="en-US" sz="2700" dirty="0" smtClean="0"/>
              <a:t>)0,0</a:t>
            </a:r>
            <a:r>
              <a:rPr lang="ru-RU" sz="2700" dirty="0" smtClean="0"/>
              <a:t>1</a:t>
            </a:r>
            <a:r>
              <a:rPr lang="en-US" sz="2700" dirty="0" smtClean="0"/>
              <a:t>+(S-</a:t>
            </a:r>
            <a:r>
              <a:rPr lang="ru-RU" sz="2700" dirty="0" smtClean="0"/>
              <a:t>10Х</a:t>
            </a:r>
            <a:r>
              <a:rPr lang="en-US" sz="2700" dirty="0" smtClean="0"/>
              <a:t>)1,0</a:t>
            </a:r>
            <a:r>
              <a:rPr lang="ru-RU" sz="2700" dirty="0" smtClean="0"/>
              <a:t>1</a:t>
            </a:r>
            <a:r>
              <a:rPr lang="en-US" sz="2700" dirty="0" smtClean="0"/>
              <a:t>=1</a:t>
            </a:r>
            <a:r>
              <a:rPr lang="ru-RU" sz="2700" dirty="0" smtClean="0"/>
              <a:t>388</a:t>
            </a:r>
            <a:endParaRPr lang="en-US" sz="2700" dirty="0" smtClean="0"/>
          </a:p>
          <a:p>
            <a:endParaRPr lang="en-US" sz="2800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3714752"/>
            <a:ext cx="8786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10Х</a:t>
            </a:r>
            <a:r>
              <a:rPr lang="en-US" sz="2700" dirty="0" smtClean="0"/>
              <a:t>+0,0</a:t>
            </a:r>
            <a:r>
              <a:rPr lang="ru-RU" sz="2700" dirty="0" smtClean="0"/>
              <a:t>1</a:t>
            </a:r>
            <a:r>
              <a:rPr lang="en-US" sz="2700" dirty="0" smtClean="0"/>
              <a:t>(S+(S-</a:t>
            </a:r>
            <a:r>
              <a:rPr lang="ru-RU" sz="2700" dirty="0" smtClean="0"/>
              <a:t>Х</a:t>
            </a:r>
            <a:r>
              <a:rPr lang="en-US" sz="2700" dirty="0" smtClean="0"/>
              <a:t>)+…+(S-</a:t>
            </a:r>
            <a:r>
              <a:rPr lang="ru-RU" sz="2700" dirty="0" smtClean="0"/>
              <a:t>9Х</a:t>
            </a:r>
            <a:r>
              <a:rPr lang="en-US" sz="2700" dirty="0" smtClean="0"/>
              <a:t>))+(S-</a:t>
            </a:r>
            <a:r>
              <a:rPr lang="ru-RU" sz="2700" dirty="0" smtClean="0"/>
              <a:t>10Х</a:t>
            </a:r>
            <a:r>
              <a:rPr lang="en-US" sz="2700" dirty="0" smtClean="0"/>
              <a:t>)1,0</a:t>
            </a:r>
            <a:r>
              <a:rPr lang="ru-RU" sz="2700" dirty="0" smtClean="0"/>
              <a:t>1</a:t>
            </a:r>
            <a:r>
              <a:rPr lang="en-US" sz="2700" dirty="0" smtClean="0"/>
              <a:t>=1</a:t>
            </a:r>
            <a:r>
              <a:rPr lang="ru-RU" sz="2700" dirty="0" smtClean="0"/>
              <a:t>388</a:t>
            </a:r>
            <a:endParaRPr lang="en-US" sz="2700" dirty="0" smtClean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357694"/>
            <a:ext cx="87154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10Х</a:t>
            </a:r>
            <a:r>
              <a:rPr lang="en-US" sz="2700" dirty="0" smtClean="0"/>
              <a:t>+0,0</a:t>
            </a:r>
            <a:r>
              <a:rPr lang="ru-RU" sz="2700" dirty="0" smtClean="0"/>
              <a:t>1</a:t>
            </a:r>
            <a:r>
              <a:rPr lang="en-US" sz="2700" dirty="0" smtClean="0"/>
              <a:t>(1</a:t>
            </a:r>
            <a:r>
              <a:rPr lang="ru-RU" sz="2700" dirty="0" smtClean="0"/>
              <a:t>0</a:t>
            </a:r>
            <a:r>
              <a:rPr lang="en-US" sz="2700" dirty="0" smtClean="0"/>
              <a:t>S-(</a:t>
            </a:r>
            <a:r>
              <a:rPr lang="ru-RU" sz="2700" dirty="0" smtClean="0"/>
              <a:t>Х</a:t>
            </a:r>
            <a:r>
              <a:rPr lang="en-US" sz="2700" dirty="0" smtClean="0"/>
              <a:t>+</a:t>
            </a:r>
            <a:r>
              <a:rPr lang="ru-RU" sz="2700" dirty="0" smtClean="0"/>
              <a:t>2Х</a:t>
            </a:r>
            <a:r>
              <a:rPr lang="en-US" sz="2700" dirty="0" smtClean="0"/>
              <a:t>+</a:t>
            </a:r>
            <a:r>
              <a:rPr lang="ru-RU" sz="2700" dirty="0" smtClean="0"/>
              <a:t>…</a:t>
            </a:r>
            <a:r>
              <a:rPr lang="en-US" sz="2700" dirty="0" smtClean="0"/>
              <a:t>+</a:t>
            </a:r>
            <a:r>
              <a:rPr lang="ru-RU" sz="2700" dirty="0" smtClean="0"/>
              <a:t>9Х</a:t>
            </a:r>
            <a:r>
              <a:rPr lang="en-US" sz="2700" dirty="0" smtClean="0"/>
              <a:t>))+</a:t>
            </a:r>
            <a:r>
              <a:rPr lang="ru-RU" sz="2700" dirty="0" smtClean="0"/>
              <a:t>1,01</a:t>
            </a:r>
            <a:r>
              <a:rPr lang="en-US" sz="2700" dirty="0" smtClean="0"/>
              <a:t>S-</a:t>
            </a:r>
            <a:r>
              <a:rPr lang="ru-RU" sz="2700" dirty="0" smtClean="0"/>
              <a:t>1,01*10Х</a:t>
            </a:r>
            <a:r>
              <a:rPr lang="en-US" sz="2700" dirty="0" smtClean="0"/>
              <a:t>=1</a:t>
            </a:r>
            <a:r>
              <a:rPr lang="ru-RU" sz="2700" dirty="0" smtClean="0"/>
              <a:t>388</a:t>
            </a:r>
            <a:endParaRPr lang="en-US" sz="2700" dirty="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7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0" y="5715016"/>
            <a:ext cx="73580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10Х</a:t>
            </a:r>
            <a:r>
              <a:rPr lang="en-US" sz="2700" dirty="0" smtClean="0"/>
              <a:t>+0,0</a:t>
            </a:r>
            <a:r>
              <a:rPr lang="ru-RU" sz="2700" dirty="0" smtClean="0"/>
              <a:t>1</a:t>
            </a:r>
            <a:r>
              <a:rPr lang="en-US" sz="2700" dirty="0" smtClean="0"/>
              <a:t>S-</a:t>
            </a:r>
            <a:r>
              <a:rPr lang="ru-RU" sz="2700" dirty="0" smtClean="0"/>
              <a:t>0,45Х</a:t>
            </a:r>
            <a:r>
              <a:rPr lang="en-US" sz="2700" dirty="0" smtClean="0"/>
              <a:t>+</a:t>
            </a:r>
            <a:r>
              <a:rPr lang="ru-RU" sz="2700" dirty="0" smtClean="0"/>
              <a:t>1,01</a:t>
            </a:r>
            <a:r>
              <a:rPr lang="en-US" sz="2700" dirty="0" smtClean="0"/>
              <a:t>S-</a:t>
            </a:r>
            <a:r>
              <a:rPr lang="ru-RU" sz="2700" dirty="0" smtClean="0"/>
              <a:t>10,1Х</a:t>
            </a:r>
            <a:r>
              <a:rPr lang="en-US" sz="2700" dirty="0" smtClean="0"/>
              <a:t>=1</a:t>
            </a:r>
            <a:r>
              <a:rPr lang="ru-RU" sz="2700" smtClean="0"/>
              <a:t>388</a:t>
            </a:r>
            <a:endParaRPr lang="en-US" sz="2700" dirty="0" smtClean="0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6211669"/>
            <a:ext cx="4572000" cy="5078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700" dirty="0" smtClean="0"/>
              <a:t>1,11</a:t>
            </a:r>
            <a:r>
              <a:rPr lang="en-US" sz="2700" dirty="0" smtClean="0"/>
              <a:t>S-0,55X=1388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000636"/>
            <a:ext cx="2095500" cy="714375"/>
          </a:xfrm>
          <a:prstGeom prst="rect">
            <a:avLst/>
          </a:prstGeom>
          <a:noFill/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00636"/>
            <a:ext cx="1962150" cy="74295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143512"/>
            <a:ext cx="1219200" cy="409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F7FE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en-US" dirty="0" smtClean="0"/>
              <a:t>S-10X=300,</a:t>
            </a:r>
          </a:p>
          <a:p>
            <a:r>
              <a:rPr lang="en-US" dirty="0" smtClean="0"/>
              <a:t>1,11S-0,55X=1388</a:t>
            </a:r>
          </a:p>
          <a:p>
            <a:r>
              <a:rPr lang="en-US" dirty="0" smtClean="0"/>
              <a:t>1,11(300+10X)-0,55X=1388</a:t>
            </a:r>
          </a:p>
          <a:p>
            <a:r>
              <a:rPr lang="en-US" dirty="0" smtClean="0"/>
              <a:t>10,55X=1055</a:t>
            </a:r>
          </a:p>
          <a:p>
            <a:r>
              <a:rPr lang="en-US" dirty="0" smtClean="0"/>
              <a:t>X=100</a:t>
            </a:r>
          </a:p>
          <a:p>
            <a:r>
              <a:rPr lang="en-US" dirty="0" smtClean="0"/>
              <a:t>S=300+10*100=1300</a:t>
            </a:r>
          </a:p>
          <a:p>
            <a:r>
              <a:rPr lang="ru-RU" dirty="0" smtClean="0"/>
              <a:t>Ответ: 1300тыс. Рублей.</a:t>
            </a:r>
            <a:endParaRPr lang="ru-RU" dirty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714348" y="357166"/>
            <a:ext cx="214314" cy="1000132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658</Words>
  <Application>Microsoft Office PowerPoint</Application>
  <PresentationFormat>Экран (4:3)</PresentationFormat>
  <Paragraphs>189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Задачи с экономическим содержанием в ЕГЭ (часть 3)</vt:lpstr>
      <vt:lpstr>Задача 1. 15-го декабря планируется взять кредит в банке на 11 месяцев. Условия его возврата таковы: -1-го числа каждого месяца долг возрастает на 3% по сравнению с концом предыдущего месяца; -со 2-го по 14-е число каждого месяца необходимо выплатить часть долга; -15-го числа каждого месяца с 1-го по 10-й долг должен быть на 80 тысяч рублей меньше долга на15-е число предыдущего месяца; -к 15-му числу 11-го месяца кредит должен быть полностью погашен.  Какой долг будет 15-го числа 10-го месяца, если общая сумма выплат после полного погашения кредита составит 1198 тысяч рублей? </vt:lpstr>
      <vt:lpstr> </vt:lpstr>
      <vt:lpstr>Слайд 4</vt:lpstr>
      <vt:lpstr>Задача 2. 15 февраля планируется взять кредит в банке на некоторую сумму на 17 месяцев. Условия его возврата таковы: - 1-го числа каждого месяца долг увеличивается на 1% по сравнению с концом предыдущего месяца; - с 2-го по 14-е число каждого месяца необходимо выплатить одним платежом часть долга; - на 15-е число каждого с 1-го по 16-й месяц долг должен уменьшаться на 50 тысяч рублей; - за 17-й месяц долг должен быть погашен полностью. Какую сумму планируется взять в кредит, если общая сумма выплат после полного его погашения составит 1102 тысячи рублей?  </vt:lpstr>
      <vt:lpstr> </vt:lpstr>
      <vt:lpstr>Задача 3. 15-го марта планируется взять кредит в банке на некоторую сумму на 11 месяцев. Условия его возврата таковы: - 1-го числа каждого месяца долг увеличивается на 1% по сравнению с концом предыдущего месяца; - с 2-го по 14-е число каждого месяца необходимо выплатить одним платежом часть долга; - 15-го каждого месяца с 1-го по 10-й долг должен быть на одну и ту же сумму меньше долга на 15-ечисло предыдущего месяца; - 15-го числа 10-го месяца долг составит 300 тысяч рублей; - к 15-му числу 11-го месяца кредит должен быть полностью погашен. Какую сумму планируется взять в кредит, если общая сумма выплат после полного его погашения составит 1388 тысяч рублей?  </vt:lpstr>
      <vt:lpstr>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40</cp:revision>
  <dcterms:created xsi:type="dcterms:W3CDTF">2016-12-28T13:52:17Z</dcterms:created>
  <dcterms:modified xsi:type="dcterms:W3CDTF">2022-03-16T15:35:03Z</dcterms:modified>
</cp:coreProperties>
</file>