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notesMasterIdLst>
    <p:notesMasterId r:id="rId7"/>
  </p:notesMasterIdLst>
  <p:sldIdLst>
    <p:sldId id="284" r:id="rId2"/>
    <p:sldId id="285" r:id="rId3"/>
    <p:sldId id="287" r:id="rId4"/>
    <p:sldId id="293" r:id="rId5"/>
    <p:sldId id="298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15" autoAdjust="0"/>
    <p:restoredTop sz="86452" autoAdjust="0"/>
  </p:normalViewPr>
  <p:slideViewPr>
    <p:cSldViewPr>
      <p:cViewPr varScale="1">
        <p:scale>
          <a:sx n="97" d="100"/>
          <a:sy n="97" d="100"/>
        </p:scale>
        <p:origin x="162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09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D270C9A-CDD4-45E8-907C-FFEA8E3EBF40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C01E627-8EFE-4295-86DF-6167FE59BE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2458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6" y="-8468"/>
            <a:chExt cx="9169804" cy="6874935"/>
          </a:xfrm>
        </p:grpSpPr>
        <p:cxnSp>
          <p:nvCxnSpPr>
            <p:cNvPr id="5" name="Straight Connector 16"/>
            <p:cNvCxnSpPr/>
            <p:nvPr/>
          </p:nvCxnSpPr>
          <p:spPr>
            <a:xfrm flipV="1">
              <a:off x="5130498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18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19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20"/>
            <p:cNvSpPr/>
            <p:nvPr/>
          </p:nvSpPr>
          <p:spPr>
            <a:xfrm>
              <a:off x="6638689" y="3919613"/>
              <a:ext cx="251312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21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22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23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24"/>
            <p:cNvSpPr/>
            <p:nvPr/>
          </p:nvSpPr>
          <p:spPr>
            <a:xfrm>
              <a:off x="8059565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27"/>
            <p:cNvSpPr/>
            <p:nvPr/>
          </p:nvSpPr>
          <p:spPr>
            <a:xfrm>
              <a:off x="-8466" y="-8468"/>
              <a:ext cx="863639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46C86-9A53-4370-A0D9-45DDDDA7AF66}" type="datetimeFigureOut">
              <a:rPr lang="ru-RU"/>
              <a:pPr>
                <a:defRPr/>
              </a:pPr>
              <a:t>01.04.2022</a:t>
            </a:fld>
            <a:endParaRPr lang="ru-RU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D1E04-BBE5-4D9C-A849-85AA9371A9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A25A1-A034-4685-B8E0-394A9AB8DD6B}" type="datetimeFigureOut">
              <a:rPr lang="ru-RU"/>
              <a:pPr>
                <a:defRPr/>
              </a:pPr>
              <a:t>01.04.2022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32749-B21E-4874-8FD0-DB0E0B6FE21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482600" y="79057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6748463" y="2886075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43C81-C41C-4815-8B8C-EF8F2F9F074E}" type="datetimeFigureOut">
              <a:rPr lang="ru-RU"/>
              <a:pPr>
                <a:defRPr/>
              </a:pPr>
              <a:t>01.04.2022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3CBFD-053F-44CF-AEA4-90370D22C14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176F6-611B-41C7-9E90-0FFBA36B4252}" type="datetimeFigureOut">
              <a:rPr lang="ru-RU"/>
              <a:pPr>
                <a:defRPr/>
              </a:pPr>
              <a:t>01.04.2022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9E5DA-EDE6-4BFF-B446-F0ED89811E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482600" y="79057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6748463" y="2886075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326BA-9052-421E-BFBF-4D22EE31B43A}" type="datetimeFigureOut">
              <a:rPr lang="ru-RU"/>
              <a:pPr>
                <a:defRPr/>
              </a:pPr>
              <a:t>01.04.2022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AB078-6301-4730-862F-93E308DFE7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AC572-A3D5-4CA6-974A-AC72B2F75164}" type="datetimeFigureOut">
              <a:rPr lang="ru-RU"/>
              <a:pPr>
                <a:defRPr/>
              </a:pPr>
              <a:t>01.04.2022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410D1-80FD-450C-BB9B-62F4B08D46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3171A-247D-4407-8357-4EC0E7531D56}" type="datetimeFigureOut">
              <a:rPr lang="ru-RU"/>
              <a:pPr>
                <a:defRPr/>
              </a:pPr>
              <a:t>01.04.2022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6BDAF-009C-492A-A5E6-DB74747D01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E8313-20B5-4E10-8D44-634B155C1B2A}" type="datetimeFigureOut">
              <a:rPr lang="ru-RU"/>
              <a:pPr>
                <a:defRPr/>
              </a:pPr>
              <a:t>01.04.2022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9417D-B0E5-43C8-962E-2EFCFE376F2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63DE6-6539-4879-B763-6F164DAF5948}" type="datetimeFigureOut">
              <a:rPr lang="ru-RU"/>
              <a:pPr>
                <a:defRPr/>
              </a:pPr>
              <a:t>01.04.2022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57D40-F389-4E2A-956E-41CB691AD9E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53695-C2D4-4ED2-B09A-D62B350BF7EB}" type="datetimeFigureOut">
              <a:rPr lang="ru-RU"/>
              <a:pPr>
                <a:defRPr/>
              </a:pPr>
              <a:t>01.04.2022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5177F-47A8-4136-8570-E2BC0AEEC39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CD3A6-B5A8-432D-B477-547E5606B057}" type="datetimeFigureOut">
              <a:rPr lang="ru-RU"/>
              <a:pPr>
                <a:defRPr/>
              </a:pPr>
              <a:t>01.04.2022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12701-991A-497A-88B0-DF6C13331C6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2D1A9-3F25-4389-A511-F8F3D6E35C50}" type="datetimeFigureOut">
              <a:rPr lang="ru-RU"/>
              <a:pPr>
                <a:defRPr/>
              </a:pPr>
              <a:t>01.04.2022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60F94-2F31-4FB8-84DF-530BF817A5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88ED3-94ED-4D29-91FF-6016A128EAE8}" type="datetimeFigureOut">
              <a:rPr lang="ru-RU"/>
              <a:pPr>
                <a:defRPr/>
              </a:pPr>
              <a:t>01.04.2022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7F9F4-9893-40BE-8C34-3B8080AD82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919F9-1C02-4639-9D7F-CF933B1BAA98}" type="datetimeFigureOut">
              <a:rPr lang="ru-RU"/>
              <a:pPr>
                <a:defRPr/>
              </a:pPr>
              <a:t>01.04.2022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30ED9-90FB-414F-9BE2-DDAF0C6F07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DD23C-DFE6-4D9E-BEE3-AED245BEE1CC}" type="datetimeFigureOut">
              <a:rPr lang="ru-RU"/>
              <a:pPr>
                <a:defRPr/>
              </a:pPr>
              <a:t>01.04.2022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B6762-BB8D-4833-82AF-C505FF1CEF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5AABC-75AC-436A-8AF4-26A54860B914}" type="datetimeFigureOut">
              <a:rPr lang="ru-RU"/>
              <a:pPr>
                <a:defRPr/>
              </a:pPr>
              <a:t>01.04.2022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A5D52-A8B0-4E82-9654-C42998B2C9F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90"/>
              <a:ext cx="457221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497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8689" y="3919613"/>
              <a:ext cx="2513124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59564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4FF8A4B-FDCF-4392-8B22-336F1587D8EA}" type="datetimeFigureOut">
              <a:rPr lang="ru-RU"/>
              <a:pPr>
                <a:defRPr/>
              </a:pPr>
              <a:t>01.04.2022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fld id="{DEE36AAB-6437-44B3-9EF1-E8A4C00D21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6" r:id="rId2"/>
    <p:sldLayoutId id="2147483745" r:id="rId3"/>
    <p:sldLayoutId id="2147483744" r:id="rId4"/>
    <p:sldLayoutId id="2147483743" r:id="rId5"/>
    <p:sldLayoutId id="2147483742" r:id="rId6"/>
    <p:sldLayoutId id="2147483741" r:id="rId7"/>
    <p:sldLayoutId id="2147483740" r:id="rId8"/>
    <p:sldLayoutId id="2147483739" r:id="rId9"/>
    <p:sldLayoutId id="2147483738" r:id="rId10"/>
    <p:sldLayoutId id="2147483748" r:id="rId11"/>
    <p:sldLayoutId id="2147483737" r:id="rId12"/>
    <p:sldLayoutId id="2147483749" r:id="rId13"/>
    <p:sldLayoutId id="2147483736" r:id="rId14"/>
    <p:sldLayoutId id="2147483735" r:id="rId15"/>
    <p:sldLayoutId id="2147483734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7534" y="3528017"/>
            <a:ext cx="7272338" cy="280796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Повысить педагогическую компетентность родителей (законных представителей) по вопросам в развитии речи воспитанников. </a:t>
            </a:r>
          </a:p>
          <a:p>
            <a:pPr>
              <a:lnSpc>
                <a:spcPct val="90000"/>
              </a:lnSpc>
            </a:pP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Заинтересовать родителей вовлечь родителей (законных представителей) к сотрудничеству.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Tx/>
              <a:buSzTx/>
              <a:buFont typeface="Wingdings 3" pitchFamily="18" charset="2"/>
              <a:buNone/>
            </a:pP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 Познакомить родителей с содержанием работы в ДОУ по развитию речи детей, о ее значении во всестороннем развитии ребенка; </a:t>
            </a:r>
          </a:p>
          <a:p>
            <a:pPr>
              <a:lnSpc>
                <a:spcPct val="90000"/>
              </a:lnSpc>
              <a:buFont typeface="Wingdings 3" pitchFamily="18" charset="2"/>
              <a:buNone/>
            </a:pPr>
            <a:r>
              <a:rPr lang="ru-RU" sz="1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Мотивировать родителей на совместную работу в развитии и воспитании ребенка.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209542"/>
            <a:ext cx="7128792" cy="777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lnSpc>
                <a:spcPct val="106000"/>
              </a:lnSpc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Microsoft YaHei"/>
                <a:cs typeface="Microsoft YaHei"/>
              </a:rPr>
              <a:t>Муниципальное бюджетное дошкольное образовательное учреждение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hangingPunct="0">
              <a:lnSpc>
                <a:spcPct val="106000"/>
              </a:lnSpc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Microsoft YaHei"/>
                <a:cs typeface="Microsoft YaHei"/>
              </a:rPr>
              <a:t> «Детский сад № 212» «Солнышко» общеразвивающего вида.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hangingPunct="0">
              <a:lnSpc>
                <a:spcPct val="106000"/>
              </a:lnSpc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Microsoft YaHei"/>
                <a:cs typeface="Microsoft YaHei"/>
              </a:rPr>
              <a:t>МБДОУ «Детский сад № 212» «Солнышко»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3" y="987063"/>
            <a:ext cx="59221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«Факторы,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влияющие на речевую а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ктивность детей».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466020" y="153557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«Младшая группа 3-4лет»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«Ладушки»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Группа № 2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2735908"/>
            <a:ext cx="30963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подготовили: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Воспитатели: Керн Т.С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0"/>
            <a:ext cx="68405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2862AA"/>
                </a:solidFill>
                <a:latin typeface="Times New Roman" pitchFamily="18" charset="0"/>
                <a:cs typeface="Times New Roman" pitchFamily="18" charset="0"/>
              </a:rPr>
              <a:t>НА ЗАНЯТИЯХ В ДОУ </a:t>
            </a:r>
          </a:p>
          <a:p>
            <a:pPr algn="ctr"/>
            <a:r>
              <a:rPr lang="ru-RU" sz="2800" dirty="0">
                <a:solidFill>
                  <a:srgbClr val="2862AA"/>
                </a:solidFill>
                <a:latin typeface="Times New Roman" pitchFamily="18" charset="0"/>
                <a:cs typeface="Times New Roman" pitchFamily="18" charset="0"/>
              </a:rPr>
              <a:t>по развитию речи используем :</a:t>
            </a:r>
          </a:p>
        </p:txBody>
      </p:sp>
      <p:sp>
        <p:nvSpPr>
          <p:cNvPr id="22533" name="Прямоугольник 4"/>
          <p:cNvSpPr>
            <a:spLocks noChangeArrowheads="1"/>
          </p:cNvSpPr>
          <p:nvPr/>
        </p:nvSpPr>
        <p:spPr bwMode="auto">
          <a:xfrm>
            <a:off x="611560" y="1020841"/>
            <a:ext cx="698475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Звуковые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речевые игры и упражнения;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чтение, заучивание  наизусть;  беседы,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наблюдения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 описание картинок, игрушек и т.д.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2060848"/>
            <a:ext cx="784887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группе прошло мероприятие игровой деятельности </a:t>
            </a: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речи «Лиса и заяц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algn="ctr">
              <a:spcAft>
                <a:spcPts val="0"/>
              </a:spcAft>
            </a:pP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Прошел конкурс </a:t>
            </a: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Факторы, влияющие на речевую активность детей» заняли 1 место. 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3573016"/>
            <a:ext cx="4392488" cy="246447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59"/>
            <a:ext cx="6554788" cy="55245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2400" kern="0" dirty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Предметно – развивающая среда в группе.</a:t>
            </a:r>
            <a:endParaRPr lang="ru-RU" sz="2400" kern="0" dirty="0">
              <a:solidFill>
                <a:srgbClr val="0070C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85347" y="4293096"/>
            <a:ext cx="76933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lnSpc>
                <a:spcPct val="60000"/>
              </a:lnSpc>
              <a:spcBef>
                <a:spcPct val="20000"/>
              </a:spcBef>
            </a:pPr>
            <a:r>
              <a:rPr lang="ru-RU" altLang="ru-RU" sz="20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 изготовлены  персонажи сказок и атрибуты к </a:t>
            </a:r>
            <a:r>
              <a:rPr lang="ru-RU" altLang="ru-RU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ним.</a:t>
            </a:r>
          </a:p>
          <a:p>
            <a:pPr marL="342900" lvl="0" indent="-342900" eaLnBrk="0" hangingPunct="0">
              <a:lnSpc>
                <a:spcPct val="60000"/>
              </a:lnSpc>
              <a:spcBef>
                <a:spcPct val="20000"/>
              </a:spcBef>
            </a:pPr>
            <a:r>
              <a:rPr lang="ru-RU" sz="20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Картотеки</a:t>
            </a:r>
            <a:endParaRPr lang="ru-RU" sz="20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eaLnBrk="0" hangingPunct="0">
              <a:lnSpc>
                <a:spcPct val="60000"/>
              </a:lnSpc>
              <a:spcBef>
                <a:spcPct val="20000"/>
              </a:spcBef>
            </a:pPr>
            <a:r>
              <a:rPr lang="ru-RU" sz="20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гимнастика, </a:t>
            </a:r>
          </a:p>
          <a:p>
            <a:pPr marL="342900" lvl="0" indent="-342900" eaLnBrk="0" hangingPunct="0">
              <a:lnSpc>
                <a:spcPct val="60000"/>
              </a:lnSpc>
              <a:spcBef>
                <a:spcPct val="20000"/>
              </a:spcBef>
            </a:pPr>
            <a:r>
              <a:rPr lang="ru-RU" sz="20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</a:t>
            </a:r>
            <a:endParaRPr lang="ru-RU" dirty="0">
              <a:solidFill>
                <a:prstClr val="black"/>
              </a:solidFill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Tx/>
              <a:buChar char="•"/>
              <a:defRPr/>
            </a:pPr>
            <a:endParaRPr lang="ru-RU" altLang="ru-RU" sz="20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0632FF8E-4464-4BE8-9598-DD6E1D9939B9}"/>
              </a:ext>
            </a:extLst>
          </p:cNvPr>
          <p:cNvSpPr/>
          <p:nvPr/>
        </p:nvSpPr>
        <p:spPr>
          <a:xfrm>
            <a:off x="395536" y="538304"/>
            <a:ext cx="84249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lnSpc>
                <a:spcPct val="60000"/>
              </a:lnSpc>
              <a:spcBef>
                <a:spcPct val="20000"/>
              </a:spcBef>
            </a:pPr>
            <a:endParaRPr lang="ru-RU" sz="20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eaLnBrk="0" hangingPunct="0">
              <a:lnSpc>
                <a:spcPct val="60000"/>
              </a:lnSpc>
              <a:spcBef>
                <a:spcPct val="20000"/>
              </a:spcBef>
              <a:buFontTx/>
              <a:buChar char="•"/>
            </a:pPr>
            <a:r>
              <a:rPr lang="ru-RU" altLang="ru-RU" sz="20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обогащения предметно – развивающей среды в группе был</a:t>
            </a:r>
          </a:p>
          <a:p>
            <a:pPr marL="342900" lvl="0" indent="-342900" eaLnBrk="0" hangingPunct="0">
              <a:lnSpc>
                <a:spcPct val="60000"/>
              </a:lnSpc>
              <a:spcBef>
                <a:spcPct val="20000"/>
              </a:spcBef>
            </a:pPr>
            <a:r>
              <a:rPr lang="ru-RU" altLang="ru-RU" sz="20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разработан «</a:t>
            </a:r>
            <a:r>
              <a:rPr lang="ru-RU" altLang="ru-RU" sz="2000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Лекбук</a:t>
            </a:r>
            <a:r>
              <a:rPr lang="ru-RU" altLang="ru-RU" sz="20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по развитию речи. </a:t>
            </a:r>
          </a:p>
        </p:txBody>
      </p:sp>
      <p:pic>
        <p:nvPicPr>
          <p:cNvPr id="9" name="Рисунок 8" descr="C:\Users\User\Desktop\фото детей по работе\Новая папка (5)\IMG_20210217_135907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73" b="14756"/>
          <a:stretch/>
        </p:blipFill>
        <p:spPr bwMode="auto">
          <a:xfrm>
            <a:off x="467544" y="1834390"/>
            <a:ext cx="3670508" cy="19730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1706338"/>
            <a:ext cx="2916324" cy="217859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229" y="176870"/>
            <a:ext cx="8640960" cy="1003483"/>
          </a:xfrm>
        </p:spPr>
        <p:txBody>
          <a:bodyPr rtlCol="0">
            <a:normAutofit fontScale="70000" lnSpcReduction="20000"/>
          </a:bodyPr>
          <a:lstStyle/>
          <a:p>
            <a:pPr marL="0" lvl="0" indent="0" algn="ctr" fontAlgn="auto">
              <a:spcAft>
                <a:spcPts val="0"/>
              </a:spcAft>
              <a:buClr>
                <a:srgbClr val="90C226"/>
              </a:buClr>
              <a:buNone/>
              <a:defRPr/>
            </a:pPr>
            <a:r>
              <a:rPr lang="ru-RU" sz="2300" cap="all" dirty="0">
                <a:solidFill>
                  <a:srgbClr val="4584D3">
                    <a:lumMod val="75000"/>
                  </a:srgbClr>
                </a:solidFill>
                <a:latin typeface="Times New Roman" panose="02020603050405020304" pitchFamily="18" charset="0"/>
                <a:ea typeface="+mj-ea"/>
                <a:cs typeface="Times New Roman" pitchFamily="18" charset="0"/>
              </a:rPr>
              <a:t>Игра ребенка со взрослыми </a:t>
            </a:r>
            <a:r>
              <a:rPr lang="ru-RU" sz="2300" cap="all" dirty="0">
                <a:solidFill>
                  <a:srgbClr val="4584D3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cap="all" dirty="0">
                <a:solidFill>
                  <a:srgbClr val="4584D3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 </a:t>
            </a:r>
            <a:r>
              <a:rPr lang="ru-RU" sz="2300" cap="all" dirty="0" smtClean="0">
                <a:solidFill>
                  <a:srgbClr val="4584D3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сверстниками</a:t>
            </a:r>
          </a:p>
          <a:p>
            <a:pPr marL="0" lvl="0" indent="0" algn="ctr" fontAlgn="auto">
              <a:spcAft>
                <a:spcPts val="0"/>
              </a:spcAft>
              <a:buClr>
                <a:srgbClr val="90C226"/>
              </a:buClr>
              <a:buNone/>
              <a:defRPr/>
            </a:pPr>
            <a:r>
              <a:rPr lang="ru-RU" sz="2300" cap="all" dirty="0" smtClean="0">
                <a:solidFill>
                  <a:srgbClr val="4584D3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обучение связной речи </a:t>
            </a:r>
          </a:p>
          <a:p>
            <a:pPr marL="0" lvl="0" indent="0" algn="ctr" fontAlgn="auto">
              <a:spcAft>
                <a:spcPts val="0"/>
              </a:spcAft>
              <a:buClr>
                <a:srgbClr val="90C226"/>
              </a:buClr>
              <a:buNone/>
              <a:defRPr/>
            </a:pPr>
            <a:r>
              <a:rPr lang="ru-RU" sz="2300" cap="all" dirty="0" smtClean="0">
                <a:solidFill>
                  <a:srgbClr val="4584D3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 средством игровой деятельности</a:t>
            </a:r>
            <a:endParaRPr lang="ru-RU" sz="2300" cap="all" dirty="0">
              <a:solidFill>
                <a:srgbClr val="4584D3">
                  <a:lumMod val="75000"/>
                </a:srgb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b="1" cap="all" dirty="0">
              <a:solidFill>
                <a:srgbClr val="4584D3">
                  <a:lumMod val="75000"/>
                </a:srgb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b="1" cap="all" dirty="0">
              <a:solidFill>
                <a:srgbClr val="4584D3">
                  <a:lumMod val="75000"/>
                </a:srgb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b="1" cap="all" dirty="0">
              <a:solidFill>
                <a:srgbClr val="4584D3">
                  <a:lumMod val="75000"/>
                </a:srgb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b="1" cap="all" dirty="0">
              <a:solidFill>
                <a:srgbClr val="4584D3">
                  <a:lumMod val="75000"/>
                </a:srgb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b="1" cap="all" dirty="0">
              <a:solidFill>
                <a:srgbClr val="4584D3">
                  <a:lumMod val="75000"/>
                </a:srgb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b="1" cap="all" dirty="0">
              <a:solidFill>
                <a:srgbClr val="4584D3">
                  <a:lumMod val="75000"/>
                </a:srgb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7651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016" y="2626266"/>
            <a:ext cx="2782192" cy="2076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1180353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Одним из самых действенных средств познавательно-речевого развития дошкольников является игра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Сюжетно-ролевые игры расширяют представления об окружающем мир,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способствуют развитию речевого диалога.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2745544"/>
            <a:ext cx="2462812" cy="183831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79231" y="4865030"/>
            <a:ext cx="11850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dirty="0">
              <a:solidFill>
                <a:prstClr val="black"/>
              </a:solidFill>
              <a:latin typeface="Trebuchet M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9231" y="5229200"/>
            <a:ext cx="8679537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defTabSz="45720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Слаженная работа педагогов и родителей даёт положительные результаты:  дети овладевают правильной речью;   у них формируются навыки чёткого, грамматически правильного оформления высказывания и выражения мыслей.</a:t>
            </a:r>
          </a:p>
          <a:p>
            <a:pPr marL="365125" lvl="0" indent="-255588" defTabSz="457200">
              <a:spcBef>
                <a:spcPts val="400"/>
              </a:spcBef>
              <a:buClr>
                <a:srgbClr val="0F6FC6"/>
              </a:buClr>
              <a:buSzPct val="68000"/>
              <a:buFont typeface="Wingdings 3" pitchFamily="18" charset="2"/>
              <a:buChar char=""/>
            </a:pP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Этот процесс имеет сложный характер, в нем немалую роль играет квалифицированно организованное общение ребенка со взрослым.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534400" cy="6120680"/>
          </a:xfrm>
        </p:spPr>
        <p:txBody>
          <a:bodyPr/>
          <a:lstStyle/>
          <a:p>
            <a:pPr indent="0" algn="ctr">
              <a:buNone/>
            </a:pPr>
            <a:r>
              <a:rPr lang="ru-RU" sz="2400" b="1" dirty="0" smtClean="0">
                <a:solidFill>
                  <a:srgbClr val="00B0F0"/>
                </a:solidFill>
                <a:latin typeface="Calibri" panose="020F0502020204030204" pitchFamily="34" charset="0"/>
              </a:rPr>
              <a:t>Рекомендации для </a:t>
            </a:r>
            <a:r>
              <a:rPr lang="ru-RU" sz="2400" b="1" dirty="0">
                <a:solidFill>
                  <a:srgbClr val="00B0F0"/>
                </a:solidFill>
                <a:latin typeface="Calibri" panose="020F0502020204030204" pitchFamily="34" charset="0"/>
              </a:rPr>
              <a:t>родителей </a:t>
            </a:r>
            <a:endParaRPr lang="ru-RU" sz="2400" b="1" dirty="0" smtClean="0">
              <a:solidFill>
                <a:srgbClr val="00B0F0"/>
              </a:solidFill>
              <a:latin typeface="Calibri" panose="020F0502020204030204" pitchFamily="34" charset="0"/>
            </a:endParaRPr>
          </a:p>
          <a:p>
            <a:pPr indent="0" algn="ctr">
              <a:buNone/>
            </a:pPr>
            <a:r>
              <a:rPr lang="ru-RU" sz="2400" b="1" dirty="0" smtClean="0">
                <a:solidFill>
                  <a:srgbClr val="00B0F0"/>
                </a:solidFill>
                <a:latin typeface="Calibri" panose="020F0502020204030204" pitchFamily="34" charset="0"/>
              </a:rPr>
              <a:t>«По играй со мной мама»</a:t>
            </a:r>
          </a:p>
          <a:p>
            <a:pPr marL="457200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Ласково называйте его по имени. Любите своего ребенка. </a:t>
            </a:r>
          </a:p>
          <a:p>
            <a:pPr marL="457200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Общайтесь с ребенком постоянно. Общение должно создавать у детей радостное, оптимистическое ощущение жизни, уверенность в своих силах и способностях.</a:t>
            </a:r>
          </a:p>
          <a:p>
            <a:pPr marL="457200"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Уделяйте постоянное внимание развитию речи ребенка и больше общайтесь с ним. Читайте ребёнку сказки, пословицы, поговорки, стихи, загадки и разучите некоторые из них.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 ВОЗДУШНЫЕ ВАТКИ».</a:t>
            </a:r>
            <a:endParaRPr lang="ru-RU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игры: развивать речевое дыхание, регулировать его силу.</a:t>
            </a:r>
            <a:endParaRPr lang="ru-RU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Необходимый инвентарь: ватные шарики.</a:t>
            </a:r>
            <a:endParaRPr lang="ru-RU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играем: подуть на ватные шарики, лежащие на столе. У кого шарик улетит дальше, тот и победил.</a:t>
            </a:r>
            <a:endParaRPr lang="ru-RU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-А можно ватный шарик сдуть в тазик, стоящий на стуле!</a:t>
            </a:r>
            <a:endParaRPr lang="ru-RU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-Или разделить стол ниточкой (шнурком) пополам и дуть на ватку так, чтобы не сдуть её на другую половину. Кто перешёл границу- тот и проиграл!</a:t>
            </a:r>
            <a:endParaRPr lang="ru-RU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 algn="ctr">
              <a:buNone/>
            </a:pPr>
            <a:r>
              <a:rPr lang="ru-RU" sz="20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Вам </a:t>
            </a:r>
            <a:r>
              <a:rPr lang="ru-RU" sz="2000" b="1" dirty="0">
                <a:solidFill>
                  <a:srgbClr val="00B050"/>
                </a:solidFill>
                <a:latin typeface="Calibri" panose="020F0502020204030204" pitchFamily="34" charset="0"/>
              </a:rPr>
              <a:t>крепкого здоровья, счастья,</a:t>
            </a:r>
            <a:endParaRPr lang="ru-RU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114300" indent="0" algn="ctr">
              <a:buNone/>
            </a:pPr>
            <a:r>
              <a:rPr lang="ru-RU" sz="20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Пусть </a:t>
            </a:r>
            <a:r>
              <a:rPr lang="ru-RU" sz="2000" b="1" dirty="0">
                <a:solidFill>
                  <a:srgbClr val="00B050"/>
                </a:solidFill>
                <a:latin typeface="Calibri" panose="020F0502020204030204" pitchFamily="34" charset="0"/>
              </a:rPr>
              <a:t>дети радуют Вас!</a:t>
            </a:r>
            <a:endParaRPr lang="ru-RU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1032450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890</TotalTime>
  <Words>370</Words>
  <Application>Microsoft Office PowerPoint</Application>
  <PresentationFormat>Экран (4:3)</PresentationFormat>
  <Paragraphs>54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Microsoft YaHei</vt:lpstr>
      <vt:lpstr>Arial</vt:lpstr>
      <vt:lpstr>Calibri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Предметно – развивающая среда в группе.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ira</dc:creator>
  <cp:lastModifiedBy>User</cp:lastModifiedBy>
  <cp:revision>100</cp:revision>
  <dcterms:created xsi:type="dcterms:W3CDTF">2013-06-14T11:29:14Z</dcterms:created>
  <dcterms:modified xsi:type="dcterms:W3CDTF">2022-04-01T08:36:08Z</dcterms:modified>
</cp:coreProperties>
</file>