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1" r:id="rId2"/>
    <p:sldId id="258" r:id="rId3"/>
    <p:sldId id="264" r:id="rId4"/>
    <p:sldId id="272" r:id="rId5"/>
    <p:sldId id="284" r:id="rId6"/>
    <p:sldId id="283" r:id="rId7"/>
    <p:sldId id="273" r:id="rId8"/>
    <p:sldId id="281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66"/>
    <a:srgbClr val="990033"/>
    <a:srgbClr val="008000"/>
    <a:srgbClr val="E3561D"/>
    <a:srgbClr val="210E30"/>
    <a:srgbClr val="321547"/>
    <a:srgbClr val="663300"/>
    <a:srgbClr val="EB03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330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6C0E97A-4A6B-4911-ACFD-30F647FE0972}" type="datetimeFigureOut">
              <a:rPr lang="ru-RU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25E2672-123D-4457-9467-D46CBEB822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839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3FF5DE-E546-49EA-997D-60941AB2122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003B17-FA32-4637-ABBE-15E33F892F8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47A668-860A-49F5-ACA0-8E86FD34453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47A668-860A-49F5-ACA0-8E86FD34453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47A668-860A-49F5-ACA0-8E86FD34453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E5B3FB-DBA0-433C-B67F-259A2195D73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C651AB-2A6D-4BEF-AEF5-D98BA4B044F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CE403-EE4F-48DA-A5F0-6CB8CC134B29}" type="datetimeFigureOut">
              <a:rPr lang="ru-RU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36AA9-17F5-4864-B936-C9A990C69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29243-9914-446E-B85A-E9E748786491}" type="datetimeFigureOut">
              <a:rPr lang="ru-RU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A0F15-F1E6-47C2-982E-27F44C631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30713-E77C-42B7-9A36-18799260E4D3}" type="datetimeFigureOut">
              <a:rPr lang="ru-RU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99D40-7500-42F0-8E4C-0ED02D1A2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70857-7633-458B-8BC3-D60F179DCDE4}" type="datetimeFigureOut">
              <a:rPr lang="ru-RU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83D34-DD5A-4587-A2A9-C7D992A5FA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05AD3-FC03-4AD4-BF1E-478364AF0F0A}" type="datetimeFigureOut">
              <a:rPr lang="ru-RU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0252D-40BC-461E-8190-D3600A221B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512D5-4084-4A76-901E-E0FCBA382E30}" type="datetimeFigureOut">
              <a:rPr lang="ru-RU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19222-92C3-4832-A50F-57567F3E5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B5E7D-1537-4ED3-9B5E-33C18D0505EA}" type="datetimeFigureOut">
              <a:rPr lang="ru-RU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8842A-4339-4628-917D-6171F77E5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876AC-FA87-44D0-AE4A-97493988C4F5}" type="datetimeFigureOut">
              <a:rPr lang="ru-RU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F2FB8-C1C1-4AA8-8BA1-1278407F55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6E88A-1E1B-48A0-940A-F6267C35D59F}" type="datetimeFigureOut">
              <a:rPr lang="ru-RU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5E1CB-0C9F-458A-B1AA-E780A4E4A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F7DD0-0FB7-4AEE-B80D-C3BC0461A0F1}" type="datetimeFigureOut">
              <a:rPr lang="ru-RU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6D329-9E68-4003-8B96-4E9945DE9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33C35-EF41-44FD-A5CA-89C73A4139AF}" type="datetimeFigureOut">
              <a:rPr lang="ru-RU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9D3CD-42C9-4413-8DAC-AFB023784C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7F1283-AA87-416D-883C-B10EBFFC5E04}" type="datetimeFigureOut">
              <a:rPr lang="ru-RU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A6CB92-C605-47A3-AC88-8CAD26EA4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11" Type="http://schemas.openxmlformats.org/officeDocument/2006/relationships/image" Target="../media/image15.png"/><Relationship Id="rId5" Type="http://schemas.openxmlformats.org/officeDocument/2006/relationships/image" Target="../media/image9.emf"/><Relationship Id="rId10" Type="http://schemas.openxmlformats.org/officeDocument/2006/relationships/image" Target="../media/image14.jpeg"/><Relationship Id="rId4" Type="http://schemas.openxmlformats.org/officeDocument/2006/relationships/image" Target="../media/image8.emf"/><Relationship Id="rId9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16.jpeg"/><Relationship Id="rId7" Type="http://schemas.openxmlformats.org/officeDocument/2006/relationships/image" Target="../media/image18.png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emf"/><Relationship Id="rId11" Type="http://schemas.openxmlformats.org/officeDocument/2006/relationships/image" Target="../media/image20.png"/><Relationship Id="rId5" Type="http://schemas.openxmlformats.org/officeDocument/2006/relationships/image" Target="../media/image6.emf"/><Relationship Id="rId10" Type="http://schemas.openxmlformats.org/officeDocument/2006/relationships/image" Target="../media/image19.png"/><Relationship Id="rId4" Type="http://schemas.openxmlformats.org/officeDocument/2006/relationships/image" Target="../media/image17.jpeg"/><Relationship Id="rId9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9.emf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emf"/><Relationship Id="rId11" Type="http://schemas.openxmlformats.org/officeDocument/2006/relationships/image" Target="../media/image22.png"/><Relationship Id="rId5" Type="http://schemas.openxmlformats.org/officeDocument/2006/relationships/image" Target="../media/image13.emf"/><Relationship Id="rId10" Type="http://schemas.openxmlformats.org/officeDocument/2006/relationships/image" Target="../media/image21.png"/><Relationship Id="rId4" Type="http://schemas.openxmlformats.org/officeDocument/2006/relationships/image" Target="../media/image18.png"/><Relationship Id="rId9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435600" y="246583"/>
            <a:ext cx="7493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6600" dirty="0">
                <a:solidFill>
                  <a:srgbClr val="00B050"/>
                </a:solidFill>
                <a:latin typeface="Arial Black" pitchFamily="34" charset="0"/>
              </a:rPr>
              <a:t>d</a:t>
            </a:r>
            <a:endParaRPr lang="ru-RU" sz="66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31913" y="2133600"/>
            <a:ext cx="19446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Arial Black" pitchFamily="34" charset="0"/>
              </a:rPr>
              <a:t>f</a:t>
            </a:r>
            <a:r>
              <a:rPr lang="en-US" sz="4000" dirty="0">
                <a:latin typeface="Arial Black" pitchFamily="34" charset="0"/>
              </a:rPr>
              <a:t>amily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700338" y="2997200"/>
            <a:ext cx="27352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Arial Black" pitchFamily="34" charset="0"/>
              </a:rPr>
              <a:t>p</a:t>
            </a:r>
            <a:r>
              <a:rPr lang="en-US" sz="4000">
                <a:solidFill>
                  <a:srgbClr val="0070C0"/>
                </a:solidFill>
                <a:latin typeface="Arial Black" pitchFamily="34" charset="0"/>
              </a:rPr>
              <a:t>o</a:t>
            </a:r>
            <a:r>
              <a:rPr lang="en-US" sz="4000">
                <a:latin typeface="Arial Black" pitchFamily="34" charset="0"/>
              </a:rPr>
              <a:t>stman</a:t>
            </a:r>
            <a:endParaRPr lang="ru-RU" sz="4000">
              <a:latin typeface="Arial Black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435600" y="5445125"/>
            <a:ext cx="2305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solidFill>
                  <a:srgbClr val="00B050"/>
                </a:solidFill>
                <a:latin typeface="Arial Black" pitchFamily="34" charset="0"/>
              </a:rPr>
              <a:t>d</a:t>
            </a:r>
            <a:r>
              <a:rPr lang="en-US" sz="4000">
                <a:latin typeface="Arial Black" pitchFamily="34" charset="0"/>
              </a:rPr>
              <a:t>octor</a:t>
            </a:r>
            <a:endParaRPr lang="ru-RU" sz="4000">
              <a:latin typeface="Arial Black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708400" y="4149725"/>
            <a:ext cx="19431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Arial Black" pitchFamily="34" charset="0"/>
              </a:rPr>
              <a:t>lem</a:t>
            </a:r>
            <a:r>
              <a:rPr lang="en-US" sz="4000">
                <a:solidFill>
                  <a:srgbClr val="0070C0"/>
                </a:solidFill>
                <a:latin typeface="Arial Black" pitchFamily="34" charset="0"/>
              </a:rPr>
              <a:t>o</a:t>
            </a:r>
            <a:r>
              <a:rPr lang="en-US" sz="4000">
                <a:latin typeface="Arial Black" pitchFamily="34" charset="0"/>
              </a:rPr>
              <a:t>n</a:t>
            </a:r>
            <a:endParaRPr lang="ru-RU" sz="4000"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58888" y="2205038"/>
            <a:ext cx="360362" cy="647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132138" y="3068638"/>
            <a:ext cx="287337" cy="647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787900" y="4149725"/>
            <a:ext cx="360363" cy="719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435600" y="5445125"/>
            <a:ext cx="431800" cy="647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148052" y="246583"/>
            <a:ext cx="7493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 dirty="0">
                <a:solidFill>
                  <a:srgbClr val="FF0000"/>
                </a:solidFill>
                <a:latin typeface="Arial Black" pitchFamily="34" charset="0"/>
              </a:rPr>
              <a:t>F</a:t>
            </a:r>
            <a:endParaRPr lang="ru-RU" sz="6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3845738" y="246582"/>
            <a:ext cx="7493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 dirty="0">
                <a:solidFill>
                  <a:srgbClr val="0070C0"/>
                </a:solidFill>
                <a:latin typeface="Arial Black" pitchFamily="34" charset="0"/>
              </a:rPr>
              <a:t>o</a:t>
            </a:r>
            <a:endParaRPr lang="ru-RU" sz="66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4621213" y="252172"/>
            <a:ext cx="7493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600" dirty="0">
                <a:solidFill>
                  <a:srgbClr val="0070C0"/>
                </a:solidFill>
                <a:latin typeface="Arial Black" pitchFamily="34" charset="0"/>
              </a:rPr>
              <a:t>o</a:t>
            </a:r>
            <a:endParaRPr lang="ru-RU" sz="66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2627313" y="188640"/>
            <a:ext cx="3816350" cy="1223962"/>
          </a:xfrm>
          <a:prstGeom prst="frame">
            <a:avLst>
              <a:gd name="adj1" fmla="val 54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Стрелка вправо 18">
            <a:hlinkClick r:id="" action="ppaction://hlinkshowjump?jump=nextslide"/>
          </p:cNvPr>
          <p:cNvSpPr/>
          <p:nvPr/>
        </p:nvSpPr>
        <p:spPr>
          <a:xfrm>
            <a:off x="683568" y="6021288"/>
            <a:ext cx="714380" cy="285752"/>
          </a:xfrm>
          <a:prstGeom prst="rightArrow">
            <a:avLst/>
          </a:prstGeom>
          <a:solidFill>
            <a:srgbClr val="66FFFF"/>
          </a:solidFill>
          <a:ln>
            <a:solidFill>
              <a:srgbClr val="00B0F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6" name="Picture 2" descr="E:\Открытый урок фуд\iKX7MSFZ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51132" y="3636769"/>
            <a:ext cx="2241347" cy="164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Открытый урок фуд\551a29d84b05e53f3e8b4569_56284c64c9c1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052" y="5258169"/>
            <a:ext cx="1991528" cy="132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Открытый урок фуд\clipart-mailman-4.jp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276872"/>
            <a:ext cx="1296764" cy="173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Открытый урок фуд\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92" y="1504850"/>
            <a:ext cx="2022622" cy="134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6796" y="-171400"/>
            <a:ext cx="9144000" cy="6858000"/>
          </a:xfrm>
          <a:prstGeom prst="frame">
            <a:avLst>
              <a:gd name="adj1" fmla="val 20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436" name="Прямоугольник 15"/>
          <p:cNvSpPr>
            <a:spLocks noChangeArrowheads="1"/>
          </p:cNvSpPr>
          <p:nvPr/>
        </p:nvSpPr>
        <p:spPr bwMode="auto">
          <a:xfrm>
            <a:off x="250825" y="2057271"/>
            <a:ext cx="865346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002060"/>
                </a:solidFill>
                <a:latin typeface="Arial Black" pitchFamily="34" charset="0"/>
              </a:rPr>
              <a:t>In the ma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g</a:t>
            </a:r>
            <a:r>
              <a:rPr lang="en-US" sz="3600" dirty="0" smtClean="0">
                <a:solidFill>
                  <a:srgbClr val="002060"/>
                </a:solidFill>
                <a:latin typeface="Arial Black" pitchFamily="34" charset="0"/>
              </a:rPr>
              <a:t>ic 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g</a:t>
            </a:r>
            <a:r>
              <a:rPr lang="en-US" sz="3600" dirty="0" smtClean="0">
                <a:solidFill>
                  <a:srgbClr val="002060"/>
                </a:solidFill>
                <a:latin typeface="Arial Black" pitchFamily="34" charset="0"/>
              </a:rPr>
              <a:t>arden there are lots of oran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g</a:t>
            </a:r>
            <a:r>
              <a:rPr lang="en-US" sz="3600" dirty="0" smtClean="0">
                <a:solidFill>
                  <a:srgbClr val="002060"/>
                </a:solidFill>
                <a:latin typeface="Arial Black" pitchFamily="34" charset="0"/>
              </a:rPr>
              <a:t>es on the 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g</a:t>
            </a:r>
            <a:r>
              <a:rPr lang="en-US" sz="3600" dirty="0" smtClean="0">
                <a:solidFill>
                  <a:srgbClr val="002060"/>
                </a:solidFill>
                <a:latin typeface="Arial Black" pitchFamily="34" charset="0"/>
              </a:rPr>
              <a:t>reen man</a:t>
            </a:r>
            <a:r>
              <a:rPr lang="en-US" sz="3600" dirty="0" smtClean="0">
                <a:solidFill>
                  <a:srgbClr val="FF0000"/>
                </a:solidFill>
                <a:latin typeface="Arial Black" pitchFamily="34" charset="0"/>
              </a:rPr>
              <a:t>g</a:t>
            </a:r>
            <a:r>
              <a:rPr lang="en-US" sz="3600" dirty="0" smtClean="0">
                <a:solidFill>
                  <a:srgbClr val="002060"/>
                </a:solidFill>
                <a:latin typeface="Arial Black" pitchFamily="34" charset="0"/>
              </a:rPr>
              <a:t>o tree</a:t>
            </a:r>
            <a:endParaRPr lang="en-US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4" name="Стрелка вправо 13">
            <a:hlinkClick r:id="" action="ppaction://hlinkshowjump?jump=nextslide"/>
          </p:cNvPr>
          <p:cNvSpPr/>
          <p:nvPr/>
        </p:nvSpPr>
        <p:spPr>
          <a:xfrm>
            <a:off x="683568" y="6021288"/>
            <a:ext cx="714380" cy="285752"/>
          </a:xfrm>
          <a:prstGeom prst="rightArrow">
            <a:avLst/>
          </a:prstGeom>
          <a:solidFill>
            <a:srgbClr val="66FFFF"/>
          </a:solidFill>
          <a:ln>
            <a:solidFill>
              <a:srgbClr val="00B0F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48" name="Picture 9" descr="&amp;YAcy;&amp;bcy;&amp;lcy;&amp;ocy;&amp;ncy;&amp;y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650" y="333375"/>
            <a:ext cx="1079500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роцесс 2"/>
          <p:cNvSpPr/>
          <p:nvPr/>
        </p:nvSpPr>
        <p:spPr>
          <a:xfrm>
            <a:off x="460375" y="1555750"/>
            <a:ext cx="544513" cy="5715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995332" y="1561263"/>
            <a:ext cx="55290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e</a:t>
            </a:r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192605" y="155223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o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647593" y="155223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i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1557569" y="155223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s</a:t>
            </a:r>
            <a:endParaRPr lang="ru-RU" dirty="0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2102580" y="155223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c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459890" y="155223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b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4282629" y="212373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o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4282629" y="155223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u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737616" y="155223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t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2102580" y="212373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o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2647593" y="212373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m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3192605" y="212373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a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3737616" y="212373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t</a:t>
            </a:r>
            <a:endParaRPr lang="ru-RU" dirty="0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2647593" y="2695240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u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3192605" y="2695240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m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3737616" y="2695240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k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4282629" y="2695240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c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1619671" y="2123736"/>
            <a:ext cx="482909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t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2647593" y="3266744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s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3192605" y="3266744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r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3738279" y="3266744"/>
            <a:ext cx="624209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n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" name="Блок-схема: процесс 24"/>
          <p:cNvSpPr/>
          <p:nvPr/>
        </p:nvSpPr>
        <p:spPr>
          <a:xfrm>
            <a:off x="4282629" y="3266744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w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1557569" y="2695240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s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2102580" y="2695240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c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4282629" y="383824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u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1012556" y="212373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p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0" name="Блок-схема: процесс 29"/>
          <p:cNvSpPr/>
          <p:nvPr/>
        </p:nvSpPr>
        <p:spPr>
          <a:xfrm>
            <a:off x="1012556" y="2695240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e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1" name="Блок-схема: процесс 30"/>
          <p:cNvSpPr/>
          <p:nvPr/>
        </p:nvSpPr>
        <p:spPr>
          <a:xfrm>
            <a:off x="1012556" y="3266744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p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1557569" y="3266744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u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3" name="Блок-схема: процесс 32"/>
          <p:cNvSpPr/>
          <p:nvPr/>
        </p:nvSpPr>
        <p:spPr>
          <a:xfrm>
            <a:off x="2102580" y="3266744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o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4" name="Блок-схема: процесс 33"/>
          <p:cNvSpPr/>
          <p:nvPr/>
        </p:nvSpPr>
        <p:spPr>
          <a:xfrm>
            <a:off x="2102580" y="383824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n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5" name="Блок-схема: процесс 34"/>
          <p:cNvSpPr/>
          <p:nvPr/>
        </p:nvSpPr>
        <p:spPr>
          <a:xfrm>
            <a:off x="2647593" y="383824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f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6" name="Блок-схема: процесс 35"/>
          <p:cNvSpPr/>
          <p:nvPr/>
        </p:nvSpPr>
        <p:spPr>
          <a:xfrm>
            <a:off x="3192605" y="383824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l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3737616" y="383824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o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1557569" y="383824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g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5" name="Блок-схема: процесс 44"/>
          <p:cNvSpPr/>
          <p:nvPr/>
        </p:nvSpPr>
        <p:spPr>
          <a:xfrm>
            <a:off x="467544" y="2695240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a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6" name="Блок-схема: процесс 45"/>
          <p:cNvSpPr/>
          <p:nvPr/>
        </p:nvSpPr>
        <p:spPr>
          <a:xfrm>
            <a:off x="1012556" y="383824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p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467544" y="3266744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n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9" name="Блок-схема: процесс 48"/>
          <p:cNvSpPr/>
          <p:nvPr/>
        </p:nvSpPr>
        <p:spPr>
          <a:xfrm>
            <a:off x="467544" y="383824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s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1" name="Блок-схема: процесс 50"/>
          <p:cNvSpPr/>
          <p:nvPr/>
        </p:nvSpPr>
        <p:spPr>
          <a:xfrm>
            <a:off x="467544" y="2123737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e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2" name="Блок-схема: процесс 51"/>
          <p:cNvSpPr/>
          <p:nvPr/>
        </p:nvSpPr>
        <p:spPr>
          <a:xfrm>
            <a:off x="467544" y="98072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  <a:latin typeface="Arial Black" pitchFamily="34" charset="0"/>
              </a:rPr>
              <a:t>w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3" name="Блок-схема: процесс 52"/>
          <p:cNvSpPr/>
          <p:nvPr/>
        </p:nvSpPr>
        <p:spPr>
          <a:xfrm>
            <a:off x="1012556" y="98072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p</a:t>
            </a:r>
            <a:endParaRPr lang="ru-RU" dirty="0"/>
          </a:p>
        </p:txBody>
      </p:sp>
      <p:sp>
        <p:nvSpPr>
          <p:cNvPr id="54" name="Блок-схема: процесс 53"/>
          <p:cNvSpPr/>
          <p:nvPr/>
        </p:nvSpPr>
        <p:spPr>
          <a:xfrm>
            <a:off x="1557568" y="98072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i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5" name="Блок-схема: процесс 54"/>
          <p:cNvSpPr/>
          <p:nvPr/>
        </p:nvSpPr>
        <p:spPr>
          <a:xfrm>
            <a:off x="2102580" y="98072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n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6" name="Блок-схема: процесс 55"/>
          <p:cNvSpPr/>
          <p:nvPr/>
        </p:nvSpPr>
        <p:spPr>
          <a:xfrm>
            <a:off x="2647592" y="98072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e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7" name="Блок-схема: процесс 56"/>
          <p:cNvSpPr/>
          <p:nvPr/>
        </p:nvSpPr>
        <p:spPr>
          <a:xfrm>
            <a:off x="3192604" y="98072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a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8" name="Блок-схема: процесс 57"/>
          <p:cNvSpPr/>
          <p:nvPr/>
        </p:nvSpPr>
        <p:spPr>
          <a:xfrm>
            <a:off x="3737616" y="98072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p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9" name="Блок-схема: процесс 58"/>
          <p:cNvSpPr/>
          <p:nvPr/>
        </p:nvSpPr>
        <p:spPr>
          <a:xfrm>
            <a:off x="4282628" y="98072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p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611560" y="260648"/>
            <a:ext cx="7500990" cy="500066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002060"/>
                </a:solidFill>
                <a:latin typeface="Arial Black" pitchFamily="34" charset="0"/>
              </a:rPr>
              <a:t>Look, find and 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say!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94" name="Стрелка вправо 93">
            <a:hlinkClick r:id="" action="ppaction://hlinkshowjump?jump=nextslide"/>
          </p:cNvPr>
          <p:cNvSpPr/>
          <p:nvPr/>
        </p:nvSpPr>
        <p:spPr>
          <a:xfrm>
            <a:off x="683568" y="6021288"/>
            <a:ext cx="714380" cy="285752"/>
          </a:xfrm>
          <a:prstGeom prst="rightArrow">
            <a:avLst/>
          </a:prstGeom>
          <a:solidFill>
            <a:srgbClr val="66FFFF"/>
          </a:solidFill>
          <a:ln>
            <a:solidFill>
              <a:srgbClr val="00B0F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Рамка 79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1" name="Блок-схема: процесс 80"/>
          <p:cNvSpPr/>
          <p:nvPr/>
        </p:nvSpPr>
        <p:spPr>
          <a:xfrm>
            <a:off x="5390039" y="155771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a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4845027" y="155771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s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6480063" y="212921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z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87" name="Блок-схема: процесс 86"/>
          <p:cNvSpPr/>
          <p:nvPr/>
        </p:nvSpPr>
        <p:spPr>
          <a:xfrm>
            <a:off x="6480063" y="155771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t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93" name="Блок-схема: процесс 92"/>
          <p:cNvSpPr/>
          <p:nvPr/>
        </p:nvSpPr>
        <p:spPr>
          <a:xfrm>
            <a:off x="5935050" y="155771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l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95" name="Блок-схема: процесс 94"/>
          <p:cNvSpPr/>
          <p:nvPr/>
        </p:nvSpPr>
        <p:spPr>
          <a:xfrm>
            <a:off x="4845027" y="212921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u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96" name="Блок-схема: процесс 95"/>
          <p:cNvSpPr/>
          <p:nvPr/>
        </p:nvSpPr>
        <p:spPr>
          <a:xfrm>
            <a:off x="5390039" y="212921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o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97" name="Блок-схема: процесс 96"/>
          <p:cNvSpPr/>
          <p:nvPr/>
        </p:nvSpPr>
        <p:spPr>
          <a:xfrm>
            <a:off x="5935050" y="212921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e</a:t>
            </a:r>
            <a:endParaRPr lang="ru-RU" dirty="0"/>
          </a:p>
        </p:txBody>
      </p:sp>
      <p:sp>
        <p:nvSpPr>
          <p:cNvPr id="98" name="Блок-схема: процесс 97"/>
          <p:cNvSpPr/>
          <p:nvPr/>
        </p:nvSpPr>
        <p:spPr>
          <a:xfrm>
            <a:off x="4845027" y="2700720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x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99" name="Блок-схема: процесс 98"/>
          <p:cNvSpPr/>
          <p:nvPr/>
        </p:nvSpPr>
        <p:spPr>
          <a:xfrm>
            <a:off x="5390039" y="2700720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b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0" name="Блок-схема: процесс 99"/>
          <p:cNvSpPr/>
          <p:nvPr/>
        </p:nvSpPr>
        <p:spPr>
          <a:xfrm>
            <a:off x="5935050" y="2700720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m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1" name="Блок-схема: процесс 100"/>
          <p:cNvSpPr/>
          <p:nvPr/>
        </p:nvSpPr>
        <p:spPr>
          <a:xfrm>
            <a:off x="6491638" y="2700720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  <a:latin typeface="Arial Black" pitchFamily="34" charset="0"/>
              </a:rPr>
              <a:t>a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2" name="Блок-схема: процесс 101"/>
          <p:cNvSpPr/>
          <p:nvPr/>
        </p:nvSpPr>
        <p:spPr>
          <a:xfrm>
            <a:off x="4845027" y="3272224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e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3" name="Блок-схема: процесс 102"/>
          <p:cNvSpPr/>
          <p:nvPr/>
        </p:nvSpPr>
        <p:spPr>
          <a:xfrm>
            <a:off x="6480062" y="3290464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s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4" name="Блок-схема: процесс 103"/>
          <p:cNvSpPr/>
          <p:nvPr/>
        </p:nvSpPr>
        <p:spPr>
          <a:xfrm>
            <a:off x="6508327" y="3901252"/>
            <a:ext cx="547800" cy="541339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d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5" name="Блок-схема: процесс 104"/>
          <p:cNvSpPr/>
          <p:nvPr/>
        </p:nvSpPr>
        <p:spPr>
          <a:xfrm>
            <a:off x="5976006" y="3290464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o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6" name="Блок-схема: процесс 105"/>
          <p:cNvSpPr/>
          <p:nvPr/>
        </p:nvSpPr>
        <p:spPr>
          <a:xfrm>
            <a:off x="5399942" y="3290464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i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7" name="Блок-схема: процесс 106"/>
          <p:cNvSpPr/>
          <p:nvPr/>
        </p:nvSpPr>
        <p:spPr>
          <a:xfrm>
            <a:off x="5964431" y="386652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n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8" name="Блок-схема: процесс 107"/>
          <p:cNvSpPr/>
          <p:nvPr/>
        </p:nvSpPr>
        <p:spPr>
          <a:xfrm>
            <a:off x="5399942" y="386652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x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9" name="Блок-схема: процесс 108"/>
          <p:cNvSpPr/>
          <p:nvPr/>
        </p:nvSpPr>
        <p:spPr>
          <a:xfrm>
            <a:off x="4835453" y="3854953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r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10" name="Блок-схема: процесс 109"/>
          <p:cNvSpPr/>
          <p:nvPr/>
        </p:nvSpPr>
        <p:spPr>
          <a:xfrm>
            <a:off x="4845026" y="98620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l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11" name="Блок-схема: процесс 110"/>
          <p:cNvSpPr/>
          <p:nvPr/>
        </p:nvSpPr>
        <p:spPr>
          <a:xfrm>
            <a:off x="5390038" y="98620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e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12" name="Блок-схема: процесс 111"/>
          <p:cNvSpPr/>
          <p:nvPr/>
        </p:nvSpPr>
        <p:spPr>
          <a:xfrm>
            <a:off x="5935050" y="98620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a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13" name="Блок-схема: процесс 112"/>
          <p:cNvSpPr/>
          <p:nvPr/>
        </p:nvSpPr>
        <p:spPr>
          <a:xfrm>
            <a:off x="6480062" y="986208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r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48" name="Блок-схема: процесс 147"/>
          <p:cNvSpPr/>
          <p:nvPr/>
        </p:nvSpPr>
        <p:spPr>
          <a:xfrm>
            <a:off x="4292775" y="444259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m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49" name="Блок-схема: процесс 148"/>
          <p:cNvSpPr/>
          <p:nvPr/>
        </p:nvSpPr>
        <p:spPr>
          <a:xfrm>
            <a:off x="2112726" y="444259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u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50" name="Блок-схема: процесс 149"/>
          <p:cNvSpPr/>
          <p:nvPr/>
        </p:nvSpPr>
        <p:spPr>
          <a:xfrm>
            <a:off x="2657739" y="444259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  <a:latin typeface="Arial Black" pitchFamily="34" charset="0"/>
              </a:rPr>
              <a:t>x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51" name="Блок-схема: процесс 150"/>
          <p:cNvSpPr/>
          <p:nvPr/>
        </p:nvSpPr>
        <p:spPr>
          <a:xfrm>
            <a:off x="3202751" y="444259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d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52" name="Блок-схема: процесс 151"/>
          <p:cNvSpPr/>
          <p:nvPr/>
        </p:nvSpPr>
        <p:spPr>
          <a:xfrm>
            <a:off x="3747762" y="444259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z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53" name="Блок-схема: процесс 152"/>
          <p:cNvSpPr/>
          <p:nvPr/>
        </p:nvSpPr>
        <p:spPr>
          <a:xfrm>
            <a:off x="1567715" y="444259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a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54" name="Блок-схема: процесс 153"/>
          <p:cNvSpPr/>
          <p:nvPr/>
        </p:nvSpPr>
        <p:spPr>
          <a:xfrm>
            <a:off x="1022702" y="444259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e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55" name="Блок-схема: процесс 154"/>
          <p:cNvSpPr/>
          <p:nvPr/>
        </p:nvSpPr>
        <p:spPr>
          <a:xfrm>
            <a:off x="477690" y="444259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d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57" name="Блок-схема: процесс 156"/>
          <p:cNvSpPr/>
          <p:nvPr/>
        </p:nvSpPr>
        <p:spPr>
          <a:xfrm>
            <a:off x="6514787" y="4479875"/>
            <a:ext cx="576063" cy="504056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o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60" name="Блок-схема: процесс 159"/>
          <p:cNvSpPr/>
          <p:nvPr/>
        </p:nvSpPr>
        <p:spPr>
          <a:xfrm>
            <a:off x="5974577" y="447087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g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61" name="Блок-схема: процесс 160"/>
          <p:cNvSpPr/>
          <p:nvPr/>
        </p:nvSpPr>
        <p:spPr>
          <a:xfrm>
            <a:off x="5410088" y="4470872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n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62" name="Блок-схема: процесс 161"/>
          <p:cNvSpPr/>
          <p:nvPr/>
        </p:nvSpPr>
        <p:spPr>
          <a:xfrm>
            <a:off x="4845599" y="4459297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a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63" name="Блок-схема: процесс 162"/>
          <p:cNvSpPr/>
          <p:nvPr/>
        </p:nvSpPr>
        <p:spPr>
          <a:xfrm>
            <a:off x="477690" y="501865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  <a:latin typeface="Arial Black" pitchFamily="34" charset="0"/>
              </a:rPr>
              <a:t>c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64" name="Блок-схема: процесс 163"/>
          <p:cNvSpPr/>
          <p:nvPr/>
        </p:nvSpPr>
        <p:spPr>
          <a:xfrm>
            <a:off x="1022702" y="501865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r</a:t>
            </a:r>
            <a:endParaRPr lang="ru-RU" dirty="0"/>
          </a:p>
        </p:txBody>
      </p:sp>
      <p:sp>
        <p:nvSpPr>
          <p:cNvPr id="165" name="Блок-схема: процесс 164"/>
          <p:cNvSpPr/>
          <p:nvPr/>
        </p:nvSpPr>
        <p:spPr>
          <a:xfrm>
            <a:off x="1567714" y="501865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r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66" name="Блок-схема: процесс 165"/>
          <p:cNvSpPr/>
          <p:nvPr/>
        </p:nvSpPr>
        <p:spPr>
          <a:xfrm>
            <a:off x="2112726" y="501865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t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67" name="Блок-схема: процесс 166"/>
          <p:cNvSpPr/>
          <p:nvPr/>
        </p:nvSpPr>
        <p:spPr>
          <a:xfrm>
            <a:off x="2657738" y="501865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a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68" name="Блок-схема: процесс 167"/>
          <p:cNvSpPr/>
          <p:nvPr/>
        </p:nvSpPr>
        <p:spPr>
          <a:xfrm>
            <a:off x="3202750" y="501865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b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69" name="Блок-схема: процесс 168"/>
          <p:cNvSpPr/>
          <p:nvPr/>
        </p:nvSpPr>
        <p:spPr>
          <a:xfrm>
            <a:off x="3747762" y="501865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u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70" name="Блок-схема: процесс 169"/>
          <p:cNvSpPr/>
          <p:nvPr/>
        </p:nvSpPr>
        <p:spPr>
          <a:xfrm>
            <a:off x="4292774" y="501865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t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71" name="Блок-схема: процесс 170"/>
          <p:cNvSpPr/>
          <p:nvPr/>
        </p:nvSpPr>
        <p:spPr>
          <a:xfrm>
            <a:off x="4855172" y="502413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t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72" name="Блок-схема: процесс 171"/>
          <p:cNvSpPr/>
          <p:nvPr/>
        </p:nvSpPr>
        <p:spPr>
          <a:xfrm>
            <a:off x="5400184" y="502413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e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73" name="Блок-схема: процесс 172"/>
          <p:cNvSpPr/>
          <p:nvPr/>
        </p:nvSpPr>
        <p:spPr>
          <a:xfrm>
            <a:off x="5945196" y="5024136"/>
            <a:ext cx="545012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r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74" name="Блок-схема: процесс 173"/>
          <p:cNvSpPr/>
          <p:nvPr/>
        </p:nvSpPr>
        <p:spPr>
          <a:xfrm>
            <a:off x="6505456" y="5012561"/>
            <a:ext cx="586824" cy="571504"/>
          </a:xfrm>
          <a:prstGeom prst="flowChartProcess">
            <a:avLst/>
          </a:prstGeom>
          <a:solidFill>
            <a:schemeClr val="bg1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dirty="0">
                <a:solidFill>
                  <a:srgbClr val="C00000"/>
                </a:solidFill>
                <a:latin typeface="Arial Black" pitchFamily="34" charset="0"/>
              </a:rPr>
              <a:t>p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077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89" t="7864" r="9084" b="19550"/>
          <a:stretch>
            <a:fillRect/>
          </a:stretch>
        </p:blipFill>
        <p:spPr bwMode="auto">
          <a:xfrm>
            <a:off x="7348538" y="1042987"/>
            <a:ext cx="10033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7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378" t="23958" r="17001" b="8374"/>
          <a:stretch>
            <a:fillRect/>
          </a:stretch>
        </p:blipFill>
        <p:spPr bwMode="auto">
          <a:xfrm>
            <a:off x="4427538" y="5805488"/>
            <a:ext cx="649287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79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124" t="8905" r="9883" b="4794"/>
          <a:stretch>
            <a:fillRect/>
          </a:stretch>
        </p:blipFill>
        <p:spPr bwMode="auto">
          <a:xfrm>
            <a:off x="5724525" y="5805488"/>
            <a:ext cx="576263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80" name="Picture 5"/>
          <p:cNvPicPr>
            <a:picLocks noChangeAspect="1" noChangeArrowheads="1"/>
          </p:cNvPicPr>
          <p:nvPr/>
        </p:nvPicPr>
        <p:blipFill>
          <a:blip r:embed="rId5" cstate="print"/>
          <a:srcRect l="16151" t="6493" r="21449" b="2832"/>
          <a:stretch>
            <a:fillRect/>
          </a:stretch>
        </p:blipFill>
        <p:spPr bwMode="auto">
          <a:xfrm>
            <a:off x="7235825" y="2420938"/>
            <a:ext cx="696913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81" name="Picture 6"/>
          <p:cNvPicPr>
            <a:picLocks noChangeAspect="1" noChangeArrowheads="1"/>
          </p:cNvPicPr>
          <p:nvPr/>
        </p:nvPicPr>
        <p:blipFill>
          <a:blip r:embed="rId6" cstate="print"/>
          <a:srcRect l="8916" t="5548" r="11427" b="4425"/>
          <a:stretch>
            <a:fillRect/>
          </a:stretch>
        </p:blipFill>
        <p:spPr bwMode="auto">
          <a:xfrm rot="5400000">
            <a:off x="7394575" y="3702050"/>
            <a:ext cx="763588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82" name="Picture 7"/>
          <p:cNvPicPr>
            <a:picLocks noChangeAspect="1" noChangeArrowheads="1"/>
          </p:cNvPicPr>
          <p:nvPr/>
        </p:nvPicPr>
        <p:blipFill>
          <a:blip r:embed="rId7" cstate="print"/>
          <a:srcRect l="10374" t="5409" r="14629" b="1262"/>
          <a:stretch>
            <a:fillRect/>
          </a:stretch>
        </p:blipFill>
        <p:spPr bwMode="auto">
          <a:xfrm>
            <a:off x="8316913" y="2997200"/>
            <a:ext cx="5032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83" name="Picture 8"/>
          <p:cNvPicPr>
            <a:picLocks noChangeAspect="1" noChangeArrowheads="1"/>
          </p:cNvPicPr>
          <p:nvPr/>
        </p:nvPicPr>
        <p:blipFill>
          <a:blip r:embed="rId8" cstate="print"/>
          <a:srcRect l="48868" t="29277" r="13641" b="16321"/>
          <a:stretch>
            <a:fillRect/>
          </a:stretch>
        </p:blipFill>
        <p:spPr bwMode="auto">
          <a:xfrm>
            <a:off x="7308850" y="4724400"/>
            <a:ext cx="503238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84" name="Picture 9"/>
          <p:cNvPicPr>
            <a:picLocks noChangeAspect="1" noChangeArrowheads="1"/>
          </p:cNvPicPr>
          <p:nvPr/>
        </p:nvPicPr>
        <p:blipFill>
          <a:blip r:embed="rId8" cstate="print"/>
          <a:srcRect l="4265" t="18134" r="57961" b="23837"/>
          <a:stretch>
            <a:fillRect/>
          </a:stretch>
        </p:blipFill>
        <p:spPr bwMode="auto">
          <a:xfrm>
            <a:off x="8172450" y="4652963"/>
            <a:ext cx="4953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85" name="Picture 10"/>
          <p:cNvPicPr>
            <a:picLocks noChangeAspect="1" noChangeArrowheads="1"/>
          </p:cNvPicPr>
          <p:nvPr/>
        </p:nvPicPr>
        <p:blipFill>
          <a:blip r:embed="rId9" cstate="print"/>
          <a:srcRect l="12094" t="5396" r="16486" b="23503"/>
          <a:stretch>
            <a:fillRect/>
          </a:stretch>
        </p:blipFill>
        <p:spPr bwMode="auto">
          <a:xfrm>
            <a:off x="2771775" y="5732463"/>
            <a:ext cx="7556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" name="Скругленный прямоугольник 113"/>
          <p:cNvSpPr/>
          <p:nvPr/>
        </p:nvSpPr>
        <p:spPr>
          <a:xfrm>
            <a:off x="971550" y="908050"/>
            <a:ext cx="5040313" cy="649288"/>
          </a:xfrm>
          <a:prstGeom prst="round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5" name="Скругленный прямоугольник 114"/>
          <p:cNvSpPr/>
          <p:nvPr/>
        </p:nvSpPr>
        <p:spPr>
          <a:xfrm>
            <a:off x="1547813" y="2060575"/>
            <a:ext cx="3384550" cy="647700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6" name="Скругленный прямоугольник 115"/>
          <p:cNvSpPr/>
          <p:nvPr/>
        </p:nvSpPr>
        <p:spPr>
          <a:xfrm>
            <a:off x="4787900" y="1484313"/>
            <a:ext cx="2305050" cy="649287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7" name="Скругленный прямоугольник 116"/>
          <p:cNvSpPr/>
          <p:nvPr/>
        </p:nvSpPr>
        <p:spPr>
          <a:xfrm rot="5400000">
            <a:off x="-792956" y="2672557"/>
            <a:ext cx="2952750" cy="576262"/>
          </a:xfrm>
          <a:prstGeom prst="roundRect">
            <a:avLst/>
          </a:prstGeom>
          <a:noFill/>
          <a:ln w="5715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8" name="Скругленный прямоугольник 117"/>
          <p:cNvSpPr/>
          <p:nvPr/>
        </p:nvSpPr>
        <p:spPr>
          <a:xfrm>
            <a:off x="2555875" y="3789363"/>
            <a:ext cx="2879725" cy="647700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9" name="Скругленный прямоугольник 118"/>
          <p:cNvSpPr/>
          <p:nvPr/>
        </p:nvSpPr>
        <p:spPr>
          <a:xfrm>
            <a:off x="4211638" y="4365625"/>
            <a:ext cx="2881312" cy="647700"/>
          </a:xfrm>
          <a:prstGeom prst="roundRect">
            <a:avLst/>
          </a:prstGeom>
          <a:noFill/>
          <a:ln w="57150">
            <a:solidFill>
              <a:srgbClr val="E356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0" name="Скругленный прямоугольник 119"/>
          <p:cNvSpPr/>
          <p:nvPr/>
        </p:nvSpPr>
        <p:spPr>
          <a:xfrm rot="5400000">
            <a:off x="4716463" y="2636837"/>
            <a:ext cx="3024188" cy="576263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1" name="Скругленный прямоугольник 120"/>
          <p:cNvSpPr/>
          <p:nvPr/>
        </p:nvSpPr>
        <p:spPr>
          <a:xfrm rot="5400000">
            <a:off x="-534987" y="3567112"/>
            <a:ext cx="3600450" cy="587375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" name="Скругленный прямоугольник 121"/>
          <p:cNvSpPr/>
          <p:nvPr/>
        </p:nvSpPr>
        <p:spPr>
          <a:xfrm>
            <a:off x="3132138" y="5013325"/>
            <a:ext cx="3311525" cy="647700"/>
          </a:xfrm>
          <a:prstGeom prst="roundRect">
            <a:avLst/>
          </a:prstGeom>
          <a:noFill/>
          <a:ln w="57150">
            <a:solidFill>
              <a:srgbClr val="3215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3" name="Скругленный прямоугольник 122"/>
          <p:cNvSpPr/>
          <p:nvPr/>
        </p:nvSpPr>
        <p:spPr>
          <a:xfrm rot="5400000">
            <a:off x="323850" y="3860800"/>
            <a:ext cx="2952750" cy="647700"/>
          </a:xfrm>
          <a:prstGeom prst="roundRect">
            <a:avLst/>
          </a:prstGeom>
          <a:noFill/>
          <a:ln w="571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4" name="Скругленный прямоугольник 123"/>
          <p:cNvSpPr/>
          <p:nvPr/>
        </p:nvSpPr>
        <p:spPr>
          <a:xfrm rot="5400000">
            <a:off x="238919" y="3248819"/>
            <a:ext cx="4176712" cy="647700"/>
          </a:xfrm>
          <a:prstGeom prst="roundRect">
            <a:avLst/>
          </a:prstGeom>
          <a:noFill/>
          <a:ln w="57150">
            <a:solidFill>
              <a:srgbClr val="210E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797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48488" y="5661025"/>
            <a:ext cx="11525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98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812088" y="1989138"/>
            <a:ext cx="1079500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124" t="8905" r="9883" b="4794"/>
          <a:stretch>
            <a:fillRect/>
          </a:stretch>
        </p:blipFill>
        <p:spPr bwMode="auto">
          <a:xfrm>
            <a:off x="5580112" y="5799138"/>
            <a:ext cx="576263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Стрелка вправо 18">
            <a:hlinkClick r:id="" action="ppaction://hlinkshowjump?jump=nextslide"/>
          </p:cNvPr>
          <p:cNvSpPr/>
          <p:nvPr/>
        </p:nvSpPr>
        <p:spPr>
          <a:xfrm>
            <a:off x="683568" y="6309320"/>
            <a:ext cx="714380" cy="285752"/>
          </a:xfrm>
          <a:prstGeom prst="rightArrow">
            <a:avLst/>
          </a:prstGeom>
          <a:solidFill>
            <a:srgbClr val="66FFFF"/>
          </a:solidFill>
          <a:ln>
            <a:solidFill>
              <a:srgbClr val="00B0F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53" name="TextBox 11"/>
          <p:cNvSpPr txBox="1">
            <a:spLocks noChangeArrowheads="1"/>
          </p:cNvSpPr>
          <p:nvPr/>
        </p:nvSpPr>
        <p:spPr bwMode="auto">
          <a:xfrm>
            <a:off x="1907704" y="449432"/>
            <a:ext cx="453650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latin typeface="Arial Black" pitchFamily="34" charset="0"/>
              </a:rPr>
              <a:t>Much</a:t>
            </a:r>
            <a:r>
              <a:rPr lang="en-US" sz="5400" dirty="0" smtClean="0">
                <a:solidFill>
                  <a:srgbClr val="000066"/>
                </a:solidFill>
                <a:latin typeface="Arial Black" pitchFamily="34" charset="0"/>
              </a:rPr>
              <a:t>/</a:t>
            </a:r>
            <a:r>
              <a:rPr lang="en-US" sz="5400" dirty="0">
                <a:solidFill>
                  <a:srgbClr val="C00000"/>
                </a:solidFill>
                <a:latin typeface="Arial Black" pitchFamily="34" charset="0"/>
              </a:rPr>
              <a:t>M</a:t>
            </a:r>
            <a:r>
              <a:rPr lang="en-US" sz="5400" dirty="0" smtClean="0">
                <a:solidFill>
                  <a:srgbClr val="C00000"/>
                </a:solidFill>
                <a:latin typeface="Arial Black" pitchFamily="34" charset="0"/>
              </a:rPr>
              <a:t>any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E:\Открытый урок фуд\баночка мач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27" y="1224136"/>
            <a:ext cx="3936029" cy="509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Открытый урок фуд\баночка мэн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914" y="1290037"/>
            <a:ext cx="3880648" cy="5019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89" t="7864" r="9084" b="19550"/>
          <a:stretch>
            <a:fillRect/>
          </a:stretch>
        </p:blipFill>
        <p:spPr bwMode="auto">
          <a:xfrm>
            <a:off x="6732240" y="374776"/>
            <a:ext cx="1003300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6" cstate="print"/>
          <a:srcRect l="16151" t="6493" r="21449" b="2832"/>
          <a:stretch>
            <a:fillRect/>
          </a:stretch>
        </p:blipFill>
        <p:spPr bwMode="auto">
          <a:xfrm>
            <a:off x="7823943" y="510986"/>
            <a:ext cx="696913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654" y="2204864"/>
            <a:ext cx="102925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>
          <a:blip r:embed="rId8" cstate="print"/>
          <a:srcRect l="12094" t="5396" r="16486" b="23503"/>
          <a:stretch>
            <a:fillRect/>
          </a:stretch>
        </p:blipFill>
        <p:spPr bwMode="auto">
          <a:xfrm>
            <a:off x="8094617" y="3073396"/>
            <a:ext cx="7556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378" t="23958" r="17001" b="8374"/>
          <a:stretch>
            <a:fillRect/>
          </a:stretch>
        </p:blipFill>
        <p:spPr bwMode="auto">
          <a:xfrm>
            <a:off x="8165895" y="4005064"/>
            <a:ext cx="649287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0285" y="4944244"/>
            <a:ext cx="57943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161" y="5109039"/>
            <a:ext cx="493713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12" cstate="print"/>
          <a:srcRect l="8916" t="5548" r="11427" b="4425"/>
          <a:stretch>
            <a:fillRect/>
          </a:stretch>
        </p:blipFill>
        <p:spPr bwMode="auto">
          <a:xfrm rot="5400000">
            <a:off x="8036368" y="5792191"/>
            <a:ext cx="730511" cy="1034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Стрелка вправо 18">
            <a:hlinkClick r:id="" action="ppaction://hlinkshowjump?jump=nextslide"/>
          </p:cNvPr>
          <p:cNvSpPr/>
          <p:nvPr/>
        </p:nvSpPr>
        <p:spPr>
          <a:xfrm>
            <a:off x="683568" y="6309320"/>
            <a:ext cx="714380" cy="285752"/>
          </a:xfrm>
          <a:prstGeom prst="rightArrow">
            <a:avLst/>
          </a:prstGeom>
          <a:solidFill>
            <a:srgbClr val="66FFFF"/>
          </a:solidFill>
          <a:ln>
            <a:solidFill>
              <a:srgbClr val="00B0F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53" name="TextBox 11"/>
          <p:cNvSpPr txBox="1">
            <a:spLocks noChangeArrowheads="1"/>
          </p:cNvSpPr>
          <p:nvPr/>
        </p:nvSpPr>
        <p:spPr bwMode="auto">
          <a:xfrm>
            <a:off x="1090192" y="281241"/>
            <a:ext cx="69847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4800" dirty="0" smtClean="0">
                <a:solidFill>
                  <a:srgbClr val="C00000"/>
                </a:solidFill>
                <a:latin typeface="Arial Black" pitchFamily="34" charset="0"/>
              </a:rPr>
              <a:t>Let’s go shopping!</a:t>
            </a:r>
            <a:endParaRPr lang="ru-RU" sz="4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 cstate="print"/>
          <a:srcRect l="16151" t="6493" r="21449" b="2832"/>
          <a:stretch>
            <a:fillRect/>
          </a:stretch>
        </p:blipFill>
        <p:spPr bwMode="auto">
          <a:xfrm>
            <a:off x="1979712" y="2130529"/>
            <a:ext cx="696913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30075"/>
            <a:ext cx="1029257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>
          <a:blip r:embed="rId5" cstate="print"/>
          <a:srcRect l="12094" t="5396" r="16486" b="23503"/>
          <a:stretch>
            <a:fillRect/>
          </a:stretch>
        </p:blipFill>
        <p:spPr bwMode="auto">
          <a:xfrm>
            <a:off x="2411760" y="3195993"/>
            <a:ext cx="7556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378" t="23958" r="17001" b="8374"/>
          <a:stretch>
            <a:fillRect/>
          </a:stretch>
        </p:blipFill>
        <p:spPr bwMode="auto">
          <a:xfrm>
            <a:off x="3891445" y="2564904"/>
            <a:ext cx="649287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143" y="3515090"/>
            <a:ext cx="579437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588" y="3105253"/>
            <a:ext cx="493713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9" cstate="print"/>
          <a:srcRect l="8916" t="5548" r="11427" b="4425"/>
          <a:stretch>
            <a:fillRect/>
          </a:stretch>
        </p:blipFill>
        <p:spPr bwMode="auto">
          <a:xfrm rot="5400000">
            <a:off x="1564663" y="3005636"/>
            <a:ext cx="730511" cy="1034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40" y="1112238"/>
            <a:ext cx="7323521" cy="5005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830075"/>
            <a:ext cx="1006475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806958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Стрелка вправо 18">
            <a:hlinkClick r:id="" action="ppaction://hlinkshowjump?jump=nextslide"/>
          </p:cNvPr>
          <p:cNvSpPr/>
          <p:nvPr/>
        </p:nvSpPr>
        <p:spPr>
          <a:xfrm>
            <a:off x="683568" y="6309320"/>
            <a:ext cx="714380" cy="285752"/>
          </a:xfrm>
          <a:prstGeom prst="rightArrow">
            <a:avLst/>
          </a:prstGeom>
          <a:solidFill>
            <a:srgbClr val="66FFFF"/>
          </a:solidFill>
          <a:ln>
            <a:solidFill>
              <a:srgbClr val="00B0F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53" name="TextBox 11"/>
          <p:cNvSpPr txBox="1">
            <a:spLocks noChangeArrowheads="1"/>
          </p:cNvSpPr>
          <p:nvPr/>
        </p:nvSpPr>
        <p:spPr bwMode="auto">
          <a:xfrm>
            <a:off x="2060575" y="115888"/>
            <a:ext cx="50228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latin typeface="Arial Black" pitchFamily="34" charset="0"/>
              </a:rPr>
              <a:t>Fill in:  </a:t>
            </a:r>
            <a:r>
              <a:rPr lang="en-US" sz="3600">
                <a:solidFill>
                  <a:srgbClr val="C00000"/>
                </a:solidFill>
                <a:latin typeface="Arial Black" pitchFamily="34" charset="0"/>
              </a:rPr>
              <a:t>much</a:t>
            </a:r>
            <a:r>
              <a:rPr lang="en-US" sz="3600">
                <a:solidFill>
                  <a:srgbClr val="000066"/>
                </a:solidFill>
                <a:latin typeface="Arial Black" pitchFamily="34" charset="0"/>
              </a:rPr>
              <a:t>/</a:t>
            </a:r>
            <a:r>
              <a:rPr lang="en-US" sz="3600">
                <a:solidFill>
                  <a:srgbClr val="C00000"/>
                </a:solidFill>
                <a:latin typeface="Arial Black" pitchFamily="34" charset="0"/>
              </a:rPr>
              <a:t>many</a:t>
            </a:r>
            <a:endParaRPr lang="ru-RU" sz="360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7654" name="TextBox 13"/>
          <p:cNvSpPr txBox="1">
            <a:spLocks noChangeArrowheads="1"/>
          </p:cNvSpPr>
          <p:nvPr/>
        </p:nvSpPr>
        <p:spPr bwMode="auto">
          <a:xfrm>
            <a:off x="250825" y="1219200"/>
            <a:ext cx="889317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/>
            <a:r>
              <a:rPr lang="en-US" sz="3000">
                <a:solidFill>
                  <a:srgbClr val="002060"/>
                </a:solidFill>
                <a:latin typeface="Arial Black" pitchFamily="34" charset="0"/>
              </a:rPr>
              <a:t>-How </a:t>
            </a:r>
            <a:r>
              <a:rPr lang="en-US" sz="3000">
                <a:solidFill>
                  <a:srgbClr val="C00000"/>
                </a:solidFill>
                <a:latin typeface="Arial Black" pitchFamily="34" charset="0"/>
              </a:rPr>
              <a:t>many</a:t>
            </a:r>
            <a:r>
              <a:rPr lang="en-US" sz="3000">
                <a:solidFill>
                  <a:srgbClr val="002060"/>
                </a:solidFill>
                <a:latin typeface="Arial Black" pitchFamily="34" charset="0"/>
              </a:rPr>
              <a:t> oranges are there in the bag? </a:t>
            </a:r>
            <a:endParaRPr lang="ru-RU" sz="300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7655" name="TextBox 14"/>
          <p:cNvSpPr txBox="1">
            <a:spLocks noChangeArrowheads="1"/>
          </p:cNvSpPr>
          <p:nvPr/>
        </p:nvSpPr>
        <p:spPr bwMode="auto">
          <a:xfrm>
            <a:off x="323850" y="2154238"/>
            <a:ext cx="87122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>
                <a:solidFill>
                  <a:srgbClr val="002060"/>
                </a:solidFill>
                <a:latin typeface="Arial Black" pitchFamily="34" charset="0"/>
              </a:rPr>
              <a:t>-How </a:t>
            </a:r>
            <a:r>
              <a:rPr lang="en-US" sz="3000">
                <a:solidFill>
                  <a:srgbClr val="C00000"/>
                </a:solidFill>
                <a:latin typeface="Arial Black" pitchFamily="34" charset="0"/>
              </a:rPr>
              <a:t>much</a:t>
            </a:r>
            <a:r>
              <a:rPr lang="en-US" sz="3000">
                <a:solidFill>
                  <a:srgbClr val="002060"/>
                </a:solidFill>
                <a:latin typeface="Arial Black" pitchFamily="34" charset="0"/>
              </a:rPr>
              <a:t> butter is there in the fridge? </a:t>
            </a:r>
            <a:endParaRPr lang="ru-RU" sz="300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7656" name="TextBox 16"/>
          <p:cNvSpPr txBox="1">
            <a:spLocks noChangeArrowheads="1"/>
          </p:cNvSpPr>
          <p:nvPr/>
        </p:nvSpPr>
        <p:spPr bwMode="auto">
          <a:xfrm>
            <a:off x="323850" y="3090863"/>
            <a:ext cx="84963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>
                <a:solidFill>
                  <a:srgbClr val="002060"/>
                </a:solidFill>
                <a:latin typeface="Arial Black" pitchFamily="34" charset="0"/>
              </a:rPr>
              <a:t>-How </a:t>
            </a:r>
            <a:r>
              <a:rPr lang="en-US" sz="3000">
                <a:solidFill>
                  <a:srgbClr val="C00000"/>
                </a:solidFill>
                <a:latin typeface="Arial Black" pitchFamily="34" charset="0"/>
              </a:rPr>
              <a:t>much</a:t>
            </a:r>
            <a:r>
              <a:rPr lang="en-US" sz="3000">
                <a:solidFill>
                  <a:srgbClr val="002060"/>
                </a:solidFill>
                <a:latin typeface="Arial Black" pitchFamily="34" charset="0"/>
              </a:rPr>
              <a:t> bread is there on the table? </a:t>
            </a:r>
            <a:endParaRPr lang="ru-RU" sz="300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7657" name="TextBox 17"/>
          <p:cNvSpPr txBox="1">
            <a:spLocks noChangeArrowheads="1"/>
          </p:cNvSpPr>
          <p:nvPr/>
        </p:nvSpPr>
        <p:spPr bwMode="auto">
          <a:xfrm>
            <a:off x="339725" y="4076700"/>
            <a:ext cx="8408988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>
                <a:solidFill>
                  <a:srgbClr val="002060"/>
                </a:solidFill>
                <a:latin typeface="Arial Black" pitchFamily="34" charset="0"/>
              </a:rPr>
              <a:t>-How </a:t>
            </a:r>
            <a:r>
              <a:rPr lang="en-US" sz="3000">
                <a:solidFill>
                  <a:srgbClr val="C00000"/>
                </a:solidFill>
                <a:latin typeface="Arial Black" pitchFamily="34" charset="0"/>
              </a:rPr>
              <a:t>many</a:t>
            </a:r>
            <a:r>
              <a:rPr lang="en-US" sz="3000">
                <a:solidFill>
                  <a:srgbClr val="002060"/>
                </a:solidFill>
                <a:latin typeface="Arial Black" pitchFamily="34" charset="0"/>
              </a:rPr>
              <a:t> eggs are there in the box? </a:t>
            </a:r>
            <a:endParaRPr lang="ru-RU" sz="300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7658" name="TextBox 20"/>
          <p:cNvSpPr txBox="1">
            <a:spLocks noChangeArrowheads="1"/>
          </p:cNvSpPr>
          <p:nvPr/>
        </p:nvSpPr>
        <p:spPr bwMode="auto">
          <a:xfrm>
            <a:off x="395288" y="5157788"/>
            <a:ext cx="8280400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>
                <a:solidFill>
                  <a:srgbClr val="002060"/>
                </a:solidFill>
                <a:latin typeface="Arial Black" pitchFamily="34" charset="0"/>
              </a:rPr>
              <a:t>-How </a:t>
            </a:r>
            <a:r>
              <a:rPr lang="en-US" sz="3000">
                <a:solidFill>
                  <a:srgbClr val="C00000"/>
                </a:solidFill>
                <a:latin typeface="Arial Black" pitchFamily="34" charset="0"/>
              </a:rPr>
              <a:t>many</a:t>
            </a:r>
            <a:r>
              <a:rPr lang="en-US" sz="3000">
                <a:solidFill>
                  <a:srgbClr val="002060"/>
                </a:solidFill>
                <a:latin typeface="Arial Black" pitchFamily="34" charset="0"/>
              </a:rPr>
              <a:t> potatoes are there in the cupboard? </a:t>
            </a:r>
            <a:endParaRPr lang="ru-RU" sz="300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76375" y="1268413"/>
            <a:ext cx="1223963" cy="5048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47813" y="2205038"/>
            <a:ext cx="1223962" cy="5032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547813" y="3068638"/>
            <a:ext cx="1223962" cy="50482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47813" y="4149725"/>
            <a:ext cx="1223962" cy="50323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619250" y="5157788"/>
            <a:ext cx="1223963" cy="50323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35493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6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67544" y="404664"/>
            <a:ext cx="8243887" cy="13144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dirty="0">
                <a:ln>
                  <a:solidFill>
                    <a:srgbClr val="C00000"/>
                  </a:solidFill>
                </a:ln>
                <a:solidFill>
                  <a:srgbClr val="000066"/>
                </a:solidFill>
                <a:latin typeface="Arial Black" pitchFamily="34" charset="0"/>
                <a:ea typeface="+mj-ea"/>
                <a:cs typeface="+mj-cs"/>
              </a:rPr>
              <a:t>Home task</a:t>
            </a:r>
            <a:endParaRPr lang="ru-RU" sz="5400" dirty="0">
              <a:ln>
                <a:solidFill>
                  <a:srgbClr val="C00000"/>
                </a:solidFill>
              </a:ln>
              <a:solidFill>
                <a:srgbClr val="000066"/>
              </a:solidFill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19" name="Стрелка вправо 18">
            <a:hlinkClick r:id="" action="ppaction://hlinkshowjump?jump=nextslide"/>
          </p:cNvPr>
          <p:cNvSpPr/>
          <p:nvPr/>
        </p:nvSpPr>
        <p:spPr>
          <a:xfrm>
            <a:off x="683568" y="6021288"/>
            <a:ext cx="714380" cy="285752"/>
          </a:xfrm>
          <a:prstGeom prst="rightArrow">
            <a:avLst/>
          </a:prstGeom>
          <a:solidFill>
            <a:srgbClr val="66FFFF"/>
          </a:solidFill>
          <a:ln>
            <a:solidFill>
              <a:srgbClr val="00B0F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846" name="Содержимое 2"/>
          <p:cNvSpPr txBox="1">
            <a:spLocks/>
          </p:cNvSpPr>
          <p:nvPr/>
        </p:nvSpPr>
        <p:spPr bwMode="auto">
          <a:xfrm>
            <a:off x="395288" y="3103563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en-US" sz="440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Ex.2,3 p.23(Workbook)</a:t>
            </a:r>
          </a:p>
        </p:txBody>
      </p:sp>
      <p:pic>
        <p:nvPicPr>
          <p:cNvPr id="35847" name="Picture 2" descr="DCALEND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052513"/>
            <a:ext cx="172720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3" descr="COBJE05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5463" y="1916113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0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7890" name="Прямоугольник 15"/>
          <p:cNvSpPr>
            <a:spLocks noChangeArrowheads="1"/>
          </p:cNvSpPr>
          <p:nvPr/>
        </p:nvSpPr>
        <p:spPr bwMode="auto">
          <a:xfrm>
            <a:off x="2063750" y="436563"/>
            <a:ext cx="546057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0070C0"/>
                </a:solidFill>
                <a:latin typeface="Arial Black" pitchFamily="34" charset="0"/>
              </a:rPr>
              <a:t>Thanks for you work!  </a:t>
            </a:r>
            <a:endParaRPr lang="ru-RU" sz="3200" dirty="0">
              <a:solidFill>
                <a:srgbClr val="0070C0"/>
              </a:solidFill>
              <a:latin typeface="Arial Black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68313" y="1484313"/>
          <a:ext cx="8208912" cy="3672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736304"/>
                <a:gridCol w="2736304"/>
              </a:tblGrid>
              <a:tr h="36724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683568" y="6021288"/>
            <a:ext cx="714380" cy="285752"/>
          </a:xfrm>
          <a:prstGeom prst="rightArrow">
            <a:avLst/>
          </a:prstGeom>
          <a:solidFill>
            <a:srgbClr val="66FFFF"/>
          </a:solidFill>
          <a:ln>
            <a:solidFill>
              <a:srgbClr val="00B0F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7904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1557338"/>
            <a:ext cx="9017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5" name="Picture 3" descr="Me Gusta Face Asci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5463" y="1557338"/>
            <a:ext cx="93662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6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0200" y="1557338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5229225"/>
            <a:ext cx="5032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5246688"/>
            <a:ext cx="5032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5229225"/>
            <a:ext cx="5032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5229225"/>
            <a:ext cx="5032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5246688"/>
            <a:ext cx="5032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5246688"/>
            <a:ext cx="5032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5229225"/>
            <a:ext cx="5032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5229225"/>
            <a:ext cx="5032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5246688"/>
            <a:ext cx="5032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5246688"/>
            <a:ext cx="5032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6375" y="5229225"/>
            <a:ext cx="50323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0113" y="5229225"/>
            <a:ext cx="5032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913" y="5229225"/>
            <a:ext cx="5032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6375" y="5229225"/>
            <a:ext cx="50323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350" y="5229225"/>
            <a:ext cx="50482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350" y="5229225"/>
            <a:ext cx="50482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5229225"/>
            <a:ext cx="5048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5229225"/>
            <a:ext cx="5048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5229225"/>
            <a:ext cx="5048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5229225"/>
            <a:ext cx="5048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5229225"/>
            <a:ext cx="5048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5229225"/>
            <a:ext cx="5048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5229225"/>
            <a:ext cx="5048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5229225"/>
            <a:ext cx="5048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5229225"/>
            <a:ext cx="5048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5229225"/>
            <a:ext cx="5048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5229225"/>
            <a:ext cx="5048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5229225"/>
            <a:ext cx="5048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5229225"/>
            <a:ext cx="5048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5229225"/>
            <a:ext cx="5048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5229225"/>
            <a:ext cx="5048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475" y="5229225"/>
            <a:ext cx="5048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3" descr="Me Gusta Face Ascii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5157788"/>
            <a:ext cx="5762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3" descr="Me Gusta Face Ascii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5157788"/>
            <a:ext cx="5762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3" descr="Me Gusta Face Ascii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5157788"/>
            <a:ext cx="5762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3" descr="Me Gusta Face Ascii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5157788"/>
            <a:ext cx="5762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3" descr="Me Gusta Face Ascii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5157788"/>
            <a:ext cx="5762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3" descr="Me Gusta Face Ascii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5157788"/>
            <a:ext cx="5762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3" descr="Me Gusta Face Ascii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5157788"/>
            <a:ext cx="5762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3" descr="Me Gusta Face Ascii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5157788"/>
            <a:ext cx="5762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3" descr="Me Gusta Face Ascii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5157788"/>
            <a:ext cx="5762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3" descr="Me Gusta Face Ascii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5157788"/>
            <a:ext cx="5762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3" descr="Me Gusta Face Ascii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5157788"/>
            <a:ext cx="5762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3" descr="Me Gusta Face Ascii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5157788"/>
            <a:ext cx="5762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3" descr="Me Gusta Face Ascii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5157788"/>
            <a:ext cx="5762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3" descr="Me Gusta Face Ascii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5157788"/>
            <a:ext cx="5762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3" descr="Me Gusta Face Ascii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325" y="5157788"/>
            <a:ext cx="5762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" name="Скругленный прямоугольник 78"/>
          <p:cNvSpPr/>
          <p:nvPr/>
        </p:nvSpPr>
        <p:spPr>
          <a:xfrm>
            <a:off x="323528" y="5157192"/>
            <a:ext cx="8496944" cy="6480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2" name="Picture 4" descr="Обзор медицинских понятий: Индифферентны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4663" y="5229225"/>
            <a:ext cx="50323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3" descr="Me Gusta Face Ascii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488" y="5157788"/>
            <a:ext cx="57626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1" name="Прямая соединительная линия 80"/>
          <p:cNvCxnSpPr/>
          <p:nvPr/>
        </p:nvCxnSpPr>
        <p:spPr>
          <a:xfrm>
            <a:off x="468313" y="1484313"/>
            <a:ext cx="8207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5229225"/>
            <a:ext cx="5032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2" descr="Все публикации пользователя ordaz &quot; WWW.OPEN.AZ - ОТКРОЙ ДЛЯ СЕБЯ АЗЕРБАЙДЖАН!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5229225"/>
            <a:ext cx="503237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46161E-6 L -0.03542 -0.40264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-2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47919E-6 L -0.00382 -0.33163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1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46161E-6 L -0.04323 -0.26619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" y="-1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46161E-6 L 0.05121 -0.3395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0" y="-1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47919E-6 L 0.17726 -0.42599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00" y="-2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47919E-6 L 0.00399 -0.25832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1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46161E-6 L 0.01979 -0.40264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-2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46161E-6 L 0.16146 -0.12974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00" y="-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47919E-6 L 0.08281 -0.30018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-1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43108E-6 L -0.01996 -0.15079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" y="-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47919E-6 L 0.0592 -0.21623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0" y="-1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46161E-6 L 0.11424 -0.24514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0" y="-1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46161E-6 L 0.09062 -0.32909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0" y="-1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47919E-6 L 0.05122 -0.40518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0" y="-2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46161E-6 L 0.06701 -0.23474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0" y="-1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46161E-6 L 0.01979 -0.12974 " pathEditMode="relative" rAng="0" ptsTypes="AA">
                                      <p:cBhvr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-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-0.0118 -0.44606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" y="-2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0.02656 -0.41574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-2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-0.0118 -0.25717 " pathEditMode="relative" rAng="0" ptsTypes="AA">
                                      <p:cBhvr>
                                        <p:cTn id="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" y="-1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0.05816 -0.37385 " pathEditMode="relative" rAng="0" ptsTypes="AA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" y="-1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-0.00399 -0.1625 " pathEditMode="relative" rAng="0" ptsTypes="AA">
                                      <p:cBhvr>
                                        <p:cTn id="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0.12118 -0.40533 " pathEditMode="relative" rAng="0" ptsTypes="AA">
                                      <p:cBhvr>
                                        <p:cTn id="1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0" y="-2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0.19288 -0.44606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00" y="-22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0.19288 -0.35162 " pathEditMode="relative" rAng="0" ptsTypes="AA">
                                      <p:cBhvr>
                                        <p:cTn id="1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00" y="-1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0.08177 -0.31088 " pathEditMode="relative" rAng="0" ptsTypes="AA">
                                      <p:cBhvr>
                                        <p:cTn id="1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" y="-15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0.17726 -0.25717 " pathEditMode="relative" rAng="0" ptsTypes="AA">
                                      <p:cBhvr>
                                        <p:cTn id="1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00" y="-1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0.12205 -0.30949 " pathEditMode="relative" rAng="0" ptsTypes="AA">
                                      <p:cBhvr>
                                        <p:cTn id="1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0" y="-1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0.11319 -0.18473 " pathEditMode="relative" rAng="0" ptsTypes="AA">
                                      <p:cBhvr>
                                        <p:cTn id="1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0" y="-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0.1842 -0.19537 " pathEditMode="relative" rAng="0" ptsTypes="AA">
                                      <p:cBhvr>
                                        <p:cTn id="1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00" y="-9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0.17726 -0.1206 " pathEditMode="relative" rAng="0" ptsTypes="AA">
                                      <p:cBhvr>
                                        <p:cTn id="1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00" y="-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0.03455 -0.23727 " pathEditMode="relative" rAng="0" ptsTypes="AA">
                                      <p:cBhvr>
                                        <p:cTn id="1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" y="-1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0.10938 -0.38981 " pathEditMode="relative" rAng="0" ptsTypes="AA">
                                      <p:cBhvr>
                                        <p:cTn id="14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0" y="-1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0.05434 -0.40023 " pathEditMode="relative" rAng="0" ptsTypes="AA">
                                      <p:cBhvr>
                                        <p:cTn id="1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" y="-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-0.02447 -0.45277 " pathEditMode="relative" rAng="0" ptsTypes="AA">
                                      <p:cBhvr>
                                        <p:cTn id="15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-2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0.1566 -0.42129 " pathEditMode="relative" rAng="0" ptsTypes="AA">
                                      <p:cBhvr>
                                        <p:cTn id="1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00" y="-2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0.1566 -0.3581 " pathEditMode="relative" rAng="0" ptsTypes="AA">
                                      <p:cBhvr>
                                        <p:cTn id="1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00" y="-1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-0.01563 -0.25208 " pathEditMode="relative" rAng="0" ptsTypes="AA">
                                      <p:cBhvr>
                                        <p:cTn id="16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-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0.05521 -0.3044 " pathEditMode="relative" rAng="0" ptsTypes="AA">
                                      <p:cBhvr>
                                        <p:cTn id="17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0" y="-1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0.14184 -0.27292 " pathEditMode="relative" rAng="0" ptsTypes="AA">
                                      <p:cBhvr>
                                        <p:cTn id="17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" y="-1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0.07796 -0.24259 " pathEditMode="relative" rAng="0" ptsTypes="AA">
                                      <p:cBhvr>
                                        <p:cTn id="1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0.13385 -0.17847 " pathEditMode="relative" rAng="0" ptsTypes="AA">
                                      <p:cBhvr>
                                        <p:cTn id="18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" y="-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0.02361 -0.19954 " pathEditMode="relative" rAng="0" ptsTypes="AA">
                                      <p:cBhvr>
                                        <p:cTn id="18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" y="-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0.06216 -0.16921 " pathEditMode="relative" rAng="0" ptsTypes="AA">
                                      <p:cBhvr>
                                        <p:cTn id="19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-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-0.01563 -0.12592 " pathEditMode="relative" rAng="0" ptsTypes="AA">
                                      <p:cBhvr>
                                        <p:cTn id="19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-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0.18125 -0.19954 " pathEditMode="relative" rAng="0" ptsTypes="AA">
                                      <p:cBhvr>
                                        <p:cTn id="20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00" y="-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1053</TotalTime>
  <Words>200</Words>
  <Application>Microsoft Office PowerPoint</Application>
  <PresentationFormat>Экран (4:3)</PresentationFormat>
  <Paragraphs>124</Paragraphs>
  <Slides>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Анастасия</cp:lastModifiedBy>
  <cp:revision>108</cp:revision>
  <dcterms:created xsi:type="dcterms:W3CDTF">2014-11-11T12:20:32Z</dcterms:created>
  <dcterms:modified xsi:type="dcterms:W3CDTF">2018-11-27T16:30:39Z</dcterms:modified>
</cp:coreProperties>
</file>