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2"/>
  </p:sldMasterIdLst>
  <p:notesMasterIdLst>
    <p:notesMasterId r:id="rId15"/>
  </p:notesMasterIdLst>
  <p:handoutMasterIdLst>
    <p:handoutMasterId r:id="rId16"/>
  </p:handoutMasterIdLst>
  <p:sldIdLst>
    <p:sldId id="260" r:id="rId3"/>
    <p:sldId id="277" r:id="rId4"/>
    <p:sldId id="257" r:id="rId5"/>
    <p:sldId id="270" r:id="rId6"/>
    <p:sldId id="268" r:id="rId7"/>
    <p:sldId id="275" r:id="rId8"/>
    <p:sldId id="279" r:id="rId9"/>
    <p:sldId id="273" r:id="rId10"/>
    <p:sldId id="276" r:id="rId11"/>
    <p:sldId id="280" r:id="rId12"/>
    <p:sldId id="272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6" d="100"/>
          <a:sy n="56" d="100"/>
        </p:scale>
        <p:origin x="-39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image" Target="../media/image3.jpg"/><Relationship Id="rId4" Type="http://schemas.openxmlformats.org/officeDocument/2006/relationships/image" Target="../media/image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D6A82A-B84E-445A-B20F-8DFC1BB897B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E6F884-05FE-4727-BC4C-93CC3003976F}">
      <dgm:prSet custT="1"/>
      <dgm:spPr/>
      <dgm:t>
        <a:bodyPr/>
        <a:lstStyle/>
        <a:p>
          <a:pPr algn="just"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</a:p>
        <a:p>
          <a:pPr algn="just"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Тема зарождения и становления межличностных отношений чрезвычайно актуальна, поскольку множество негативных явлений среди молодежи, наблюдаемых в последнее время (жестокость, повышенная агрессивность, отчужденность и пр.), имеют свои истоки они в раннем и дошкольном детстве. Это побуждает обратиться к рассмотрению развития отношений детей друг с другом на ранних этапах онтогенеза, с тем чтобы понять их возрастные закономерности и психологическую природу возникающих на этом пути деформаций.</a:t>
          </a:r>
        </a:p>
        <a:p>
          <a:pPr algn="just"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С самого рождения ребёнок живёт среди людей и неизбежно вступает во взаимодействие с ними. Поэтому опыт первых отношений как со взрослыми, так и со сверстниками является фундаментом для дальнейшего развития личности ребёнка. </a:t>
          </a:r>
        </a:p>
        <a:p>
          <a:pPr algn="just"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В дошкольный период потребность в общении выражена очень ярко и, если она не находит своего удовлетворения, то это приводит к неизбежной задержке социального развития. А создает наиболее благоприятные условия правильного воспитания и развития, именно коллектив сверстников, в который ребенок попадает в детском саду. </a:t>
          </a:r>
        </a:p>
        <a:p>
          <a:pPr algn="just"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ABA793-CEF1-456D-A3C2-9E8D8471BFC4}" type="parTrans" cxnId="{8D18904E-7045-428E-80F2-202B5096DE33}">
      <dgm:prSet/>
      <dgm:spPr/>
      <dgm:t>
        <a:bodyPr/>
        <a:lstStyle/>
        <a:p>
          <a:endParaRPr lang="ru-RU"/>
        </a:p>
      </dgm:t>
    </dgm:pt>
    <dgm:pt modelId="{53085D17-38C2-4318-BBA0-1757884613AE}" type="sibTrans" cxnId="{8D18904E-7045-428E-80F2-202B5096DE33}">
      <dgm:prSet/>
      <dgm:spPr/>
      <dgm:t>
        <a:bodyPr/>
        <a:lstStyle/>
        <a:p>
          <a:endParaRPr lang="ru-RU"/>
        </a:p>
      </dgm:t>
    </dgm:pt>
    <dgm:pt modelId="{B8A316B8-FC95-4D0F-B155-E3DF02E7FA74}" type="pres">
      <dgm:prSet presAssocID="{7AD6A82A-B84E-445A-B20F-8DFC1BB897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3747E3-9F4C-4D74-B31A-6212815B661F}" type="pres">
      <dgm:prSet presAssocID="{3BE6F884-05FE-4727-BC4C-93CC300397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0462DF-63DC-41DC-99FF-536348C60FAD}" type="presOf" srcId="{7AD6A82A-B84E-445A-B20F-8DFC1BB897BD}" destId="{B8A316B8-FC95-4D0F-B155-E3DF02E7FA74}" srcOrd="0" destOrd="0" presId="urn:microsoft.com/office/officeart/2005/8/layout/vList2"/>
    <dgm:cxn modelId="{8D18904E-7045-428E-80F2-202B5096DE33}" srcId="{7AD6A82A-B84E-445A-B20F-8DFC1BB897BD}" destId="{3BE6F884-05FE-4727-BC4C-93CC3003976F}" srcOrd="0" destOrd="0" parTransId="{54ABA793-CEF1-456D-A3C2-9E8D8471BFC4}" sibTransId="{53085D17-38C2-4318-BBA0-1757884613AE}"/>
    <dgm:cxn modelId="{03EFC2D2-D9CA-4367-BA85-CB67F1698112}" type="presOf" srcId="{3BE6F884-05FE-4727-BC4C-93CC3003976F}" destId="{9B3747E3-9F4C-4D74-B31A-6212815B661F}" srcOrd="0" destOrd="0" presId="urn:microsoft.com/office/officeart/2005/8/layout/vList2"/>
    <dgm:cxn modelId="{8FF69C6B-A354-4973-A671-9D86DEBEF8F5}" type="presParOf" srcId="{B8A316B8-FC95-4D0F-B155-E3DF02E7FA74}" destId="{9B3747E3-9F4C-4D74-B31A-6212815B66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0AF2A9-58A1-4BAD-B8C0-8DBCAC5A4BC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977E2C-4B94-42CF-B9E0-C48AD593D3C3}">
      <dgm:prSet/>
      <dgm:spPr/>
      <dgm:t>
        <a:bodyPr/>
        <a:lstStyle/>
        <a:p>
          <a:pPr algn="ctr"/>
          <a:r>
            <a:rPr lang="ru-RU" dirty="0" smtClean="0"/>
            <a:t>Н.К. Крупская неоднократно указывала, что «С самых ранних лет необходимо ставить ребенка в такие условия, чтобы он жил, играл, делил свои радости и горести с другими детьми. Необходимо, чтобы эта совместная жизнь была как можно полезнее, радостнее, ярче». </a:t>
          </a:r>
          <a:endParaRPr lang="ru-RU" dirty="0"/>
        </a:p>
      </dgm:t>
    </dgm:pt>
    <dgm:pt modelId="{E7CD164E-6771-41DE-A9CE-553AAB45A9AB}" type="parTrans" cxnId="{A855EDD8-9DE8-4425-BE52-73FFCC0AC801}">
      <dgm:prSet/>
      <dgm:spPr/>
      <dgm:t>
        <a:bodyPr/>
        <a:lstStyle/>
        <a:p>
          <a:endParaRPr lang="ru-RU"/>
        </a:p>
      </dgm:t>
    </dgm:pt>
    <dgm:pt modelId="{75ACE6F3-9197-4FB4-ACA5-D49B8CBD851B}" type="sibTrans" cxnId="{A855EDD8-9DE8-4425-BE52-73FFCC0AC801}">
      <dgm:prSet/>
      <dgm:spPr/>
      <dgm:t>
        <a:bodyPr/>
        <a:lstStyle/>
        <a:p>
          <a:endParaRPr lang="ru-RU"/>
        </a:p>
      </dgm:t>
    </dgm:pt>
    <dgm:pt modelId="{6EBCFA7A-C587-4076-A640-BFEE051486E3}">
      <dgm:prSet/>
      <dgm:spPr/>
      <dgm:t>
        <a:bodyPr/>
        <a:lstStyle/>
        <a:p>
          <a:pPr algn="ctr"/>
          <a:r>
            <a:rPr lang="ru-RU" dirty="0" smtClean="0"/>
            <a:t>Т.А.Репина в своих исследованиях обращалась к вопросу развития отношений детей в группе детского сада.</a:t>
          </a:r>
          <a:endParaRPr lang="ru-RU" dirty="0"/>
        </a:p>
      </dgm:t>
    </dgm:pt>
    <dgm:pt modelId="{F7963905-61FD-43B0-8BDB-4261FFA66F21}" type="parTrans" cxnId="{36B305BE-1698-4CE4-8C89-D07DD8FE5743}">
      <dgm:prSet/>
      <dgm:spPr/>
      <dgm:t>
        <a:bodyPr/>
        <a:lstStyle/>
        <a:p>
          <a:endParaRPr lang="ru-RU"/>
        </a:p>
      </dgm:t>
    </dgm:pt>
    <dgm:pt modelId="{528E23D2-D366-452A-8B32-58CB991E52FD}" type="sibTrans" cxnId="{36B305BE-1698-4CE4-8C89-D07DD8FE5743}">
      <dgm:prSet/>
      <dgm:spPr/>
      <dgm:t>
        <a:bodyPr/>
        <a:lstStyle/>
        <a:p>
          <a:endParaRPr lang="ru-RU"/>
        </a:p>
      </dgm:t>
    </dgm:pt>
    <dgm:pt modelId="{B3D6271F-A811-469E-BC99-C0C80165207A}">
      <dgm:prSet/>
      <dgm:spPr/>
      <dgm:t>
        <a:bodyPr/>
        <a:lstStyle/>
        <a:p>
          <a:pPr algn="ctr"/>
          <a:r>
            <a:rPr lang="ru-RU" dirty="0"/>
            <a:t>Р.А.Иванкова, Р.Л.Кричевский изучали влияние деятельности на взаимоотношения детей</a:t>
          </a:r>
        </a:p>
      </dgm:t>
    </dgm:pt>
    <dgm:pt modelId="{8006811F-33B9-4AB1-A5AC-E9B741A29E09}" type="parTrans" cxnId="{25FB69B1-8BB7-4184-B8AF-A25DAA9F0E2F}">
      <dgm:prSet/>
      <dgm:spPr/>
      <dgm:t>
        <a:bodyPr/>
        <a:lstStyle/>
        <a:p>
          <a:endParaRPr lang="ru-RU"/>
        </a:p>
      </dgm:t>
    </dgm:pt>
    <dgm:pt modelId="{E15412D7-5C52-4753-876E-3F37B8B9FE60}" type="sibTrans" cxnId="{25FB69B1-8BB7-4184-B8AF-A25DAA9F0E2F}">
      <dgm:prSet/>
      <dgm:spPr/>
      <dgm:t>
        <a:bodyPr/>
        <a:lstStyle/>
        <a:p>
          <a:endParaRPr lang="ru-RU"/>
        </a:p>
      </dgm:t>
    </dgm:pt>
    <dgm:pt modelId="{AA092CE6-0212-476B-931E-5F7ED15825BC}">
      <dgm:prSet/>
      <dgm:spPr/>
      <dgm:t>
        <a:bodyPr/>
        <a:lstStyle/>
        <a:p>
          <a:pPr algn="ctr"/>
          <a:r>
            <a:rPr lang="ru-RU" dirty="0" smtClean="0"/>
            <a:t>А.А.Рояк составила психологическую характеристику трудностей в межличностных отношениях у дошкольников в условии группы. </a:t>
          </a:r>
          <a:endParaRPr lang="ru-RU" dirty="0"/>
        </a:p>
      </dgm:t>
    </dgm:pt>
    <dgm:pt modelId="{59BE6852-39B3-4946-ADA5-54BB6AD064FF}" type="parTrans" cxnId="{F0F26957-3B62-45B2-88A0-4737D9721B72}">
      <dgm:prSet/>
      <dgm:spPr/>
      <dgm:t>
        <a:bodyPr/>
        <a:lstStyle/>
        <a:p>
          <a:endParaRPr lang="ru-RU"/>
        </a:p>
      </dgm:t>
    </dgm:pt>
    <dgm:pt modelId="{01254F29-9477-4BD5-A441-950090C0CEC4}" type="sibTrans" cxnId="{F0F26957-3B62-45B2-88A0-4737D9721B72}">
      <dgm:prSet/>
      <dgm:spPr/>
      <dgm:t>
        <a:bodyPr/>
        <a:lstStyle/>
        <a:p>
          <a:endParaRPr lang="ru-RU"/>
        </a:p>
      </dgm:t>
    </dgm:pt>
    <dgm:pt modelId="{B6BF0B63-81DB-4EA2-A721-75B0AA86E83C}" type="pres">
      <dgm:prSet presAssocID="{A90AF2A9-58A1-4BAD-B8C0-8DBCAC5A4BC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BF2D16-1993-400D-B839-5D4ACADDAC44}" type="pres">
      <dgm:prSet presAssocID="{03977E2C-4B94-42CF-B9E0-C48AD593D3C3}" presName="comp" presStyleCnt="0"/>
      <dgm:spPr/>
    </dgm:pt>
    <dgm:pt modelId="{2C2E09E3-1CA6-4D4E-847B-C8C9C6C18F4C}" type="pres">
      <dgm:prSet presAssocID="{03977E2C-4B94-42CF-B9E0-C48AD593D3C3}" presName="box" presStyleLbl="node1" presStyleIdx="0" presStyleCnt="4"/>
      <dgm:spPr/>
      <dgm:t>
        <a:bodyPr/>
        <a:lstStyle/>
        <a:p>
          <a:endParaRPr lang="ru-RU"/>
        </a:p>
      </dgm:t>
    </dgm:pt>
    <dgm:pt modelId="{81A73152-937E-42E6-AD57-2AFE74868612}" type="pres">
      <dgm:prSet presAssocID="{03977E2C-4B94-42CF-B9E0-C48AD593D3C3}" presName="img" presStyleLbl="fgImgPlace1" presStyleIdx="0" presStyleCnt="4" custScaleY="10830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  <dgm:t>
        <a:bodyPr/>
        <a:lstStyle/>
        <a:p>
          <a:endParaRPr lang="ru-RU"/>
        </a:p>
      </dgm:t>
    </dgm:pt>
    <dgm:pt modelId="{3887A42A-4032-46CE-9B83-DDE2017ABA5C}" type="pres">
      <dgm:prSet presAssocID="{03977E2C-4B94-42CF-B9E0-C48AD593D3C3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0E89B2-D8FF-4C8E-BF45-2F963F70C874}" type="pres">
      <dgm:prSet presAssocID="{75ACE6F3-9197-4FB4-ACA5-D49B8CBD851B}" presName="spacer" presStyleCnt="0"/>
      <dgm:spPr/>
    </dgm:pt>
    <dgm:pt modelId="{C7D94364-0F8D-4F69-B8AA-5636D554DEF3}" type="pres">
      <dgm:prSet presAssocID="{6EBCFA7A-C587-4076-A640-BFEE051486E3}" presName="comp" presStyleCnt="0"/>
      <dgm:spPr/>
    </dgm:pt>
    <dgm:pt modelId="{EBAB9257-2C4B-4246-863B-A189A87584CD}" type="pres">
      <dgm:prSet presAssocID="{6EBCFA7A-C587-4076-A640-BFEE051486E3}" presName="box" presStyleLbl="node1" presStyleIdx="1" presStyleCnt="4" custScaleY="79838" custLinFactNeighborX="830" custLinFactNeighborY="3053"/>
      <dgm:spPr/>
      <dgm:t>
        <a:bodyPr/>
        <a:lstStyle/>
        <a:p>
          <a:endParaRPr lang="ru-RU"/>
        </a:p>
      </dgm:t>
    </dgm:pt>
    <dgm:pt modelId="{B0B06194-132C-48DF-B7D9-E1EAA1C5BE89}" type="pres">
      <dgm:prSet presAssocID="{6EBCFA7A-C587-4076-A640-BFEE051486E3}" presName="img" presStyleLbl="fgImgPlace1" presStyleIdx="1" presStyleCnt="4" custScaleX="103101" custScaleY="86248" custLinFactNeighborX="-258" custLinFactNeighborY="391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ru-RU"/>
        </a:p>
      </dgm:t>
    </dgm:pt>
    <dgm:pt modelId="{09988F7F-8EC2-4B8B-9F75-22FBBEA8B2C6}" type="pres">
      <dgm:prSet presAssocID="{6EBCFA7A-C587-4076-A640-BFEE051486E3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B8EAD-D03E-40BE-ABFF-ABE0C0403E9C}" type="pres">
      <dgm:prSet presAssocID="{528E23D2-D366-452A-8B32-58CB991E52FD}" presName="spacer" presStyleCnt="0"/>
      <dgm:spPr/>
    </dgm:pt>
    <dgm:pt modelId="{9226DFAB-9DCF-4B70-9687-B813EE56D22B}" type="pres">
      <dgm:prSet presAssocID="{AA092CE6-0212-476B-931E-5F7ED15825BC}" presName="comp" presStyleCnt="0"/>
      <dgm:spPr/>
    </dgm:pt>
    <dgm:pt modelId="{3B4103DB-45BF-4AE9-94CB-46B42A47FAA2}" type="pres">
      <dgm:prSet presAssocID="{AA092CE6-0212-476B-931E-5F7ED15825BC}" presName="box" presStyleLbl="node1" presStyleIdx="2" presStyleCnt="4"/>
      <dgm:spPr/>
      <dgm:t>
        <a:bodyPr/>
        <a:lstStyle/>
        <a:p>
          <a:endParaRPr lang="ru-RU"/>
        </a:p>
      </dgm:t>
    </dgm:pt>
    <dgm:pt modelId="{39C26F67-A996-4C3A-87E1-C834AE57BD4E}" type="pres">
      <dgm:prSet presAssocID="{AA092CE6-0212-476B-931E-5F7ED15825BC}" presName="img" presStyleLbl="fgImgPlace1" presStyleIdx="2" presStyleCnt="4" custScaleX="106274" custScaleY="113624" custLinFactNeighborX="2286" custLinFactNeighborY="118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ru-RU"/>
        </a:p>
      </dgm:t>
    </dgm:pt>
    <dgm:pt modelId="{C4387506-F845-4B9F-8421-34D71835C50F}" type="pres">
      <dgm:prSet presAssocID="{AA092CE6-0212-476B-931E-5F7ED15825BC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2E2A7-7FDB-49A8-951C-4CDDE84ECCB1}" type="pres">
      <dgm:prSet presAssocID="{01254F29-9477-4BD5-A441-950090C0CEC4}" presName="spacer" presStyleCnt="0"/>
      <dgm:spPr/>
    </dgm:pt>
    <dgm:pt modelId="{401834DD-86CB-4D92-8195-3F15C740ADFC}" type="pres">
      <dgm:prSet presAssocID="{B3D6271F-A811-469E-BC99-C0C80165207A}" presName="comp" presStyleCnt="0"/>
      <dgm:spPr/>
    </dgm:pt>
    <dgm:pt modelId="{DF3E9605-FDA3-44DB-988F-26187F1274A2}" type="pres">
      <dgm:prSet presAssocID="{B3D6271F-A811-469E-BC99-C0C80165207A}" presName="box" presStyleLbl="node1" presStyleIdx="3" presStyleCnt="4" custScaleY="82818"/>
      <dgm:spPr/>
      <dgm:t>
        <a:bodyPr/>
        <a:lstStyle/>
        <a:p>
          <a:endParaRPr lang="ru-RU"/>
        </a:p>
      </dgm:t>
    </dgm:pt>
    <dgm:pt modelId="{EBF419C9-CB89-4B09-96C0-1830460B22DD}" type="pres">
      <dgm:prSet presAssocID="{B3D6271F-A811-469E-BC99-C0C80165207A}" presName="img" presStyleLbl="fgImgPlace1" presStyleIdx="3" presStyleCnt="4" custScaleX="100680" custScaleY="86873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AD878D19-A5AA-4B63-811E-8179A97FC67B}" type="pres">
      <dgm:prSet presAssocID="{B3D6271F-A811-469E-BC99-C0C80165207A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F26957-3B62-45B2-88A0-4737D9721B72}" srcId="{A90AF2A9-58A1-4BAD-B8C0-8DBCAC5A4BCE}" destId="{AA092CE6-0212-476B-931E-5F7ED15825BC}" srcOrd="2" destOrd="0" parTransId="{59BE6852-39B3-4946-ADA5-54BB6AD064FF}" sibTransId="{01254F29-9477-4BD5-A441-950090C0CEC4}"/>
    <dgm:cxn modelId="{FBD9EBC4-237E-4D86-B6DF-038A173B6112}" type="presOf" srcId="{6EBCFA7A-C587-4076-A640-BFEE051486E3}" destId="{09988F7F-8EC2-4B8B-9F75-22FBBEA8B2C6}" srcOrd="1" destOrd="0" presId="urn:microsoft.com/office/officeart/2005/8/layout/vList4"/>
    <dgm:cxn modelId="{9A576672-2240-4C09-8BDB-B65C1C5A7C47}" type="presOf" srcId="{AA092CE6-0212-476B-931E-5F7ED15825BC}" destId="{3B4103DB-45BF-4AE9-94CB-46B42A47FAA2}" srcOrd="0" destOrd="0" presId="urn:microsoft.com/office/officeart/2005/8/layout/vList4"/>
    <dgm:cxn modelId="{82FE114E-9609-4470-A8BC-0E3385C35EFE}" type="presOf" srcId="{AA092CE6-0212-476B-931E-5F7ED15825BC}" destId="{C4387506-F845-4B9F-8421-34D71835C50F}" srcOrd="1" destOrd="0" presId="urn:microsoft.com/office/officeart/2005/8/layout/vList4"/>
    <dgm:cxn modelId="{79038755-D499-4E66-A911-9467926A987A}" type="presOf" srcId="{6EBCFA7A-C587-4076-A640-BFEE051486E3}" destId="{EBAB9257-2C4B-4246-863B-A189A87584CD}" srcOrd="0" destOrd="0" presId="urn:microsoft.com/office/officeart/2005/8/layout/vList4"/>
    <dgm:cxn modelId="{D6EF37C7-81F7-4A76-8781-BC3C9DF66FBD}" type="presOf" srcId="{A90AF2A9-58A1-4BAD-B8C0-8DBCAC5A4BCE}" destId="{B6BF0B63-81DB-4EA2-A721-75B0AA86E83C}" srcOrd="0" destOrd="0" presId="urn:microsoft.com/office/officeart/2005/8/layout/vList4"/>
    <dgm:cxn modelId="{A855EDD8-9DE8-4425-BE52-73FFCC0AC801}" srcId="{A90AF2A9-58A1-4BAD-B8C0-8DBCAC5A4BCE}" destId="{03977E2C-4B94-42CF-B9E0-C48AD593D3C3}" srcOrd="0" destOrd="0" parTransId="{E7CD164E-6771-41DE-A9CE-553AAB45A9AB}" sibTransId="{75ACE6F3-9197-4FB4-ACA5-D49B8CBD851B}"/>
    <dgm:cxn modelId="{25FB69B1-8BB7-4184-B8AF-A25DAA9F0E2F}" srcId="{A90AF2A9-58A1-4BAD-B8C0-8DBCAC5A4BCE}" destId="{B3D6271F-A811-469E-BC99-C0C80165207A}" srcOrd="3" destOrd="0" parTransId="{8006811F-33B9-4AB1-A5AC-E9B741A29E09}" sibTransId="{E15412D7-5C52-4753-876E-3F37B8B9FE60}"/>
    <dgm:cxn modelId="{0805DEDD-C4C7-42A8-85A3-E47B187FB613}" type="presOf" srcId="{B3D6271F-A811-469E-BC99-C0C80165207A}" destId="{DF3E9605-FDA3-44DB-988F-26187F1274A2}" srcOrd="0" destOrd="0" presId="urn:microsoft.com/office/officeart/2005/8/layout/vList4"/>
    <dgm:cxn modelId="{7371A8EC-1765-4A04-9967-6BF6B1F76F08}" type="presOf" srcId="{03977E2C-4B94-42CF-B9E0-C48AD593D3C3}" destId="{3887A42A-4032-46CE-9B83-DDE2017ABA5C}" srcOrd="1" destOrd="0" presId="urn:microsoft.com/office/officeart/2005/8/layout/vList4"/>
    <dgm:cxn modelId="{36B305BE-1698-4CE4-8C89-D07DD8FE5743}" srcId="{A90AF2A9-58A1-4BAD-B8C0-8DBCAC5A4BCE}" destId="{6EBCFA7A-C587-4076-A640-BFEE051486E3}" srcOrd="1" destOrd="0" parTransId="{F7963905-61FD-43B0-8BDB-4261FFA66F21}" sibTransId="{528E23D2-D366-452A-8B32-58CB991E52FD}"/>
    <dgm:cxn modelId="{CA1BAF58-6AFA-48CE-90E7-07E6D45299D4}" type="presOf" srcId="{03977E2C-4B94-42CF-B9E0-C48AD593D3C3}" destId="{2C2E09E3-1CA6-4D4E-847B-C8C9C6C18F4C}" srcOrd="0" destOrd="0" presId="urn:microsoft.com/office/officeart/2005/8/layout/vList4"/>
    <dgm:cxn modelId="{BC80A0E9-E531-4289-9D32-F4940737FA17}" type="presOf" srcId="{B3D6271F-A811-469E-BC99-C0C80165207A}" destId="{AD878D19-A5AA-4B63-811E-8179A97FC67B}" srcOrd="1" destOrd="0" presId="urn:microsoft.com/office/officeart/2005/8/layout/vList4"/>
    <dgm:cxn modelId="{7CECB5DF-8AC6-42F1-9934-5B717922EC1D}" type="presParOf" srcId="{B6BF0B63-81DB-4EA2-A721-75B0AA86E83C}" destId="{A4BF2D16-1993-400D-B839-5D4ACADDAC44}" srcOrd="0" destOrd="0" presId="urn:microsoft.com/office/officeart/2005/8/layout/vList4"/>
    <dgm:cxn modelId="{E8A67894-619D-471A-96E7-540C908168BB}" type="presParOf" srcId="{A4BF2D16-1993-400D-B839-5D4ACADDAC44}" destId="{2C2E09E3-1CA6-4D4E-847B-C8C9C6C18F4C}" srcOrd="0" destOrd="0" presId="urn:microsoft.com/office/officeart/2005/8/layout/vList4"/>
    <dgm:cxn modelId="{C355FD2C-BD13-4DE0-A23F-1DD19B176644}" type="presParOf" srcId="{A4BF2D16-1993-400D-B839-5D4ACADDAC44}" destId="{81A73152-937E-42E6-AD57-2AFE74868612}" srcOrd="1" destOrd="0" presId="urn:microsoft.com/office/officeart/2005/8/layout/vList4"/>
    <dgm:cxn modelId="{243C2105-3237-4061-A406-D88BAE258B67}" type="presParOf" srcId="{A4BF2D16-1993-400D-B839-5D4ACADDAC44}" destId="{3887A42A-4032-46CE-9B83-DDE2017ABA5C}" srcOrd="2" destOrd="0" presId="urn:microsoft.com/office/officeart/2005/8/layout/vList4"/>
    <dgm:cxn modelId="{DE3508F1-7D60-4035-9A15-4BF82401EF46}" type="presParOf" srcId="{B6BF0B63-81DB-4EA2-A721-75B0AA86E83C}" destId="{250E89B2-D8FF-4C8E-BF45-2F963F70C874}" srcOrd="1" destOrd="0" presId="urn:microsoft.com/office/officeart/2005/8/layout/vList4"/>
    <dgm:cxn modelId="{43B95D58-B30B-4717-8D99-A71E85F34CE0}" type="presParOf" srcId="{B6BF0B63-81DB-4EA2-A721-75B0AA86E83C}" destId="{C7D94364-0F8D-4F69-B8AA-5636D554DEF3}" srcOrd="2" destOrd="0" presId="urn:microsoft.com/office/officeart/2005/8/layout/vList4"/>
    <dgm:cxn modelId="{2FF72082-0A75-4683-97A0-D05E944DDD76}" type="presParOf" srcId="{C7D94364-0F8D-4F69-B8AA-5636D554DEF3}" destId="{EBAB9257-2C4B-4246-863B-A189A87584CD}" srcOrd="0" destOrd="0" presId="urn:microsoft.com/office/officeart/2005/8/layout/vList4"/>
    <dgm:cxn modelId="{1B8C01D1-8825-4E5A-BBCB-6BB51C514808}" type="presParOf" srcId="{C7D94364-0F8D-4F69-B8AA-5636D554DEF3}" destId="{B0B06194-132C-48DF-B7D9-E1EAA1C5BE89}" srcOrd="1" destOrd="0" presId="urn:microsoft.com/office/officeart/2005/8/layout/vList4"/>
    <dgm:cxn modelId="{7F604842-FD4C-4AE4-822B-80C53034A75E}" type="presParOf" srcId="{C7D94364-0F8D-4F69-B8AA-5636D554DEF3}" destId="{09988F7F-8EC2-4B8B-9F75-22FBBEA8B2C6}" srcOrd="2" destOrd="0" presId="urn:microsoft.com/office/officeart/2005/8/layout/vList4"/>
    <dgm:cxn modelId="{C2B79568-9700-428D-BAE5-D2C8EE6E1CDF}" type="presParOf" srcId="{B6BF0B63-81DB-4EA2-A721-75B0AA86E83C}" destId="{513B8EAD-D03E-40BE-ABFF-ABE0C0403E9C}" srcOrd="3" destOrd="0" presId="urn:microsoft.com/office/officeart/2005/8/layout/vList4"/>
    <dgm:cxn modelId="{5C8B6B29-CA77-4388-919D-0108F9AFE39B}" type="presParOf" srcId="{B6BF0B63-81DB-4EA2-A721-75B0AA86E83C}" destId="{9226DFAB-9DCF-4B70-9687-B813EE56D22B}" srcOrd="4" destOrd="0" presId="urn:microsoft.com/office/officeart/2005/8/layout/vList4"/>
    <dgm:cxn modelId="{BC6C9283-5858-4EB3-B650-187C8E3ADFD9}" type="presParOf" srcId="{9226DFAB-9DCF-4B70-9687-B813EE56D22B}" destId="{3B4103DB-45BF-4AE9-94CB-46B42A47FAA2}" srcOrd="0" destOrd="0" presId="urn:microsoft.com/office/officeart/2005/8/layout/vList4"/>
    <dgm:cxn modelId="{2B4E62E5-FBF1-4241-A50F-69A27E08B757}" type="presParOf" srcId="{9226DFAB-9DCF-4B70-9687-B813EE56D22B}" destId="{39C26F67-A996-4C3A-87E1-C834AE57BD4E}" srcOrd="1" destOrd="0" presId="urn:microsoft.com/office/officeart/2005/8/layout/vList4"/>
    <dgm:cxn modelId="{CFF6AFBC-E39A-482D-A9D4-B6E6F1A24C03}" type="presParOf" srcId="{9226DFAB-9DCF-4B70-9687-B813EE56D22B}" destId="{C4387506-F845-4B9F-8421-34D71835C50F}" srcOrd="2" destOrd="0" presId="urn:microsoft.com/office/officeart/2005/8/layout/vList4"/>
    <dgm:cxn modelId="{7956490F-D965-49B2-9586-8FE7ACDBA8BF}" type="presParOf" srcId="{B6BF0B63-81DB-4EA2-A721-75B0AA86E83C}" destId="{A7F2E2A7-7FDB-49A8-951C-4CDDE84ECCB1}" srcOrd="5" destOrd="0" presId="urn:microsoft.com/office/officeart/2005/8/layout/vList4"/>
    <dgm:cxn modelId="{AC3D18F6-FE76-47D3-B371-1031778EC00D}" type="presParOf" srcId="{B6BF0B63-81DB-4EA2-A721-75B0AA86E83C}" destId="{401834DD-86CB-4D92-8195-3F15C740ADFC}" srcOrd="6" destOrd="0" presId="urn:microsoft.com/office/officeart/2005/8/layout/vList4"/>
    <dgm:cxn modelId="{559E1B2D-5275-47B5-961B-33B65DDD0153}" type="presParOf" srcId="{401834DD-86CB-4D92-8195-3F15C740ADFC}" destId="{DF3E9605-FDA3-44DB-988F-26187F1274A2}" srcOrd="0" destOrd="0" presId="urn:microsoft.com/office/officeart/2005/8/layout/vList4"/>
    <dgm:cxn modelId="{54A5A093-40F1-4A57-A575-70FCEF5AB16B}" type="presParOf" srcId="{401834DD-86CB-4D92-8195-3F15C740ADFC}" destId="{EBF419C9-CB89-4B09-96C0-1830460B22DD}" srcOrd="1" destOrd="0" presId="urn:microsoft.com/office/officeart/2005/8/layout/vList4"/>
    <dgm:cxn modelId="{BDB56A8C-E11B-4898-ACD4-5AC8709C3E83}" type="presParOf" srcId="{401834DD-86CB-4D92-8195-3F15C740ADFC}" destId="{AD878D19-A5AA-4B63-811E-8179A97FC67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6D3757-C7F5-43C6-ADDA-02FB80E5DDDA}" type="doc">
      <dgm:prSet loTypeId="urn:microsoft.com/office/officeart/2005/8/layout/hList7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6D45B4-3568-4130-ACA3-9CF75A0C43A9}">
      <dgm:prSet custT="1"/>
      <dgm:spPr/>
      <dgm:t>
        <a:bodyPr/>
        <a:lstStyle/>
        <a:p>
          <a:pPr algn="ctr"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первом этапе (2-4 года) сверстник является партнером по </a:t>
          </a:r>
          <a:r>
            <a:rPr lang="ru-RU" sz="1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эмоционально-практическому</a:t>
          </a:r>
          <a:r>
            <a:rPr lang="ru-RU" sz="1800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взаимодействию, которое основано на подражании и эмоциональном заражении ребенка. Главной коммуникативной потребностью является потребность в соучастии сверстника, которое выражается в параллельных (одновременных и одинаковых) действиях детей.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96A750-3BC4-4060-B607-8181C493254D}" type="parTrans" cxnId="{A2FADD57-E9CD-467C-B992-CD6224B87C0A}">
      <dgm:prSet/>
      <dgm:spPr/>
      <dgm:t>
        <a:bodyPr/>
        <a:lstStyle/>
        <a:p>
          <a:endParaRPr lang="ru-RU"/>
        </a:p>
      </dgm:t>
    </dgm:pt>
    <dgm:pt modelId="{9A18BBA9-AD85-4C14-A562-4527AACC2E5A}" type="sibTrans" cxnId="{A2FADD57-E9CD-467C-B992-CD6224B87C0A}">
      <dgm:prSet/>
      <dgm:spPr/>
      <dgm:t>
        <a:bodyPr/>
        <a:lstStyle/>
        <a:p>
          <a:endParaRPr lang="ru-RU"/>
        </a:p>
      </dgm:t>
    </dgm:pt>
    <dgm:pt modelId="{FA7C8433-46A9-4225-95BA-E8F8AC69B34C}">
      <dgm:prSet custT="1"/>
      <dgm:spPr/>
      <dgm:t>
        <a:bodyPr/>
        <a:lstStyle/>
        <a:p>
          <a:pPr rtl="0"/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втором этапе (4-5 лет) возникает потребность в </a:t>
          </a:r>
          <a:r>
            <a:rPr lang="ru-RU" sz="1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ситуативно-деловом</a:t>
          </a:r>
          <a:r>
            <a:rPr lang="ru-RU" sz="16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сотрудничестве со сверстником. Сотрудничество, в отличие от соучастия, предполагает распределение игровых ролей и функций, а значит, и учет действий и воздействий партнера. Содержанием общения становится совместная деятельность. На этом же этапе возникает другая и во многом противоположная потребность в уважении и признании сверстника.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0873E5-6549-4FB1-897E-279F638BF1E6}" type="parTrans" cxnId="{33DFA233-FC14-48BA-B742-50A28B4C0362}">
      <dgm:prSet/>
      <dgm:spPr/>
      <dgm:t>
        <a:bodyPr/>
        <a:lstStyle/>
        <a:p>
          <a:endParaRPr lang="ru-RU"/>
        </a:p>
      </dgm:t>
    </dgm:pt>
    <dgm:pt modelId="{93119186-FC6A-4354-941C-EDDE592D5657}" type="sibTrans" cxnId="{33DFA233-FC14-48BA-B742-50A28B4C0362}">
      <dgm:prSet/>
      <dgm:spPr/>
      <dgm:t>
        <a:bodyPr/>
        <a:lstStyle/>
        <a:p>
          <a:endParaRPr lang="ru-RU"/>
        </a:p>
      </dgm:t>
    </dgm:pt>
    <dgm:pt modelId="{26052E82-B610-4C13-96EE-81C2FA8C8F3F}">
      <dgm:prSet custT="1"/>
      <dgm:spPr/>
      <dgm:t>
        <a:bodyPr/>
        <a:lstStyle/>
        <a:p>
          <a:pPr rtl="0"/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третьем этапе (5-7 лет) общение со сверстником приобретает черты </a:t>
          </a:r>
          <a:r>
            <a:rPr lang="ru-RU" sz="18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внеситуативности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содержание общения отвлекается от наглядной ситуации, начинают складываться устойчивые избирательные предпочтения между детьми. К концу дошкольного возраста возникают между детьми, появляются первые ростки дружбы.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9161433-6A2B-4230-86EE-6C0B74D534E6}" type="parTrans" cxnId="{8C102DFD-73CE-4EDF-B42D-2712BE471BFC}">
      <dgm:prSet/>
      <dgm:spPr/>
      <dgm:t>
        <a:bodyPr/>
        <a:lstStyle/>
        <a:p>
          <a:endParaRPr lang="ru-RU"/>
        </a:p>
      </dgm:t>
    </dgm:pt>
    <dgm:pt modelId="{D42C769C-385C-45E3-BF9C-C4A5C5242317}" type="sibTrans" cxnId="{8C102DFD-73CE-4EDF-B42D-2712BE471BFC}">
      <dgm:prSet/>
      <dgm:spPr/>
      <dgm:t>
        <a:bodyPr/>
        <a:lstStyle/>
        <a:p>
          <a:endParaRPr lang="ru-RU"/>
        </a:p>
      </dgm:t>
    </dgm:pt>
    <dgm:pt modelId="{B75FC31B-A591-4B81-84D8-794A06780789}" type="pres">
      <dgm:prSet presAssocID="{946D3757-C7F5-43C6-ADDA-02FB80E5DDD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55DAC6-B321-4A13-98A0-C1F7D0E03F73}" type="pres">
      <dgm:prSet presAssocID="{946D3757-C7F5-43C6-ADDA-02FB80E5DDDA}" presName="fgShape" presStyleLbl="fgShp" presStyleIdx="0" presStyleCnt="1" custScaleY="85179" custLinFactNeighborX="537" custLinFactNeighborY="45708"/>
      <dgm:spPr>
        <a:prstGeom prst="rightArrow">
          <a:avLst/>
        </a:prstGeom>
      </dgm:spPr>
    </dgm:pt>
    <dgm:pt modelId="{1CAD9C74-81D4-4C18-A8B1-A2CFA81EF731}" type="pres">
      <dgm:prSet presAssocID="{946D3757-C7F5-43C6-ADDA-02FB80E5DDDA}" presName="linComp" presStyleCnt="0"/>
      <dgm:spPr/>
    </dgm:pt>
    <dgm:pt modelId="{B4C516BE-D4AD-42DD-840D-CF24D3CBE970}" type="pres">
      <dgm:prSet presAssocID="{F16D45B4-3568-4130-ACA3-9CF75A0C43A9}" presName="compNode" presStyleCnt="0"/>
      <dgm:spPr/>
    </dgm:pt>
    <dgm:pt modelId="{C960DD4D-8565-4F00-A111-749450A356EB}" type="pres">
      <dgm:prSet presAssocID="{F16D45B4-3568-4130-ACA3-9CF75A0C43A9}" presName="bkgdShape" presStyleLbl="node1" presStyleIdx="0" presStyleCnt="3"/>
      <dgm:spPr/>
      <dgm:t>
        <a:bodyPr/>
        <a:lstStyle/>
        <a:p>
          <a:endParaRPr lang="ru-RU"/>
        </a:p>
      </dgm:t>
    </dgm:pt>
    <dgm:pt modelId="{B8EB69A5-C8C5-499A-93C2-FEC0F9D89FAB}" type="pres">
      <dgm:prSet presAssocID="{F16D45B4-3568-4130-ACA3-9CF75A0C43A9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041A7-C930-41A2-8054-0F15DBA2CEE4}" type="pres">
      <dgm:prSet presAssocID="{F16D45B4-3568-4130-ACA3-9CF75A0C43A9}" presName="invisiNode" presStyleLbl="node1" presStyleIdx="0" presStyleCnt="3"/>
      <dgm:spPr/>
    </dgm:pt>
    <dgm:pt modelId="{C166D0F5-1AD7-4AA0-9F36-6B141B3CC98B}" type="pres">
      <dgm:prSet presAssocID="{F16D45B4-3568-4130-ACA3-9CF75A0C43A9}" presName="imagNode" presStyleLbl="fgImgPlace1" presStyleIdx="0" presStyleCnt="3" custScaleX="172974" custScaleY="71125" custLinFactNeighborX="-30" custLinFactNeighborY="-2516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3786BD3-320A-45A9-8EA7-50B1E6EFE1EA}" type="pres">
      <dgm:prSet presAssocID="{9A18BBA9-AD85-4C14-A562-4527AACC2E5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34BCF0D-776A-4638-AB30-EBEAE8690107}" type="pres">
      <dgm:prSet presAssocID="{FA7C8433-46A9-4225-95BA-E8F8AC69B34C}" presName="compNode" presStyleCnt="0"/>
      <dgm:spPr/>
    </dgm:pt>
    <dgm:pt modelId="{5D68D15E-D23E-47D2-8F77-701773503E10}" type="pres">
      <dgm:prSet presAssocID="{FA7C8433-46A9-4225-95BA-E8F8AC69B34C}" presName="bkgdShape" presStyleLbl="node1" presStyleIdx="1" presStyleCnt="3"/>
      <dgm:spPr/>
      <dgm:t>
        <a:bodyPr/>
        <a:lstStyle/>
        <a:p>
          <a:endParaRPr lang="ru-RU"/>
        </a:p>
      </dgm:t>
    </dgm:pt>
    <dgm:pt modelId="{AA0546FA-8FA2-43AF-ACF0-C178B1ED5DA3}" type="pres">
      <dgm:prSet presAssocID="{FA7C8433-46A9-4225-95BA-E8F8AC69B34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3FE26-F3D2-4770-854A-D2C731FD272C}" type="pres">
      <dgm:prSet presAssocID="{FA7C8433-46A9-4225-95BA-E8F8AC69B34C}" presName="invisiNode" presStyleLbl="node1" presStyleIdx="1" presStyleCnt="3"/>
      <dgm:spPr/>
    </dgm:pt>
    <dgm:pt modelId="{BB6D2806-DD33-4E03-AB51-86EF271CD5F6}" type="pres">
      <dgm:prSet presAssocID="{FA7C8433-46A9-4225-95BA-E8F8AC69B34C}" presName="imagNode" presStyleLbl="fgImgPlace1" presStyleIdx="1" presStyleCnt="3" custScaleX="165678" custScaleY="87200" custLinFactNeighborX="638" custLinFactNeighborY="-2041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  <dgm:t>
        <a:bodyPr/>
        <a:lstStyle/>
        <a:p>
          <a:endParaRPr lang="ru-RU"/>
        </a:p>
      </dgm:t>
    </dgm:pt>
    <dgm:pt modelId="{FF010E3A-BD1A-4247-8D87-425D4946CBDF}" type="pres">
      <dgm:prSet presAssocID="{93119186-FC6A-4354-941C-EDDE592D565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17E774B-D23D-43C9-884B-04FEFDD79442}" type="pres">
      <dgm:prSet presAssocID="{26052E82-B610-4C13-96EE-81C2FA8C8F3F}" presName="compNode" presStyleCnt="0"/>
      <dgm:spPr/>
    </dgm:pt>
    <dgm:pt modelId="{3D14C2BF-7E5E-4CA8-A27E-B5481D8B3E9D}" type="pres">
      <dgm:prSet presAssocID="{26052E82-B610-4C13-96EE-81C2FA8C8F3F}" presName="bkgdShape" presStyleLbl="node1" presStyleIdx="2" presStyleCnt="3" custLinFactNeighborX="64" custLinFactNeighborY="1856"/>
      <dgm:spPr/>
      <dgm:t>
        <a:bodyPr/>
        <a:lstStyle/>
        <a:p>
          <a:endParaRPr lang="ru-RU"/>
        </a:p>
      </dgm:t>
    </dgm:pt>
    <dgm:pt modelId="{2B8B3939-AE8B-4D46-A2F1-F510E2307AB8}" type="pres">
      <dgm:prSet presAssocID="{26052E82-B610-4C13-96EE-81C2FA8C8F3F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A0467-E771-458D-B04C-788442E69D64}" type="pres">
      <dgm:prSet presAssocID="{26052E82-B610-4C13-96EE-81C2FA8C8F3F}" presName="invisiNode" presStyleLbl="node1" presStyleIdx="2" presStyleCnt="3"/>
      <dgm:spPr/>
    </dgm:pt>
    <dgm:pt modelId="{337EF379-7CD5-4C45-9B3E-123C3BDD47DE}" type="pres">
      <dgm:prSet presAssocID="{26052E82-B610-4C13-96EE-81C2FA8C8F3F}" presName="imagNode" presStyleLbl="fgImgPlace1" presStyleIdx="2" presStyleCnt="3" custScaleX="165926" custScaleY="69190" custLinFactNeighborX="2498" custLinFactNeighborY="-2753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6000" r="-56000"/>
          </a:stretch>
        </a:blipFill>
      </dgm:spPr>
    </dgm:pt>
  </dgm:ptLst>
  <dgm:cxnLst>
    <dgm:cxn modelId="{8C102DFD-73CE-4EDF-B42D-2712BE471BFC}" srcId="{946D3757-C7F5-43C6-ADDA-02FB80E5DDDA}" destId="{26052E82-B610-4C13-96EE-81C2FA8C8F3F}" srcOrd="2" destOrd="0" parTransId="{29161433-6A2B-4230-86EE-6C0B74D534E6}" sibTransId="{D42C769C-385C-45E3-BF9C-C4A5C5242317}"/>
    <dgm:cxn modelId="{8261C1EB-3B90-45AE-99CD-4C4C83CF1327}" type="presOf" srcId="{26052E82-B610-4C13-96EE-81C2FA8C8F3F}" destId="{2B8B3939-AE8B-4D46-A2F1-F510E2307AB8}" srcOrd="1" destOrd="0" presId="urn:microsoft.com/office/officeart/2005/8/layout/hList7"/>
    <dgm:cxn modelId="{FACC95FC-D4AF-49D1-BC4C-BB0DEDE1DF92}" type="presOf" srcId="{93119186-FC6A-4354-941C-EDDE592D5657}" destId="{FF010E3A-BD1A-4247-8D87-425D4946CBDF}" srcOrd="0" destOrd="0" presId="urn:microsoft.com/office/officeart/2005/8/layout/hList7"/>
    <dgm:cxn modelId="{B9892B05-B2EF-498D-8C83-276A643AA729}" type="presOf" srcId="{946D3757-C7F5-43C6-ADDA-02FB80E5DDDA}" destId="{B75FC31B-A591-4B81-84D8-794A06780789}" srcOrd="0" destOrd="0" presId="urn:microsoft.com/office/officeart/2005/8/layout/hList7"/>
    <dgm:cxn modelId="{3F4BCE2B-3FA0-453A-8B3D-76DB4D0BF66E}" type="presOf" srcId="{FA7C8433-46A9-4225-95BA-E8F8AC69B34C}" destId="{5D68D15E-D23E-47D2-8F77-701773503E10}" srcOrd="0" destOrd="0" presId="urn:microsoft.com/office/officeart/2005/8/layout/hList7"/>
    <dgm:cxn modelId="{29333D3D-7CE3-4BFD-9D70-BE7FE68A5AB9}" type="presOf" srcId="{FA7C8433-46A9-4225-95BA-E8F8AC69B34C}" destId="{AA0546FA-8FA2-43AF-ACF0-C178B1ED5DA3}" srcOrd="1" destOrd="0" presId="urn:microsoft.com/office/officeart/2005/8/layout/hList7"/>
    <dgm:cxn modelId="{395D09DD-048A-46A5-8B03-D42819230CF6}" type="presOf" srcId="{9A18BBA9-AD85-4C14-A562-4527AACC2E5A}" destId="{B3786BD3-320A-45A9-8EA7-50B1E6EFE1EA}" srcOrd="0" destOrd="0" presId="urn:microsoft.com/office/officeart/2005/8/layout/hList7"/>
    <dgm:cxn modelId="{BD196DCB-E0E5-4E7A-9B61-8D4D4D01F021}" type="presOf" srcId="{26052E82-B610-4C13-96EE-81C2FA8C8F3F}" destId="{3D14C2BF-7E5E-4CA8-A27E-B5481D8B3E9D}" srcOrd="0" destOrd="0" presId="urn:microsoft.com/office/officeart/2005/8/layout/hList7"/>
    <dgm:cxn modelId="{A2FADD57-E9CD-467C-B992-CD6224B87C0A}" srcId="{946D3757-C7F5-43C6-ADDA-02FB80E5DDDA}" destId="{F16D45B4-3568-4130-ACA3-9CF75A0C43A9}" srcOrd="0" destOrd="0" parTransId="{5096A750-3BC4-4060-B607-8181C493254D}" sibTransId="{9A18BBA9-AD85-4C14-A562-4527AACC2E5A}"/>
    <dgm:cxn modelId="{33DFA233-FC14-48BA-B742-50A28B4C0362}" srcId="{946D3757-C7F5-43C6-ADDA-02FB80E5DDDA}" destId="{FA7C8433-46A9-4225-95BA-E8F8AC69B34C}" srcOrd="1" destOrd="0" parTransId="{2B0873E5-6549-4FB1-897E-279F638BF1E6}" sibTransId="{93119186-FC6A-4354-941C-EDDE592D5657}"/>
    <dgm:cxn modelId="{A0DA07A2-9C24-400D-9F56-E7F0778F6B83}" type="presOf" srcId="{F16D45B4-3568-4130-ACA3-9CF75A0C43A9}" destId="{B8EB69A5-C8C5-499A-93C2-FEC0F9D89FAB}" srcOrd="1" destOrd="0" presId="urn:microsoft.com/office/officeart/2005/8/layout/hList7"/>
    <dgm:cxn modelId="{F4A20746-4AB3-49FE-827C-079709782472}" type="presOf" srcId="{F16D45B4-3568-4130-ACA3-9CF75A0C43A9}" destId="{C960DD4D-8565-4F00-A111-749450A356EB}" srcOrd="0" destOrd="0" presId="urn:microsoft.com/office/officeart/2005/8/layout/hList7"/>
    <dgm:cxn modelId="{A01BAF70-FD61-4AF5-B153-C0AA933AFD8D}" type="presParOf" srcId="{B75FC31B-A591-4B81-84D8-794A06780789}" destId="{0A55DAC6-B321-4A13-98A0-C1F7D0E03F73}" srcOrd="0" destOrd="0" presId="urn:microsoft.com/office/officeart/2005/8/layout/hList7"/>
    <dgm:cxn modelId="{684B8155-90A5-448A-97F1-32E7D6837EEA}" type="presParOf" srcId="{B75FC31B-A591-4B81-84D8-794A06780789}" destId="{1CAD9C74-81D4-4C18-A8B1-A2CFA81EF731}" srcOrd="1" destOrd="0" presId="urn:microsoft.com/office/officeart/2005/8/layout/hList7"/>
    <dgm:cxn modelId="{F26A84F6-CDE0-4ED2-A40F-E80D31992694}" type="presParOf" srcId="{1CAD9C74-81D4-4C18-A8B1-A2CFA81EF731}" destId="{B4C516BE-D4AD-42DD-840D-CF24D3CBE970}" srcOrd="0" destOrd="0" presId="urn:microsoft.com/office/officeart/2005/8/layout/hList7"/>
    <dgm:cxn modelId="{646F4A7A-D84F-4E54-AAB6-715094273864}" type="presParOf" srcId="{B4C516BE-D4AD-42DD-840D-CF24D3CBE970}" destId="{C960DD4D-8565-4F00-A111-749450A356EB}" srcOrd="0" destOrd="0" presId="urn:microsoft.com/office/officeart/2005/8/layout/hList7"/>
    <dgm:cxn modelId="{A2CF9803-B3B6-4078-8600-0DA047C78681}" type="presParOf" srcId="{B4C516BE-D4AD-42DD-840D-CF24D3CBE970}" destId="{B8EB69A5-C8C5-499A-93C2-FEC0F9D89FAB}" srcOrd="1" destOrd="0" presId="urn:microsoft.com/office/officeart/2005/8/layout/hList7"/>
    <dgm:cxn modelId="{5BD9B74E-67EC-4878-ADB1-51474C0754A0}" type="presParOf" srcId="{B4C516BE-D4AD-42DD-840D-CF24D3CBE970}" destId="{3AB041A7-C930-41A2-8054-0F15DBA2CEE4}" srcOrd="2" destOrd="0" presId="urn:microsoft.com/office/officeart/2005/8/layout/hList7"/>
    <dgm:cxn modelId="{3F9F2617-2D9B-4F77-A696-E31A96FB331E}" type="presParOf" srcId="{B4C516BE-D4AD-42DD-840D-CF24D3CBE970}" destId="{C166D0F5-1AD7-4AA0-9F36-6B141B3CC98B}" srcOrd="3" destOrd="0" presId="urn:microsoft.com/office/officeart/2005/8/layout/hList7"/>
    <dgm:cxn modelId="{FD1F0F43-DD5D-4807-8BCF-F33BFD76D5F8}" type="presParOf" srcId="{1CAD9C74-81D4-4C18-A8B1-A2CFA81EF731}" destId="{B3786BD3-320A-45A9-8EA7-50B1E6EFE1EA}" srcOrd="1" destOrd="0" presId="urn:microsoft.com/office/officeart/2005/8/layout/hList7"/>
    <dgm:cxn modelId="{CB729F3A-6C9C-41B0-A3BE-351D246ED5E0}" type="presParOf" srcId="{1CAD9C74-81D4-4C18-A8B1-A2CFA81EF731}" destId="{A34BCF0D-776A-4638-AB30-EBEAE8690107}" srcOrd="2" destOrd="0" presId="urn:microsoft.com/office/officeart/2005/8/layout/hList7"/>
    <dgm:cxn modelId="{20A39652-2D0B-43B9-B399-2703DA0A5B45}" type="presParOf" srcId="{A34BCF0D-776A-4638-AB30-EBEAE8690107}" destId="{5D68D15E-D23E-47D2-8F77-701773503E10}" srcOrd="0" destOrd="0" presId="urn:microsoft.com/office/officeart/2005/8/layout/hList7"/>
    <dgm:cxn modelId="{80E5DD48-F7EC-438A-B08F-27F156B0FA48}" type="presParOf" srcId="{A34BCF0D-776A-4638-AB30-EBEAE8690107}" destId="{AA0546FA-8FA2-43AF-ACF0-C178B1ED5DA3}" srcOrd="1" destOrd="0" presId="urn:microsoft.com/office/officeart/2005/8/layout/hList7"/>
    <dgm:cxn modelId="{EE78926C-E5BD-47A3-9592-BB407E5024A5}" type="presParOf" srcId="{A34BCF0D-776A-4638-AB30-EBEAE8690107}" destId="{8AA3FE26-F3D2-4770-854A-D2C731FD272C}" srcOrd="2" destOrd="0" presId="urn:microsoft.com/office/officeart/2005/8/layout/hList7"/>
    <dgm:cxn modelId="{70126DC7-06D0-47EB-BC09-469F23AD82AB}" type="presParOf" srcId="{A34BCF0D-776A-4638-AB30-EBEAE8690107}" destId="{BB6D2806-DD33-4E03-AB51-86EF271CD5F6}" srcOrd="3" destOrd="0" presId="urn:microsoft.com/office/officeart/2005/8/layout/hList7"/>
    <dgm:cxn modelId="{03031C79-4265-4A22-8334-8A8C9B45D9CD}" type="presParOf" srcId="{1CAD9C74-81D4-4C18-A8B1-A2CFA81EF731}" destId="{FF010E3A-BD1A-4247-8D87-425D4946CBDF}" srcOrd="3" destOrd="0" presId="urn:microsoft.com/office/officeart/2005/8/layout/hList7"/>
    <dgm:cxn modelId="{917F2DDC-1D07-4F6E-8B54-26AD7AEF3EB6}" type="presParOf" srcId="{1CAD9C74-81D4-4C18-A8B1-A2CFA81EF731}" destId="{017E774B-D23D-43C9-884B-04FEFDD79442}" srcOrd="4" destOrd="0" presId="urn:microsoft.com/office/officeart/2005/8/layout/hList7"/>
    <dgm:cxn modelId="{8D9B04F3-4C23-4A43-A625-D867AFB43159}" type="presParOf" srcId="{017E774B-D23D-43C9-884B-04FEFDD79442}" destId="{3D14C2BF-7E5E-4CA8-A27E-B5481D8B3E9D}" srcOrd="0" destOrd="0" presId="urn:microsoft.com/office/officeart/2005/8/layout/hList7"/>
    <dgm:cxn modelId="{CD89AF75-1E7E-4503-A0E1-684DD8480779}" type="presParOf" srcId="{017E774B-D23D-43C9-884B-04FEFDD79442}" destId="{2B8B3939-AE8B-4D46-A2F1-F510E2307AB8}" srcOrd="1" destOrd="0" presId="urn:microsoft.com/office/officeart/2005/8/layout/hList7"/>
    <dgm:cxn modelId="{29BFF631-D21A-4972-9380-6F9E7164036B}" type="presParOf" srcId="{017E774B-D23D-43C9-884B-04FEFDD79442}" destId="{620A0467-E771-458D-B04C-788442E69D64}" srcOrd="2" destOrd="0" presId="urn:microsoft.com/office/officeart/2005/8/layout/hList7"/>
    <dgm:cxn modelId="{6BFC4C95-E9F2-4280-882A-F454B32535E7}" type="presParOf" srcId="{017E774B-D23D-43C9-884B-04FEFDD79442}" destId="{337EF379-7CD5-4C45-9B3E-123C3BDD47DE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D17885-C1D4-483C-B0C5-1D2AEB0CE7E8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66A53E-695B-432A-9EDF-5EEAE7E92A2F}">
      <dgm:prSet custT="1"/>
      <dgm:spPr/>
      <dgm:t>
        <a:bodyPr/>
        <a:lstStyle/>
        <a:p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проведенных психологических и педагогических исследований (Н.И. Мельцер и Д.В. Менджерсецкая , Р.И.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Жуковская  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др.) 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свидетельствуют о том, что больше возможности для формирования коллективистических черт у ребенка дошкольника имеются в игровой деятельности детей. Игра больше, чем какая-либо другая деятельность в дошкольном возрасте, требует от ребенка проявления определенных нравственных качеств. Здесь ребенок делает первые шаги, устанавливая отношения со сверстниками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Игра - это школа воспитания общественного поведения детей.</a:t>
          </a:r>
        </a:p>
      </dgm:t>
    </dgm:pt>
    <dgm:pt modelId="{7B7CCD6A-7619-4F8E-B450-C495B0426F4E}" type="sibTrans" cxnId="{4FEF17DF-D5AB-41D3-B836-C0A66A0946F3}">
      <dgm:prSet/>
      <dgm:spPr/>
      <dgm:t>
        <a:bodyPr/>
        <a:lstStyle/>
        <a:p>
          <a:endParaRPr lang="ru-RU"/>
        </a:p>
      </dgm:t>
    </dgm:pt>
    <dgm:pt modelId="{6B327375-5774-4422-8641-FFF1D24D34C1}" type="parTrans" cxnId="{4FEF17DF-D5AB-41D3-B836-C0A66A0946F3}">
      <dgm:prSet/>
      <dgm:spPr/>
      <dgm:t>
        <a:bodyPr/>
        <a:lstStyle/>
        <a:p>
          <a:endParaRPr lang="ru-RU"/>
        </a:p>
      </dgm:t>
    </dgm:pt>
    <dgm:pt modelId="{A9B0B3E9-F816-4121-A96B-D010686B20FE}" type="pres">
      <dgm:prSet presAssocID="{C9D17885-C1D4-483C-B0C5-1D2AEB0CE7E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2238D5-FC3F-4260-B64F-86BE9C90E0EC}" type="pres">
      <dgm:prSet presAssocID="{8C66A53E-695B-432A-9EDF-5EEAE7E92A2F}" presName="comp" presStyleCnt="0"/>
      <dgm:spPr/>
    </dgm:pt>
    <dgm:pt modelId="{1C1C165D-496C-48E1-A197-026EBF1348BF}" type="pres">
      <dgm:prSet presAssocID="{8C66A53E-695B-432A-9EDF-5EEAE7E92A2F}" presName="box" presStyleLbl="node1" presStyleIdx="0" presStyleCnt="1" custLinFactNeighborX="-5761" custLinFactNeighborY="2605"/>
      <dgm:spPr/>
      <dgm:t>
        <a:bodyPr/>
        <a:lstStyle/>
        <a:p>
          <a:endParaRPr lang="ru-RU"/>
        </a:p>
      </dgm:t>
    </dgm:pt>
    <dgm:pt modelId="{E9FFA47F-0D7A-4393-9C93-D28639028C2C}" type="pres">
      <dgm:prSet presAssocID="{8C66A53E-695B-432A-9EDF-5EEAE7E92A2F}" presName="img" presStyleLbl="fgImgPlace1" presStyleIdx="0" presStyleCnt="1" custScaleX="114126" custLinFactNeighborX="-8963" custLinFactNeighborY="-139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  <dgm:t>
        <a:bodyPr/>
        <a:lstStyle/>
        <a:p>
          <a:endParaRPr lang="ru-RU"/>
        </a:p>
      </dgm:t>
    </dgm:pt>
    <dgm:pt modelId="{424A4974-647C-47B7-8556-6D5523039988}" type="pres">
      <dgm:prSet presAssocID="{8C66A53E-695B-432A-9EDF-5EEAE7E92A2F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AB1D25-952B-40C9-A630-FEAD5138AB6F}" type="presOf" srcId="{C9D17885-C1D4-483C-B0C5-1D2AEB0CE7E8}" destId="{A9B0B3E9-F816-4121-A96B-D010686B20FE}" srcOrd="0" destOrd="0" presId="urn:microsoft.com/office/officeart/2005/8/layout/vList4"/>
    <dgm:cxn modelId="{191D31BA-64A0-40FF-BC79-658DFA967313}" type="presOf" srcId="{8C66A53E-695B-432A-9EDF-5EEAE7E92A2F}" destId="{424A4974-647C-47B7-8556-6D5523039988}" srcOrd="1" destOrd="0" presId="urn:microsoft.com/office/officeart/2005/8/layout/vList4"/>
    <dgm:cxn modelId="{4FEF17DF-D5AB-41D3-B836-C0A66A0946F3}" srcId="{C9D17885-C1D4-483C-B0C5-1D2AEB0CE7E8}" destId="{8C66A53E-695B-432A-9EDF-5EEAE7E92A2F}" srcOrd="0" destOrd="0" parTransId="{6B327375-5774-4422-8641-FFF1D24D34C1}" sibTransId="{7B7CCD6A-7619-4F8E-B450-C495B0426F4E}"/>
    <dgm:cxn modelId="{0292ED0F-1C70-4764-B04B-74DA4A337D33}" type="presOf" srcId="{8C66A53E-695B-432A-9EDF-5EEAE7E92A2F}" destId="{1C1C165D-496C-48E1-A197-026EBF1348BF}" srcOrd="0" destOrd="0" presId="urn:microsoft.com/office/officeart/2005/8/layout/vList4"/>
    <dgm:cxn modelId="{7F3A430D-04EE-467D-A7EA-24CE54E04C72}" type="presParOf" srcId="{A9B0B3E9-F816-4121-A96B-D010686B20FE}" destId="{482238D5-FC3F-4260-B64F-86BE9C90E0EC}" srcOrd="0" destOrd="0" presId="urn:microsoft.com/office/officeart/2005/8/layout/vList4"/>
    <dgm:cxn modelId="{F1CC0E88-B361-451F-8B96-C5D7DDA6E7E1}" type="presParOf" srcId="{482238D5-FC3F-4260-B64F-86BE9C90E0EC}" destId="{1C1C165D-496C-48E1-A197-026EBF1348BF}" srcOrd="0" destOrd="0" presId="urn:microsoft.com/office/officeart/2005/8/layout/vList4"/>
    <dgm:cxn modelId="{15292516-39B3-47F3-AEB3-55CA91D07383}" type="presParOf" srcId="{482238D5-FC3F-4260-B64F-86BE9C90E0EC}" destId="{E9FFA47F-0D7A-4393-9C93-D28639028C2C}" srcOrd="1" destOrd="0" presId="urn:microsoft.com/office/officeart/2005/8/layout/vList4"/>
    <dgm:cxn modelId="{3D4B8F5F-4196-4BD4-B96C-7FF5A8835366}" type="presParOf" srcId="{482238D5-FC3F-4260-B64F-86BE9C90E0EC}" destId="{424A4974-647C-47B7-8556-6D552303998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F16CAA-B731-4079-AFDC-74FF51ADBBA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4517F9-4C4D-435E-B596-380110395D99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rtl="0"/>
          <a:endParaRPr lang="ru-RU" dirty="0"/>
        </a:p>
      </dgm:t>
    </dgm:pt>
    <dgm:pt modelId="{A7E1278E-4039-4D61-99E8-8202F0FE4619}" type="parTrans" cxnId="{E78B2FC3-F088-43E4-AEE0-2BC549339540}">
      <dgm:prSet/>
      <dgm:spPr/>
      <dgm:t>
        <a:bodyPr/>
        <a:lstStyle/>
        <a:p>
          <a:endParaRPr lang="ru-RU"/>
        </a:p>
      </dgm:t>
    </dgm:pt>
    <dgm:pt modelId="{56A6146E-E0CB-4590-A6BC-B918F9AD4E49}" type="sibTrans" cxnId="{E78B2FC3-F088-43E4-AEE0-2BC549339540}">
      <dgm:prSet/>
      <dgm:spPr/>
      <dgm:t>
        <a:bodyPr/>
        <a:lstStyle/>
        <a:p>
          <a:endParaRPr lang="ru-RU"/>
        </a:p>
      </dgm:t>
    </dgm:pt>
    <dgm:pt modelId="{F4021416-DEF3-4CA3-A244-CE6D0E5D4040}">
      <dgm:prSet/>
      <dgm:spPr>
        <a:solidFill>
          <a:srgbClr val="960000">
            <a:alpha val="89804"/>
          </a:srgbClr>
        </a:solidFill>
      </dgm:spPr>
      <dgm:t>
        <a:bodyPr/>
        <a:lstStyle/>
        <a:p>
          <a:pPr rtl="0"/>
          <a:endParaRPr lang="ru-RU" dirty="0">
            <a:solidFill>
              <a:schemeClr val="bg1"/>
            </a:solidFill>
          </a:endParaRPr>
        </a:p>
      </dgm:t>
    </dgm:pt>
    <dgm:pt modelId="{81FD4DBC-4595-4C33-B9D0-728FD1CBCF17}" type="parTrans" cxnId="{42F5DC7C-DF51-467A-9CBC-56C4ABCCD043}">
      <dgm:prSet/>
      <dgm:spPr/>
      <dgm:t>
        <a:bodyPr/>
        <a:lstStyle/>
        <a:p>
          <a:endParaRPr lang="ru-RU"/>
        </a:p>
      </dgm:t>
    </dgm:pt>
    <dgm:pt modelId="{3260F05C-31E0-43BD-A4C1-8FC51F2663C4}" type="sibTrans" cxnId="{42F5DC7C-DF51-467A-9CBC-56C4ABCCD043}">
      <dgm:prSet/>
      <dgm:spPr/>
      <dgm:t>
        <a:bodyPr/>
        <a:lstStyle/>
        <a:p>
          <a:endParaRPr lang="ru-RU"/>
        </a:p>
      </dgm:t>
    </dgm:pt>
    <dgm:pt modelId="{A6F9E474-FF77-4822-AEEE-0ACD8288E1E2}">
      <dgm:prSet/>
      <dgm:spPr>
        <a:solidFill>
          <a:srgbClr val="960000">
            <a:alpha val="90000"/>
          </a:srgb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А.С. Макаренко писал: "Игра имеет важное значение в жизни ребенка, имеет то же значение, как у взрослого имеет деятельность, работа, служба. Каков ребенок в игре, таков во многом он будет и в работе, когда вырастет". Таким образом, развитие общения у детей происходит в различных видах деятельности, в том числе и в игре. В играх протекает жизнь детского общества с его непосредственными потребностями. </a:t>
          </a:r>
          <a:endParaRPr lang="ru-RU" dirty="0">
            <a:solidFill>
              <a:schemeClr val="bg1"/>
            </a:solidFill>
          </a:endParaRPr>
        </a:p>
      </dgm:t>
    </dgm:pt>
    <dgm:pt modelId="{E4DDC988-0089-4DA8-A2D0-4F11D152C482}" type="parTrans" cxnId="{97C32A1C-30E1-43D4-B133-25A4B96CE44F}">
      <dgm:prSet/>
      <dgm:spPr/>
      <dgm:t>
        <a:bodyPr/>
        <a:lstStyle/>
        <a:p>
          <a:endParaRPr lang="ru-RU"/>
        </a:p>
      </dgm:t>
    </dgm:pt>
    <dgm:pt modelId="{E731AA36-692C-4B02-BBB1-4694F9367D4B}" type="sibTrans" cxnId="{97C32A1C-30E1-43D4-B133-25A4B96CE44F}">
      <dgm:prSet/>
      <dgm:spPr/>
      <dgm:t>
        <a:bodyPr/>
        <a:lstStyle/>
        <a:p>
          <a:endParaRPr lang="ru-RU"/>
        </a:p>
      </dgm:t>
    </dgm:pt>
    <dgm:pt modelId="{6D072EA3-971E-4010-9C4C-DBE7AE7C7E7B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rgbClr val="C00000"/>
          </a:solidFill>
        </a:ln>
      </dgm:spPr>
      <dgm:t>
        <a:bodyPr/>
        <a:lstStyle/>
        <a:p>
          <a:pPr rtl="0"/>
          <a:endParaRPr lang="ru-RU" dirty="0"/>
        </a:p>
      </dgm:t>
    </dgm:pt>
    <dgm:pt modelId="{5ED02D46-3854-423D-811A-314EE70A91FD}" type="sibTrans" cxnId="{9A0EB23D-D464-4083-8FD8-60E78414A361}">
      <dgm:prSet/>
      <dgm:spPr/>
      <dgm:t>
        <a:bodyPr/>
        <a:lstStyle/>
        <a:p>
          <a:endParaRPr lang="ru-RU"/>
        </a:p>
      </dgm:t>
    </dgm:pt>
    <dgm:pt modelId="{18F3569B-3403-4C06-9D64-F9664AD9FA4E}" type="parTrans" cxnId="{9A0EB23D-D464-4083-8FD8-60E78414A361}">
      <dgm:prSet/>
      <dgm:spPr/>
      <dgm:t>
        <a:bodyPr/>
        <a:lstStyle/>
        <a:p>
          <a:endParaRPr lang="ru-RU"/>
        </a:p>
      </dgm:t>
    </dgm:pt>
    <dgm:pt modelId="{6355AE85-6225-45F0-BE12-E3A3C60B6C86}">
      <dgm:prSet/>
      <dgm:spPr>
        <a:solidFill>
          <a:srgbClr val="960000">
            <a:alpha val="89804"/>
          </a:srgbClr>
        </a:solidFill>
      </dgm:spPr>
      <dgm:t>
        <a:bodyPr/>
        <a:lstStyle/>
        <a:p>
          <a:pPr rtl="0"/>
          <a:r>
            <a:rPr lang="ru-RU" dirty="0" smtClean="0">
              <a:solidFill>
                <a:schemeClr val="bg1"/>
              </a:solidFill>
            </a:rPr>
            <a:t>По определению известного педагога А.П. Усовой, дошкольники – это первое своеобразное детское общество, возникающее в совместных играх детей, где они имеют возможность самостоятельно объединиться друг с другом и действовать как маленькими, так и большими группами. Именно в этих совместных играх ребенок приобретает социальный опыт, необходимый для развития у него качества общественности.</a:t>
          </a:r>
          <a:endParaRPr lang="ru-RU" dirty="0">
            <a:solidFill>
              <a:schemeClr val="bg1"/>
            </a:solidFill>
          </a:endParaRPr>
        </a:p>
      </dgm:t>
    </dgm:pt>
    <dgm:pt modelId="{4FC9C19A-603D-46CE-A624-EDE8E6125FDF}" type="parTrans" cxnId="{B69BDEF2-50D6-4156-979E-FA13DA4D485E}">
      <dgm:prSet/>
      <dgm:spPr/>
    </dgm:pt>
    <dgm:pt modelId="{6C995E52-72A6-418E-8E8E-CF0AF96D6093}" type="sibTrans" cxnId="{B69BDEF2-50D6-4156-979E-FA13DA4D485E}">
      <dgm:prSet/>
      <dgm:spPr/>
    </dgm:pt>
    <dgm:pt modelId="{E1A1B430-E671-4301-8E18-1713C99434C7}">
      <dgm:prSet/>
      <dgm:spPr>
        <a:solidFill>
          <a:srgbClr val="960000">
            <a:alpha val="90000"/>
          </a:srgbClr>
        </a:solidFill>
      </dgm:spPr>
      <dgm:t>
        <a:bodyPr/>
        <a:lstStyle/>
        <a:p>
          <a:pPr rtl="0"/>
          <a:endParaRPr lang="ru-RU" dirty="0">
            <a:solidFill>
              <a:schemeClr val="bg1"/>
            </a:solidFill>
          </a:endParaRPr>
        </a:p>
      </dgm:t>
    </dgm:pt>
    <dgm:pt modelId="{4B6D0848-3681-4B0D-A4DF-6B1499CF8774}" type="parTrans" cxnId="{9A4BD6DF-D627-41C0-AEB2-14586C4E9FCD}">
      <dgm:prSet/>
      <dgm:spPr/>
    </dgm:pt>
    <dgm:pt modelId="{40D97035-50F0-4567-A498-D84DDB500709}" type="sibTrans" cxnId="{9A4BD6DF-D627-41C0-AEB2-14586C4E9FCD}">
      <dgm:prSet/>
      <dgm:spPr/>
    </dgm:pt>
    <dgm:pt modelId="{019CFB7C-7762-4328-A651-7B6E034963B4}" type="pres">
      <dgm:prSet presAssocID="{98F16CAA-B731-4079-AFDC-74FF51ADBBA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699F3F-5F2F-4729-AC4D-8F6A0F7E9999}" type="pres">
      <dgm:prSet presAssocID="{6D072EA3-971E-4010-9C4C-DBE7AE7C7E7B}" presName="linNode" presStyleCnt="0"/>
      <dgm:spPr/>
    </dgm:pt>
    <dgm:pt modelId="{59C7DD94-CAB3-4818-8F3D-71B1A7B38E66}" type="pres">
      <dgm:prSet presAssocID="{6D072EA3-971E-4010-9C4C-DBE7AE7C7E7B}" presName="parentShp" presStyleLbl="node1" presStyleIdx="0" presStyleCnt="2" custScaleX="89315" custLinFactNeighborX="-143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C488C-9F2B-4B63-AEC2-B5B6AA910440}" type="pres">
      <dgm:prSet presAssocID="{6D072EA3-971E-4010-9C4C-DBE7AE7C7E7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7FB93-4842-49DA-8F28-8F408B678880}" type="pres">
      <dgm:prSet presAssocID="{5ED02D46-3854-423D-811A-314EE70A91FD}" presName="spacing" presStyleCnt="0"/>
      <dgm:spPr/>
    </dgm:pt>
    <dgm:pt modelId="{1FB75A32-8C71-48A9-899A-70CAD9DCD37F}" type="pres">
      <dgm:prSet presAssocID="{904517F9-4C4D-435E-B596-380110395D99}" presName="linNode" presStyleCnt="0"/>
      <dgm:spPr/>
    </dgm:pt>
    <dgm:pt modelId="{A7D36247-1C6D-41BB-B2C6-1F3746160599}" type="pres">
      <dgm:prSet presAssocID="{904517F9-4C4D-435E-B596-380110395D99}" presName="parentShp" presStyleLbl="node1" presStyleIdx="1" presStyleCnt="2" custScaleX="92561" custLinFactNeighborX="-1233" custLinFactNeighborY="-30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CD181-D0DD-40FD-A3DB-82945191EBC7}" type="pres">
      <dgm:prSet presAssocID="{904517F9-4C4D-435E-B596-380110395D99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F7C45E-931D-419B-93B2-72E069EADBE0}" type="presOf" srcId="{E1A1B430-E671-4301-8E18-1713C99434C7}" destId="{E6ACD181-D0DD-40FD-A3DB-82945191EBC7}" srcOrd="0" destOrd="0" presId="urn:microsoft.com/office/officeart/2005/8/layout/vList6"/>
    <dgm:cxn modelId="{9A0EB23D-D464-4083-8FD8-60E78414A361}" srcId="{98F16CAA-B731-4079-AFDC-74FF51ADBBA4}" destId="{6D072EA3-971E-4010-9C4C-DBE7AE7C7E7B}" srcOrd="0" destOrd="0" parTransId="{18F3569B-3403-4C06-9D64-F9664AD9FA4E}" sibTransId="{5ED02D46-3854-423D-811A-314EE70A91FD}"/>
    <dgm:cxn modelId="{068F7928-36EC-4A18-98B9-2E9C71EC3846}" type="presOf" srcId="{A6F9E474-FF77-4822-AEEE-0ACD8288E1E2}" destId="{E6ACD181-D0DD-40FD-A3DB-82945191EBC7}" srcOrd="0" destOrd="1" presId="urn:microsoft.com/office/officeart/2005/8/layout/vList6"/>
    <dgm:cxn modelId="{09CDF57C-A428-4B5E-9328-4E42259D1F73}" type="presOf" srcId="{904517F9-4C4D-435E-B596-380110395D99}" destId="{A7D36247-1C6D-41BB-B2C6-1F3746160599}" srcOrd="0" destOrd="0" presId="urn:microsoft.com/office/officeart/2005/8/layout/vList6"/>
    <dgm:cxn modelId="{9A4BD6DF-D627-41C0-AEB2-14586C4E9FCD}" srcId="{904517F9-4C4D-435E-B596-380110395D99}" destId="{E1A1B430-E671-4301-8E18-1713C99434C7}" srcOrd="0" destOrd="0" parTransId="{4B6D0848-3681-4B0D-A4DF-6B1499CF8774}" sibTransId="{40D97035-50F0-4567-A498-D84DDB500709}"/>
    <dgm:cxn modelId="{B69BDEF2-50D6-4156-979E-FA13DA4D485E}" srcId="{6D072EA3-971E-4010-9C4C-DBE7AE7C7E7B}" destId="{6355AE85-6225-45F0-BE12-E3A3C60B6C86}" srcOrd="1" destOrd="0" parTransId="{4FC9C19A-603D-46CE-A624-EDE8E6125FDF}" sibTransId="{6C995E52-72A6-418E-8E8E-CF0AF96D6093}"/>
    <dgm:cxn modelId="{97C32A1C-30E1-43D4-B133-25A4B96CE44F}" srcId="{904517F9-4C4D-435E-B596-380110395D99}" destId="{A6F9E474-FF77-4822-AEEE-0ACD8288E1E2}" srcOrd="1" destOrd="0" parTransId="{E4DDC988-0089-4DA8-A2D0-4F11D152C482}" sibTransId="{E731AA36-692C-4B02-BBB1-4694F9367D4B}"/>
    <dgm:cxn modelId="{42F5DC7C-DF51-467A-9CBC-56C4ABCCD043}" srcId="{6D072EA3-971E-4010-9C4C-DBE7AE7C7E7B}" destId="{F4021416-DEF3-4CA3-A244-CE6D0E5D4040}" srcOrd="0" destOrd="0" parTransId="{81FD4DBC-4595-4C33-B9D0-728FD1CBCF17}" sibTransId="{3260F05C-31E0-43BD-A4C1-8FC51F2663C4}"/>
    <dgm:cxn modelId="{B2377D71-0474-40A3-81DD-0A278ADED3CE}" type="presOf" srcId="{6D072EA3-971E-4010-9C4C-DBE7AE7C7E7B}" destId="{59C7DD94-CAB3-4818-8F3D-71B1A7B38E66}" srcOrd="0" destOrd="0" presId="urn:microsoft.com/office/officeart/2005/8/layout/vList6"/>
    <dgm:cxn modelId="{715A4610-5BE6-42EA-9F75-D4353694AF0E}" type="presOf" srcId="{6355AE85-6225-45F0-BE12-E3A3C60B6C86}" destId="{B47C488C-9F2B-4B63-AEC2-B5B6AA910440}" srcOrd="0" destOrd="1" presId="urn:microsoft.com/office/officeart/2005/8/layout/vList6"/>
    <dgm:cxn modelId="{6E6B827D-3C40-4FFC-9697-3C573B1C09DD}" type="presOf" srcId="{F4021416-DEF3-4CA3-A244-CE6D0E5D4040}" destId="{B47C488C-9F2B-4B63-AEC2-B5B6AA910440}" srcOrd="0" destOrd="0" presId="urn:microsoft.com/office/officeart/2005/8/layout/vList6"/>
    <dgm:cxn modelId="{E78B2FC3-F088-43E4-AEE0-2BC549339540}" srcId="{98F16CAA-B731-4079-AFDC-74FF51ADBBA4}" destId="{904517F9-4C4D-435E-B596-380110395D99}" srcOrd="1" destOrd="0" parTransId="{A7E1278E-4039-4D61-99E8-8202F0FE4619}" sibTransId="{56A6146E-E0CB-4590-A6BC-B918F9AD4E49}"/>
    <dgm:cxn modelId="{33A59764-9F97-455E-ACEE-956A8B79228E}" type="presOf" srcId="{98F16CAA-B731-4079-AFDC-74FF51ADBBA4}" destId="{019CFB7C-7762-4328-A651-7B6E034963B4}" srcOrd="0" destOrd="0" presId="urn:microsoft.com/office/officeart/2005/8/layout/vList6"/>
    <dgm:cxn modelId="{5B9DA71C-65FD-416B-93D3-9A3BF70ED549}" type="presParOf" srcId="{019CFB7C-7762-4328-A651-7B6E034963B4}" destId="{05699F3F-5F2F-4729-AC4D-8F6A0F7E9999}" srcOrd="0" destOrd="0" presId="urn:microsoft.com/office/officeart/2005/8/layout/vList6"/>
    <dgm:cxn modelId="{132F809E-9D1E-47F7-B443-16CCCEC79B33}" type="presParOf" srcId="{05699F3F-5F2F-4729-AC4D-8F6A0F7E9999}" destId="{59C7DD94-CAB3-4818-8F3D-71B1A7B38E66}" srcOrd="0" destOrd="0" presId="urn:microsoft.com/office/officeart/2005/8/layout/vList6"/>
    <dgm:cxn modelId="{EC9EC593-4D6F-433C-B631-B967DC5B7B1A}" type="presParOf" srcId="{05699F3F-5F2F-4729-AC4D-8F6A0F7E9999}" destId="{B47C488C-9F2B-4B63-AEC2-B5B6AA910440}" srcOrd="1" destOrd="0" presId="urn:microsoft.com/office/officeart/2005/8/layout/vList6"/>
    <dgm:cxn modelId="{266D71CB-1666-443F-87E4-3B965ED7C08C}" type="presParOf" srcId="{019CFB7C-7762-4328-A651-7B6E034963B4}" destId="{36E7FB93-4842-49DA-8F28-8F408B678880}" srcOrd="1" destOrd="0" presId="urn:microsoft.com/office/officeart/2005/8/layout/vList6"/>
    <dgm:cxn modelId="{73FA122B-867A-4567-A427-8AC5D2BFB939}" type="presParOf" srcId="{019CFB7C-7762-4328-A651-7B6E034963B4}" destId="{1FB75A32-8C71-48A9-899A-70CAD9DCD37F}" srcOrd="2" destOrd="0" presId="urn:microsoft.com/office/officeart/2005/8/layout/vList6"/>
    <dgm:cxn modelId="{DF4F78A0-357F-464B-BCB6-5E885A1AAEA1}" type="presParOf" srcId="{1FB75A32-8C71-48A9-899A-70CAD9DCD37F}" destId="{A7D36247-1C6D-41BB-B2C6-1F3746160599}" srcOrd="0" destOrd="0" presId="urn:microsoft.com/office/officeart/2005/8/layout/vList6"/>
    <dgm:cxn modelId="{DD7A60C3-50B5-4F22-9570-99232D089635}" type="presParOf" srcId="{1FB75A32-8C71-48A9-899A-70CAD9DCD37F}" destId="{E6ACD181-D0DD-40FD-A3DB-82945191EBC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530BF5-1B06-488A-B387-80379F4C940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F6FCF8-8A08-4A9C-BC27-AA78A04D763D}">
      <dgm:prSet custT="1"/>
      <dgm:spPr/>
      <dgm:t>
        <a:bodyPr/>
        <a:lstStyle/>
        <a:p>
          <a:pPr rtl="0"/>
          <a:r>
            <a:rPr lang="ru-RU" sz="1500" b="1" dirty="0" smtClean="0">
              <a:solidFill>
                <a:schemeClr val="tx1"/>
              </a:solidFill>
            </a:rPr>
            <a:t>1</a:t>
          </a:r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Безоценочность.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Любая оценка (независимо от ее валентности) способствует фиксированности на собственных качествах, достоинствах и недостатках. Именно этим обусловлен и запрет на любое вербальное выражение отношения ребенка к сверстнику. Минимизация речевых обращений и переход к непосредственному общению (экспрессивно-мимическим или жестовым средствам) может способствовать безоценочному взаимодействию.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D15383-A8F3-41C9-AAF5-1804C115C85A}" type="parTrans" cxnId="{7B1D938E-9E5F-400F-84CE-E04CAB17197E}">
      <dgm:prSet/>
      <dgm:spPr/>
      <dgm:t>
        <a:bodyPr/>
        <a:lstStyle/>
        <a:p>
          <a:endParaRPr lang="ru-RU"/>
        </a:p>
      </dgm:t>
    </dgm:pt>
    <dgm:pt modelId="{15390D1C-EBE0-416A-8EBC-EABD8ED43C52}" type="sibTrans" cxnId="{7B1D938E-9E5F-400F-84CE-E04CAB17197E}">
      <dgm:prSet/>
      <dgm:spPr/>
      <dgm:t>
        <a:bodyPr/>
        <a:lstStyle/>
        <a:p>
          <a:endParaRPr lang="ru-RU"/>
        </a:p>
      </dgm:t>
    </dgm:pt>
    <dgm:pt modelId="{4BD78CC4-CB64-45DA-B11C-39B2CFB1975C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Отказ от реальных предметов и игрушек. </a:t>
          </a:r>
        </a:p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 показывает практика, появление в игре любого предмета отвлекает детей от непосредственного взаимодействия. Дети начинают общаться «по поводу» чего-то и само общение становится не целью, а средством взаимодействия.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2FDFD-C672-4F22-AA56-8A5AA8986CC3}" type="parTrans" cxnId="{4BBCED8C-0313-4EA4-BB4A-E7E92BE76444}">
      <dgm:prSet/>
      <dgm:spPr/>
      <dgm:t>
        <a:bodyPr/>
        <a:lstStyle/>
        <a:p>
          <a:endParaRPr lang="ru-RU"/>
        </a:p>
      </dgm:t>
    </dgm:pt>
    <dgm:pt modelId="{D2EF8AC4-3EBB-4881-9454-54795666C20F}" type="sibTrans" cxnId="{4BBCED8C-0313-4EA4-BB4A-E7E92BE76444}">
      <dgm:prSet/>
      <dgm:spPr/>
      <dgm:t>
        <a:bodyPr/>
        <a:lstStyle/>
        <a:p>
          <a:endParaRPr lang="ru-RU"/>
        </a:p>
      </dgm:t>
    </dgm:pt>
    <dgm:pt modelId="{D1900786-19A3-43D6-9C46-E8B1B94ABD24}">
      <dgm:prSet custT="1"/>
      <dgm:spPr/>
      <dgm:t>
        <a:bodyPr/>
        <a:lstStyle/>
        <a:p>
          <a:pPr rtl="0"/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соревновательного момента в играх</a:t>
          </a:r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Поскольку фиксированность на собственных качествах и достоинствах порождает яркую демонстративность, конкурентность и ориентацию на оценку окружающих, мы исключили игры, провоцирующие детей на проявление данных реакций.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1E61E7-AC7F-48C2-901C-2368E4FA9BAB}" type="parTrans" cxnId="{DDF6E6C4-4543-4F4A-8702-84A3134A983E}">
      <dgm:prSet/>
      <dgm:spPr/>
      <dgm:t>
        <a:bodyPr/>
        <a:lstStyle/>
        <a:p>
          <a:endParaRPr lang="ru-RU"/>
        </a:p>
      </dgm:t>
    </dgm:pt>
    <dgm:pt modelId="{E56787B6-A2F7-451C-B25F-6111E1F14EC3}" type="sibTrans" cxnId="{DDF6E6C4-4543-4F4A-8702-84A3134A983E}">
      <dgm:prSet/>
      <dgm:spPr/>
      <dgm:t>
        <a:bodyPr/>
        <a:lstStyle/>
        <a:p>
          <a:endParaRPr lang="ru-RU"/>
        </a:p>
      </dgm:t>
    </dgm:pt>
    <dgm:pt modelId="{DC431E0E-7FC1-42D9-987A-C1564C83212A}" type="pres">
      <dgm:prSet presAssocID="{A4530BF5-1B06-488A-B387-80379F4C94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6DCDAF-AB22-4776-9479-B5C7CC22FDC9}" type="pres">
      <dgm:prSet presAssocID="{92F6FCF8-8A08-4A9C-BC27-AA78A04D763D}" presName="linNode" presStyleCnt="0"/>
      <dgm:spPr/>
    </dgm:pt>
    <dgm:pt modelId="{FB758290-C367-4E87-9B44-1614BC6D9D91}" type="pres">
      <dgm:prSet presAssocID="{92F6FCF8-8A08-4A9C-BC27-AA78A04D763D}" presName="parentText" presStyleLbl="node1" presStyleIdx="0" presStyleCnt="3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D6EA6D-6C30-4236-B42A-48CF2D63385B}" type="pres">
      <dgm:prSet presAssocID="{15390D1C-EBE0-416A-8EBC-EABD8ED43C52}" presName="sp" presStyleCnt="0"/>
      <dgm:spPr/>
    </dgm:pt>
    <dgm:pt modelId="{EDDD5AAF-414A-454D-92D4-BA78B29E378B}" type="pres">
      <dgm:prSet presAssocID="{4BD78CC4-CB64-45DA-B11C-39B2CFB1975C}" presName="linNode" presStyleCnt="0"/>
      <dgm:spPr/>
    </dgm:pt>
    <dgm:pt modelId="{325E72AE-6B96-426A-BCD6-9D8C2405CCD0}" type="pres">
      <dgm:prSet presAssocID="{4BD78CC4-CB64-45DA-B11C-39B2CFB1975C}" presName="parentText" presStyleLbl="node1" presStyleIdx="1" presStyleCnt="3" custScaleX="277778" custScaleY="696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2715E2-333F-45AC-9509-6BC5B6469EB1}" type="pres">
      <dgm:prSet presAssocID="{D2EF8AC4-3EBB-4881-9454-54795666C20F}" presName="sp" presStyleCnt="0"/>
      <dgm:spPr/>
    </dgm:pt>
    <dgm:pt modelId="{23ED01B8-3BEF-4601-84D5-E3BCE23E3178}" type="pres">
      <dgm:prSet presAssocID="{D1900786-19A3-43D6-9C46-E8B1B94ABD24}" presName="linNode" presStyleCnt="0"/>
      <dgm:spPr/>
    </dgm:pt>
    <dgm:pt modelId="{903C43BB-7101-4D0F-A894-34B68BA34214}" type="pres">
      <dgm:prSet presAssocID="{D1900786-19A3-43D6-9C46-E8B1B94ABD24}" presName="parentText" presStyleLbl="node1" presStyleIdx="2" presStyleCnt="3" custScaleX="277778" custScaleY="734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E14B2D-A33C-4FF5-B52F-A8537208B7CF}" type="presOf" srcId="{A4530BF5-1B06-488A-B387-80379F4C9409}" destId="{DC431E0E-7FC1-42D9-987A-C1564C83212A}" srcOrd="0" destOrd="0" presId="urn:microsoft.com/office/officeart/2005/8/layout/vList5"/>
    <dgm:cxn modelId="{7B1D938E-9E5F-400F-84CE-E04CAB17197E}" srcId="{A4530BF5-1B06-488A-B387-80379F4C9409}" destId="{92F6FCF8-8A08-4A9C-BC27-AA78A04D763D}" srcOrd="0" destOrd="0" parTransId="{34D15383-A8F3-41C9-AAF5-1804C115C85A}" sibTransId="{15390D1C-EBE0-416A-8EBC-EABD8ED43C52}"/>
    <dgm:cxn modelId="{480D09D2-BC38-405C-A956-5051E6D2474B}" type="presOf" srcId="{D1900786-19A3-43D6-9C46-E8B1B94ABD24}" destId="{903C43BB-7101-4D0F-A894-34B68BA34214}" srcOrd="0" destOrd="0" presId="urn:microsoft.com/office/officeart/2005/8/layout/vList5"/>
    <dgm:cxn modelId="{DDF6E6C4-4543-4F4A-8702-84A3134A983E}" srcId="{A4530BF5-1B06-488A-B387-80379F4C9409}" destId="{D1900786-19A3-43D6-9C46-E8B1B94ABD24}" srcOrd="2" destOrd="0" parTransId="{DA1E61E7-AC7F-48C2-901C-2368E4FA9BAB}" sibTransId="{E56787B6-A2F7-451C-B25F-6111E1F14EC3}"/>
    <dgm:cxn modelId="{09BC548E-644E-48A4-A709-CF834431AE0C}" type="presOf" srcId="{92F6FCF8-8A08-4A9C-BC27-AA78A04D763D}" destId="{FB758290-C367-4E87-9B44-1614BC6D9D91}" srcOrd="0" destOrd="0" presId="urn:microsoft.com/office/officeart/2005/8/layout/vList5"/>
    <dgm:cxn modelId="{4BBCED8C-0313-4EA4-BB4A-E7E92BE76444}" srcId="{A4530BF5-1B06-488A-B387-80379F4C9409}" destId="{4BD78CC4-CB64-45DA-B11C-39B2CFB1975C}" srcOrd="1" destOrd="0" parTransId="{61B2FDFD-C672-4F22-AA56-8A5AA8986CC3}" sibTransId="{D2EF8AC4-3EBB-4881-9454-54795666C20F}"/>
    <dgm:cxn modelId="{CA048C60-5513-4F8C-99A6-4E28D5581C59}" type="presOf" srcId="{4BD78CC4-CB64-45DA-B11C-39B2CFB1975C}" destId="{325E72AE-6B96-426A-BCD6-9D8C2405CCD0}" srcOrd="0" destOrd="0" presId="urn:microsoft.com/office/officeart/2005/8/layout/vList5"/>
    <dgm:cxn modelId="{4C95C5CE-FA2F-4ED7-BD0A-B428F6C3E465}" type="presParOf" srcId="{DC431E0E-7FC1-42D9-987A-C1564C83212A}" destId="{896DCDAF-AB22-4776-9479-B5C7CC22FDC9}" srcOrd="0" destOrd="0" presId="urn:microsoft.com/office/officeart/2005/8/layout/vList5"/>
    <dgm:cxn modelId="{7D4BFF46-7B52-46D4-80F1-CC271A155AFC}" type="presParOf" srcId="{896DCDAF-AB22-4776-9479-B5C7CC22FDC9}" destId="{FB758290-C367-4E87-9B44-1614BC6D9D91}" srcOrd="0" destOrd="0" presId="urn:microsoft.com/office/officeart/2005/8/layout/vList5"/>
    <dgm:cxn modelId="{04D64F29-E0B8-4701-A5EB-5DFDE03B2200}" type="presParOf" srcId="{DC431E0E-7FC1-42D9-987A-C1564C83212A}" destId="{B0D6EA6D-6C30-4236-B42A-48CF2D63385B}" srcOrd="1" destOrd="0" presId="urn:microsoft.com/office/officeart/2005/8/layout/vList5"/>
    <dgm:cxn modelId="{E5DDCCED-A663-433A-A208-8D4C4D15C791}" type="presParOf" srcId="{DC431E0E-7FC1-42D9-987A-C1564C83212A}" destId="{EDDD5AAF-414A-454D-92D4-BA78B29E378B}" srcOrd="2" destOrd="0" presId="urn:microsoft.com/office/officeart/2005/8/layout/vList5"/>
    <dgm:cxn modelId="{E7423C49-5C25-4298-BC1D-A9C6E73B1925}" type="presParOf" srcId="{EDDD5AAF-414A-454D-92D4-BA78B29E378B}" destId="{325E72AE-6B96-426A-BCD6-9D8C2405CCD0}" srcOrd="0" destOrd="0" presId="urn:microsoft.com/office/officeart/2005/8/layout/vList5"/>
    <dgm:cxn modelId="{32752FCB-6CE6-4173-95C1-4D2E7BEFD2A4}" type="presParOf" srcId="{DC431E0E-7FC1-42D9-987A-C1564C83212A}" destId="{362715E2-333F-45AC-9509-6BC5B6469EB1}" srcOrd="3" destOrd="0" presId="urn:microsoft.com/office/officeart/2005/8/layout/vList5"/>
    <dgm:cxn modelId="{F56B93DD-F064-42F3-8896-66B0C11CFE78}" type="presParOf" srcId="{DC431E0E-7FC1-42D9-987A-C1564C83212A}" destId="{23ED01B8-3BEF-4601-84D5-E3BCE23E3178}" srcOrd="4" destOrd="0" presId="urn:microsoft.com/office/officeart/2005/8/layout/vList5"/>
    <dgm:cxn modelId="{6A2201CE-B2CC-4838-AC9C-89C4209DBE51}" type="presParOf" srcId="{23ED01B8-3BEF-4601-84D5-E3BCE23E3178}" destId="{903C43BB-7101-4D0F-A894-34B68BA3421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B5D94E5-BB3A-4FCC-946B-4C664FBC8DF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36AE5F-1519-4D1D-9DDD-3588625A94DF}">
      <dgm:prSet custT="1"/>
      <dgm:spPr/>
      <dgm:t>
        <a:bodyPr/>
        <a:lstStyle/>
        <a:p>
          <a:pPr rtl="0"/>
          <a:r>
            <a:rPr lang="ru-RU" sz="1600" dirty="0" smtClean="0"/>
            <a:t>Е. О. Смирновой была разработана систему игр для детей 4—6-летнего возраста состоящую из 7 этапов, каждый из которых имеет определенные цели и задачи. Предлагаемые игры помогают детям пережить чувство общности друг с другом, учат замечать достоинства и переживания сверстника и помогать ему в игровом и реальном взаимодействии.</a:t>
          </a:r>
          <a:endParaRPr lang="ru-RU" sz="1600" dirty="0"/>
        </a:p>
      </dgm:t>
    </dgm:pt>
    <dgm:pt modelId="{2F3FB304-3B61-4506-BA85-CD937E2E8D7D}" type="parTrans" cxnId="{A2C88278-984B-415C-BF87-7D214C12D7FA}">
      <dgm:prSet/>
      <dgm:spPr/>
      <dgm:t>
        <a:bodyPr/>
        <a:lstStyle/>
        <a:p>
          <a:endParaRPr lang="ru-RU"/>
        </a:p>
      </dgm:t>
    </dgm:pt>
    <dgm:pt modelId="{73D00EA4-E701-4CBC-AFBB-E14014A103D3}" type="sibTrans" cxnId="{A2C88278-984B-415C-BF87-7D214C12D7FA}">
      <dgm:prSet/>
      <dgm:spPr/>
      <dgm:t>
        <a:bodyPr/>
        <a:lstStyle/>
        <a:p>
          <a:endParaRPr lang="ru-RU"/>
        </a:p>
      </dgm:t>
    </dgm:pt>
    <dgm:pt modelId="{59A0A9DD-79BC-4DEA-85FF-1903CA37B45B}" type="pres">
      <dgm:prSet presAssocID="{6B5D94E5-BB3A-4FCC-946B-4C664FBC8D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B687BE-12A7-4958-8F1E-7B60FE295A04}" type="pres">
      <dgm:prSet presAssocID="{8636AE5F-1519-4D1D-9DDD-3588625A94DF}" presName="parentText" presStyleLbl="node1" presStyleIdx="0" presStyleCnt="1" custLinFactNeighborX="-124" custLinFactNeighborY="89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6DEC13-F9F0-4718-A6CC-44405150242A}" type="presOf" srcId="{8636AE5F-1519-4D1D-9DDD-3588625A94DF}" destId="{21B687BE-12A7-4958-8F1E-7B60FE295A04}" srcOrd="0" destOrd="0" presId="urn:microsoft.com/office/officeart/2005/8/layout/vList2"/>
    <dgm:cxn modelId="{A2C88278-984B-415C-BF87-7D214C12D7FA}" srcId="{6B5D94E5-BB3A-4FCC-946B-4C664FBC8DF3}" destId="{8636AE5F-1519-4D1D-9DDD-3588625A94DF}" srcOrd="0" destOrd="0" parTransId="{2F3FB304-3B61-4506-BA85-CD937E2E8D7D}" sibTransId="{73D00EA4-E701-4CBC-AFBB-E14014A103D3}"/>
    <dgm:cxn modelId="{7E4B18A6-C776-42D4-87EC-D2119E6654CE}" type="presOf" srcId="{6B5D94E5-BB3A-4FCC-946B-4C664FBC8DF3}" destId="{59A0A9DD-79BC-4DEA-85FF-1903CA37B45B}" srcOrd="0" destOrd="0" presId="urn:microsoft.com/office/officeart/2005/8/layout/vList2"/>
    <dgm:cxn modelId="{1C96FFE8-D2AC-451F-9C1B-E06A963B0F72}" type="presParOf" srcId="{59A0A9DD-79BC-4DEA-85FF-1903CA37B45B}" destId="{21B687BE-12A7-4958-8F1E-7B60FE295A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74CE6A3-4D05-4D7B-91F9-7A8AE3FCD040}" type="doc">
      <dgm:prSet loTypeId="urn:microsoft.com/office/officeart/2005/8/layout/radial4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A67750-2FE1-4570-B687-C114BF72E91D}">
      <dgm:prSet custT="1"/>
      <dgm:spPr/>
      <dgm:t>
        <a:bodyPr/>
        <a:lstStyle/>
        <a:p>
          <a:pPr rtl="0"/>
          <a:endParaRPr lang="ru-RU" sz="20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rtl="0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работы над данной темой в основном подтверждают гипотезу о том, что положительные взаимоотношения у детей дошкольного возраста будут формироваться эффективнее, если организовать развивающую среду для совместной игровой деятельности с включением разных видов игровой деятельности и исходя из этого можно сделать следующие заключение: </a:t>
          </a:r>
        </a:p>
        <a:p>
          <a:pPr rtl="0"/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5A8363-36B5-43F2-9AAE-6A71F5D7990C}" type="parTrans" cxnId="{56949C4E-F9C3-4FD1-9C1F-338C5A09894E}">
      <dgm:prSet/>
      <dgm:spPr/>
      <dgm:t>
        <a:bodyPr/>
        <a:lstStyle/>
        <a:p>
          <a:endParaRPr lang="ru-RU"/>
        </a:p>
      </dgm:t>
    </dgm:pt>
    <dgm:pt modelId="{1F017566-416A-4CBE-858C-ED7EE2181E00}" type="sibTrans" cxnId="{56949C4E-F9C3-4FD1-9C1F-338C5A09894E}">
      <dgm:prSet/>
      <dgm:spPr/>
      <dgm:t>
        <a:bodyPr/>
        <a:lstStyle/>
        <a:p>
          <a:endParaRPr lang="ru-RU"/>
        </a:p>
      </dgm:t>
    </dgm:pt>
    <dgm:pt modelId="{0F07F26F-B92E-42A9-863C-C2765DAE6CB5}">
      <dgm:prSet/>
      <dgm:spPr/>
      <dgm:t>
        <a:bodyPr/>
        <a:lstStyle/>
        <a:p>
          <a:pPr rtl="0"/>
          <a:r>
            <a:rPr lang="ru-RU" smtClean="0"/>
            <a:t>общение со сверстниками играет важнейшую роль в жизни дошкольника и является условием формирования общественных качеств личности ребенка;</a:t>
          </a:r>
          <a:endParaRPr lang="ru-RU"/>
        </a:p>
      </dgm:t>
    </dgm:pt>
    <dgm:pt modelId="{4D1E15BD-D646-4E29-A69D-AD17081B5151}" type="parTrans" cxnId="{9628E633-1A67-49E9-AD5B-868E261A1E4D}">
      <dgm:prSet/>
      <dgm:spPr/>
      <dgm:t>
        <a:bodyPr/>
        <a:lstStyle/>
        <a:p>
          <a:endParaRPr lang="ru-RU"/>
        </a:p>
      </dgm:t>
    </dgm:pt>
    <dgm:pt modelId="{31E9E59E-C9C9-4E68-A88E-55560BBCD8BE}" type="sibTrans" cxnId="{9628E633-1A67-49E9-AD5B-868E261A1E4D}">
      <dgm:prSet/>
      <dgm:spPr/>
      <dgm:t>
        <a:bodyPr/>
        <a:lstStyle/>
        <a:p>
          <a:endParaRPr lang="ru-RU"/>
        </a:p>
      </dgm:t>
    </dgm:pt>
    <dgm:pt modelId="{7B18C176-05DE-47D1-9B3D-1F32619A6184}">
      <dgm:prSet/>
      <dgm:spPr/>
      <dgm:t>
        <a:bodyPr/>
        <a:lstStyle/>
        <a:p>
          <a:pPr rtl="0"/>
          <a:r>
            <a:rPr lang="ru-RU" smtClean="0"/>
            <a:t>игру можно использовать как средство формирования способности к общению, так как именно с помощью игры педагог способен помочь ребенку установить контакт с окружающим миром, а также со сверстниками и взрослыми.</a:t>
          </a:r>
          <a:endParaRPr lang="ru-RU"/>
        </a:p>
      </dgm:t>
    </dgm:pt>
    <dgm:pt modelId="{E3406095-60C3-4B6F-9971-A05C15D54F15}" type="parTrans" cxnId="{9AD1DC1C-6B96-4AC2-A33F-50B5F5C09D08}">
      <dgm:prSet/>
      <dgm:spPr/>
      <dgm:t>
        <a:bodyPr/>
        <a:lstStyle/>
        <a:p>
          <a:endParaRPr lang="ru-RU"/>
        </a:p>
      </dgm:t>
    </dgm:pt>
    <dgm:pt modelId="{978B158C-1DD2-42DE-B32B-C9F807F439CF}" type="sibTrans" cxnId="{9AD1DC1C-6B96-4AC2-A33F-50B5F5C09D08}">
      <dgm:prSet/>
      <dgm:spPr/>
      <dgm:t>
        <a:bodyPr/>
        <a:lstStyle/>
        <a:p>
          <a:endParaRPr lang="ru-RU"/>
        </a:p>
      </dgm:t>
    </dgm:pt>
    <dgm:pt modelId="{102F830E-C22C-4455-AC86-749048964E19}" type="pres">
      <dgm:prSet presAssocID="{074CE6A3-4D05-4D7B-91F9-7A8AE3FCD04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B5F3C9-1D75-4F7E-A9B8-A009816122A6}" type="pres">
      <dgm:prSet presAssocID="{A4A67750-2FE1-4570-B687-C114BF72E91D}" presName="centerShape" presStyleLbl="node0" presStyleIdx="0" presStyleCnt="1" custScaleX="245443" custScaleY="89404" custLinFactNeighborX="-1386" custLinFactNeighborY="-32883"/>
      <dgm:spPr/>
      <dgm:t>
        <a:bodyPr/>
        <a:lstStyle/>
        <a:p>
          <a:endParaRPr lang="ru-RU"/>
        </a:p>
      </dgm:t>
    </dgm:pt>
    <dgm:pt modelId="{4912AFF6-8759-405A-A97E-55D0316877DD}" type="pres">
      <dgm:prSet presAssocID="{4D1E15BD-D646-4E29-A69D-AD17081B5151}" presName="parTrans" presStyleLbl="bgSibTrans2D1" presStyleIdx="0" presStyleCnt="2" custAng="10772194" custScaleX="48362" custLinFactNeighborX="-4742" custLinFactNeighborY="-94109"/>
      <dgm:spPr/>
      <dgm:t>
        <a:bodyPr/>
        <a:lstStyle/>
        <a:p>
          <a:endParaRPr lang="ru-RU"/>
        </a:p>
      </dgm:t>
    </dgm:pt>
    <dgm:pt modelId="{013354F4-9253-44F2-B04F-2701B339DB43}" type="pres">
      <dgm:prSet presAssocID="{0F07F26F-B92E-42A9-863C-C2765DAE6CB5}" presName="node" presStyleLbl="node1" presStyleIdx="0" presStyleCnt="2" custScaleX="176028" custRadScaleRad="81588" custRadScaleInc="-57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764CC-D29B-4DE6-A90A-57E00258F4B9}" type="pres">
      <dgm:prSet presAssocID="{E3406095-60C3-4B6F-9971-A05C15D54F15}" presName="parTrans" presStyleLbl="bgSibTrans2D1" presStyleIdx="1" presStyleCnt="2" custAng="10948032" custScaleX="52161" custLinFactNeighborX="26308" custLinFactNeighborY="-94773"/>
      <dgm:spPr/>
      <dgm:t>
        <a:bodyPr/>
        <a:lstStyle/>
        <a:p>
          <a:endParaRPr lang="ru-RU"/>
        </a:p>
      </dgm:t>
    </dgm:pt>
    <dgm:pt modelId="{8430C8E7-6364-4C7E-B84A-8B470FC046C1}" type="pres">
      <dgm:prSet presAssocID="{7B18C176-05DE-47D1-9B3D-1F32619A6184}" presName="node" presStyleLbl="node1" presStyleIdx="1" presStyleCnt="2" custScaleX="170452" custRadScaleRad="70382" custRadScaleInc="588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28E633-1A67-49E9-AD5B-868E261A1E4D}" srcId="{A4A67750-2FE1-4570-B687-C114BF72E91D}" destId="{0F07F26F-B92E-42A9-863C-C2765DAE6CB5}" srcOrd="0" destOrd="0" parTransId="{4D1E15BD-D646-4E29-A69D-AD17081B5151}" sibTransId="{31E9E59E-C9C9-4E68-A88E-55560BBCD8BE}"/>
    <dgm:cxn modelId="{2C9ED6BF-50B0-474A-81B1-4D962459A274}" type="presOf" srcId="{A4A67750-2FE1-4570-B687-C114BF72E91D}" destId="{D5B5F3C9-1D75-4F7E-A9B8-A009816122A6}" srcOrd="0" destOrd="0" presId="urn:microsoft.com/office/officeart/2005/8/layout/radial4"/>
    <dgm:cxn modelId="{9AD1DC1C-6B96-4AC2-A33F-50B5F5C09D08}" srcId="{A4A67750-2FE1-4570-B687-C114BF72E91D}" destId="{7B18C176-05DE-47D1-9B3D-1F32619A6184}" srcOrd="1" destOrd="0" parTransId="{E3406095-60C3-4B6F-9971-A05C15D54F15}" sibTransId="{978B158C-1DD2-42DE-B32B-C9F807F439CF}"/>
    <dgm:cxn modelId="{9728698F-AE9E-4FFC-9757-2C6AEA7271F0}" type="presOf" srcId="{7B18C176-05DE-47D1-9B3D-1F32619A6184}" destId="{8430C8E7-6364-4C7E-B84A-8B470FC046C1}" srcOrd="0" destOrd="0" presId="urn:microsoft.com/office/officeart/2005/8/layout/radial4"/>
    <dgm:cxn modelId="{73372647-5E4E-4F79-AA4A-24946B360599}" type="presOf" srcId="{074CE6A3-4D05-4D7B-91F9-7A8AE3FCD040}" destId="{102F830E-C22C-4455-AC86-749048964E19}" srcOrd="0" destOrd="0" presId="urn:microsoft.com/office/officeart/2005/8/layout/radial4"/>
    <dgm:cxn modelId="{56949C4E-F9C3-4FD1-9C1F-338C5A09894E}" srcId="{074CE6A3-4D05-4D7B-91F9-7A8AE3FCD040}" destId="{A4A67750-2FE1-4570-B687-C114BF72E91D}" srcOrd="0" destOrd="0" parTransId="{AE5A8363-36B5-43F2-9AAE-6A71F5D7990C}" sibTransId="{1F017566-416A-4CBE-858C-ED7EE2181E00}"/>
    <dgm:cxn modelId="{CF7FB980-5681-4B62-9511-AC9DA195EC71}" type="presOf" srcId="{0F07F26F-B92E-42A9-863C-C2765DAE6CB5}" destId="{013354F4-9253-44F2-B04F-2701B339DB43}" srcOrd="0" destOrd="0" presId="urn:microsoft.com/office/officeart/2005/8/layout/radial4"/>
    <dgm:cxn modelId="{E58989A0-1BBD-45FB-AB09-7AEF42E2F821}" type="presOf" srcId="{E3406095-60C3-4B6F-9971-A05C15D54F15}" destId="{33B764CC-D29B-4DE6-A90A-57E00258F4B9}" srcOrd="0" destOrd="0" presId="urn:microsoft.com/office/officeart/2005/8/layout/radial4"/>
    <dgm:cxn modelId="{3C04C82E-93EA-4AA0-B5A6-58D48C7EED11}" type="presOf" srcId="{4D1E15BD-D646-4E29-A69D-AD17081B5151}" destId="{4912AFF6-8759-405A-A97E-55D0316877DD}" srcOrd="0" destOrd="0" presId="urn:microsoft.com/office/officeart/2005/8/layout/radial4"/>
    <dgm:cxn modelId="{1F764678-8561-4DE0-928E-F949F0ADE74D}" type="presParOf" srcId="{102F830E-C22C-4455-AC86-749048964E19}" destId="{D5B5F3C9-1D75-4F7E-A9B8-A009816122A6}" srcOrd="0" destOrd="0" presId="urn:microsoft.com/office/officeart/2005/8/layout/radial4"/>
    <dgm:cxn modelId="{B0C9BAD3-850E-44F4-97B0-E7EE3D5DDD25}" type="presParOf" srcId="{102F830E-C22C-4455-AC86-749048964E19}" destId="{4912AFF6-8759-405A-A97E-55D0316877DD}" srcOrd="1" destOrd="0" presId="urn:microsoft.com/office/officeart/2005/8/layout/radial4"/>
    <dgm:cxn modelId="{76A300CE-8E49-4015-870E-28E29B81898C}" type="presParOf" srcId="{102F830E-C22C-4455-AC86-749048964E19}" destId="{013354F4-9253-44F2-B04F-2701B339DB43}" srcOrd="2" destOrd="0" presId="urn:microsoft.com/office/officeart/2005/8/layout/radial4"/>
    <dgm:cxn modelId="{12FD3597-5C40-49AA-86D1-E5A9F9B3EEFF}" type="presParOf" srcId="{102F830E-C22C-4455-AC86-749048964E19}" destId="{33B764CC-D29B-4DE6-A90A-57E00258F4B9}" srcOrd="3" destOrd="0" presId="urn:microsoft.com/office/officeart/2005/8/layout/radial4"/>
    <dgm:cxn modelId="{D0A13A3C-7B24-496A-933A-0CF8EF32BFF0}" type="presParOf" srcId="{102F830E-C22C-4455-AC86-749048964E19}" destId="{8430C8E7-6364-4C7E-B84A-8B470FC046C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D6455D6-1EAA-4C1E-A889-F0217420DD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E188B8-24B6-41CB-A1CE-D0FB510E6E86}">
      <dgm:prSet/>
      <dgm:spPr/>
      <dgm:t>
        <a:bodyPr/>
        <a:lstStyle/>
        <a:p>
          <a:pPr rtl="0"/>
          <a:r>
            <a:rPr lang="ru-RU" b="1" dirty="0" smtClean="0"/>
            <a:t>«</a:t>
          </a:r>
          <a:r>
            <a:rPr lang="ru-RU" b="1" i="1" dirty="0" smtClean="0"/>
            <a:t>Детство – важнейший период человеческой жизни, не подготовка к будущей жизни, а настоящая, яркая, самобытная, неповторимая жизнь. И от того, кто вел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</a:t>
          </a:r>
          <a:r>
            <a:rPr lang="ru-RU" b="1" dirty="0" smtClean="0"/>
            <a:t>»</a:t>
          </a:r>
          <a:endParaRPr lang="ru-RU" dirty="0"/>
        </a:p>
      </dgm:t>
    </dgm:pt>
    <dgm:pt modelId="{703C56AE-5586-47FB-B932-C2B631222654}" type="parTrans" cxnId="{27C5E157-C6D6-46A6-9B80-A3B197209D27}">
      <dgm:prSet/>
      <dgm:spPr/>
      <dgm:t>
        <a:bodyPr/>
        <a:lstStyle/>
        <a:p>
          <a:endParaRPr lang="ru-RU"/>
        </a:p>
      </dgm:t>
    </dgm:pt>
    <dgm:pt modelId="{FAB5D336-447D-4629-BBE8-E3394CF3FE61}" type="sibTrans" cxnId="{27C5E157-C6D6-46A6-9B80-A3B197209D27}">
      <dgm:prSet/>
      <dgm:spPr/>
      <dgm:t>
        <a:bodyPr/>
        <a:lstStyle/>
        <a:p>
          <a:endParaRPr lang="ru-RU"/>
        </a:p>
      </dgm:t>
    </dgm:pt>
    <dgm:pt modelId="{66925FD5-5B9F-4725-AB8A-7F8ADC50AE29}" type="pres">
      <dgm:prSet presAssocID="{2D6455D6-1EAA-4C1E-A889-F0217420DD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500390-D20B-4B23-A77C-1CA48068E38F}" type="pres">
      <dgm:prSet presAssocID="{3FE188B8-24B6-41CB-A1CE-D0FB510E6E86}" presName="parentText" presStyleLbl="node1" presStyleIdx="0" presStyleCnt="1" custLinFactNeighborX="-3965" custLinFactNeighborY="517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5F5F3F-86DF-4DE7-86A4-0BBFE96E3B2E}" type="presOf" srcId="{2D6455D6-1EAA-4C1E-A889-F0217420DDE1}" destId="{66925FD5-5B9F-4725-AB8A-7F8ADC50AE29}" srcOrd="0" destOrd="0" presId="urn:microsoft.com/office/officeart/2005/8/layout/vList2"/>
    <dgm:cxn modelId="{F55099A9-2B8F-492E-B408-A72BDC754965}" type="presOf" srcId="{3FE188B8-24B6-41CB-A1CE-D0FB510E6E86}" destId="{BE500390-D20B-4B23-A77C-1CA48068E38F}" srcOrd="0" destOrd="0" presId="urn:microsoft.com/office/officeart/2005/8/layout/vList2"/>
    <dgm:cxn modelId="{27C5E157-C6D6-46A6-9B80-A3B197209D27}" srcId="{2D6455D6-1EAA-4C1E-A889-F0217420DDE1}" destId="{3FE188B8-24B6-41CB-A1CE-D0FB510E6E86}" srcOrd="0" destOrd="0" parTransId="{703C56AE-5586-47FB-B932-C2B631222654}" sibTransId="{FAB5D336-447D-4629-BBE8-E3394CF3FE61}"/>
    <dgm:cxn modelId="{598FCD25-4702-4139-8E7E-CF7CE185923D}" type="presParOf" srcId="{66925FD5-5B9F-4725-AB8A-7F8ADC50AE29}" destId="{BE500390-D20B-4B23-A77C-1CA48068E38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747E3-9F4C-4D74-B31A-6212815B661F}">
      <dsp:nvSpPr>
        <dsp:cNvPr id="0" name=""/>
        <dsp:cNvSpPr/>
      </dsp:nvSpPr>
      <dsp:spPr>
        <a:xfrm>
          <a:off x="0" y="3100"/>
          <a:ext cx="7470315" cy="62735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Тема зарождения и становления межличностных отношений чрезвычайно актуальна, поскольку множество негативных явлений среди молодежи, наблюдаемых в последнее время (жестокость, повышенная агрессивность, отчужденность и пр.), имеют свои истоки они в раннем и дошкольном детстве. Это побуждает обратиться к рассмотрению развития отношений детей друг с другом на ранних этапах онтогенеза, с тем чтобы понять их возрастные закономерности и психологическую природу возникающих на этом пути деформаций.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С самого рождения ребёнок живёт среди людей и неизбежно вступает во взаимодействие с ними. Поэтому опыт первых отношений как со взрослыми, так и со сверстниками является фундаментом для дальнейшего развития личности ребёнка. 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В дошкольный период потребность в общении выражена очень ярко и, если она не находит своего удовлетворения, то это приводит к неизбежной задержке социального развития. А создает наиболее благоприятные условия правильного воспитания и развития, именно коллектив сверстников, в который ребенок попадает в детском саду. </a:t>
          </a:r>
        </a:p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251" y="309351"/>
        <a:ext cx="6857813" cy="5661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E09E3-1CA6-4D4E-847B-C8C9C6C18F4C}">
      <dsp:nvSpPr>
        <dsp:cNvPr id="0" name=""/>
        <dsp:cNvSpPr/>
      </dsp:nvSpPr>
      <dsp:spPr>
        <a:xfrm>
          <a:off x="0" y="0"/>
          <a:ext cx="11900079" cy="13615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Н.К. Крупская неоднократно указывала, что «С самых ранних лет необходимо ставить ребенка в такие условия, чтобы он жил, играл, делил свои радости и горести с другими детьми. Необходимо, чтобы эта совместная жизнь была как можно полезнее, радостнее, ярче». </a:t>
          </a:r>
          <a:endParaRPr lang="ru-RU" sz="2000" kern="1200" dirty="0"/>
        </a:p>
      </dsp:txBody>
      <dsp:txXfrm>
        <a:off x="2516173" y="0"/>
        <a:ext cx="9383905" cy="1361581"/>
      </dsp:txXfrm>
    </dsp:sp>
    <dsp:sp modelId="{81A73152-937E-42E6-AD57-2AFE74868612}">
      <dsp:nvSpPr>
        <dsp:cNvPr id="0" name=""/>
        <dsp:cNvSpPr/>
      </dsp:nvSpPr>
      <dsp:spPr>
        <a:xfrm>
          <a:off x="136158" y="90942"/>
          <a:ext cx="2380015" cy="1179696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AB9257-2C4B-4246-863B-A189A87584CD}">
      <dsp:nvSpPr>
        <dsp:cNvPr id="0" name=""/>
        <dsp:cNvSpPr/>
      </dsp:nvSpPr>
      <dsp:spPr>
        <a:xfrm>
          <a:off x="0" y="1539309"/>
          <a:ext cx="11900079" cy="10870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Т.А.Репина в своих исследованиях обращалась к вопросу развития отношений детей в группе детского сада.</a:t>
          </a:r>
          <a:endParaRPr lang="ru-RU" sz="2000" kern="1200" dirty="0"/>
        </a:p>
      </dsp:txBody>
      <dsp:txXfrm>
        <a:off x="2516173" y="1539309"/>
        <a:ext cx="9383905" cy="1087059"/>
      </dsp:txXfrm>
    </dsp:sp>
    <dsp:sp modelId="{B0B06194-132C-48DF-B7D9-E1EAA1C5BE89}">
      <dsp:nvSpPr>
        <dsp:cNvPr id="0" name=""/>
        <dsp:cNvSpPr/>
      </dsp:nvSpPr>
      <dsp:spPr>
        <a:xfrm>
          <a:off x="93115" y="1614158"/>
          <a:ext cx="2453820" cy="93946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4103DB-45BF-4AE9-94CB-46B42A47FAA2}">
      <dsp:nvSpPr>
        <dsp:cNvPr id="0" name=""/>
        <dsp:cNvSpPr/>
      </dsp:nvSpPr>
      <dsp:spPr>
        <a:xfrm>
          <a:off x="0" y="2720957"/>
          <a:ext cx="11900079" cy="13615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А.А.Рояк составила психологическую характеристику трудностей в межличностных отношениях у дошкольников в условии группы. </a:t>
          </a:r>
          <a:endParaRPr lang="ru-RU" sz="2000" kern="1200" dirty="0"/>
        </a:p>
      </dsp:txBody>
      <dsp:txXfrm>
        <a:off x="2516173" y="2720957"/>
        <a:ext cx="9383905" cy="1361581"/>
      </dsp:txXfrm>
    </dsp:sp>
    <dsp:sp modelId="{39C26F67-A996-4C3A-87E1-C834AE57BD4E}">
      <dsp:nvSpPr>
        <dsp:cNvPr id="0" name=""/>
        <dsp:cNvSpPr/>
      </dsp:nvSpPr>
      <dsp:spPr>
        <a:xfrm>
          <a:off x="115904" y="2795790"/>
          <a:ext cx="2529337" cy="123766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3E9605-FDA3-44DB-988F-26187F1274A2}">
      <dsp:nvSpPr>
        <dsp:cNvPr id="0" name=""/>
        <dsp:cNvSpPr/>
      </dsp:nvSpPr>
      <dsp:spPr>
        <a:xfrm>
          <a:off x="0" y="4218697"/>
          <a:ext cx="11900079" cy="11276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/>
            <a:t>Р.А.Иванкова, Р.Л.Кричевский изучали влияние деятельности на взаимоотношения детей</a:t>
          </a:r>
        </a:p>
      </dsp:txBody>
      <dsp:txXfrm>
        <a:off x="2516173" y="4218697"/>
        <a:ext cx="9383905" cy="1127634"/>
      </dsp:txXfrm>
    </dsp:sp>
    <dsp:sp modelId="{EBF419C9-CB89-4B09-96C0-1830460B22DD}">
      <dsp:nvSpPr>
        <dsp:cNvPr id="0" name=""/>
        <dsp:cNvSpPr/>
      </dsp:nvSpPr>
      <dsp:spPr>
        <a:xfrm>
          <a:off x="128066" y="4309376"/>
          <a:ext cx="2396199" cy="946277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60DD4D-8565-4F00-A111-749450A356EB}">
      <dsp:nvSpPr>
        <dsp:cNvPr id="0" name=""/>
        <dsp:cNvSpPr/>
      </dsp:nvSpPr>
      <dsp:spPr>
        <a:xfrm>
          <a:off x="2284" y="0"/>
          <a:ext cx="3554146" cy="5795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первом этапе (2-4 года) сверстник является партнером по </a:t>
          </a:r>
          <a:r>
            <a:rPr lang="ru-RU" sz="18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эмоционально-практическому</a:t>
          </a:r>
          <a:r>
            <a:rPr lang="ru-RU" sz="18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взаимодействию, которое основано на подражании и эмоциональном заражении ребенка. Главной коммуникативной потребностью является потребность в соучастии сверстника, которое выражается в параллельных (одновременных и одинаковых) действиях детей.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84" y="2318272"/>
        <a:ext cx="3554146" cy="2318272"/>
      </dsp:txXfrm>
    </dsp:sp>
    <dsp:sp modelId="{C166D0F5-1AD7-4AA0-9F36-6B141B3CC98B}">
      <dsp:nvSpPr>
        <dsp:cNvPr id="0" name=""/>
        <dsp:cNvSpPr/>
      </dsp:nvSpPr>
      <dsp:spPr>
        <a:xfrm>
          <a:off x="109612" y="140762"/>
          <a:ext cx="3338332" cy="137268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68D15E-D23E-47D2-8F77-701773503E10}">
      <dsp:nvSpPr>
        <dsp:cNvPr id="0" name=""/>
        <dsp:cNvSpPr/>
      </dsp:nvSpPr>
      <dsp:spPr>
        <a:xfrm>
          <a:off x="3663055" y="0"/>
          <a:ext cx="3554146" cy="5795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втором этапе (4-5 лет) возникает потребность в </a:t>
          </a:r>
          <a:r>
            <a:rPr lang="ru-RU" sz="18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ситуативно-деловом</a:t>
          </a:r>
          <a:r>
            <a:rPr lang="ru-RU" sz="16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сотрудничестве со сверстником. Сотрудничество, в отличие от соучастия, предполагает распределение игровых ролей и функций, а значит, и учет действий и воздействий партнера. Содержанием общения становится совместная деятельность. На этом же этапе возникает другая и во многом противоположная потребность в уважении и признании сверстника.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63055" y="2318272"/>
        <a:ext cx="3554146" cy="2318272"/>
      </dsp:txXfrm>
    </dsp:sp>
    <dsp:sp modelId="{BB6D2806-DD33-4E03-AB51-86EF271CD5F6}">
      <dsp:nvSpPr>
        <dsp:cNvPr id="0" name=""/>
        <dsp:cNvSpPr/>
      </dsp:nvSpPr>
      <dsp:spPr>
        <a:xfrm>
          <a:off x="3853680" y="77276"/>
          <a:ext cx="3197522" cy="168292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14C2BF-7E5E-4CA8-A27E-B5481D8B3E9D}">
      <dsp:nvSpPr>
        <dsp:cNvPr id="0" name=""/>
        <dsp:cNvSpPr/>
      </dsp:nvSpPr>
      <dsp:spPr>
        <a:xfrm>
          <a:off x="7326101" y="0"/>
          <a:ext cx="3554146" cy="57956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 третьем этапе (5-7 лет) общение со сверстником приобретает черты </a:t>
          </a:r>
          <a:r>
            <a:rPr lang="ru-RU" sz="1800" b="1" u="sng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внеситуативности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содержание общения отвлекается от наглядной ситуации, начинают складываться устойчивые избирательные предпочтения между детьми. К концу дошкольного возраста возникают между детьми, появляются первые ростки дружбы.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326101" y="2318272"/>
        <a:ext cx="3554146" cy="2318272"/>
      </dsp:txXfrm>
    </dsp:sp>
    <dsp:sp modelId="{337EF379-7CD5-4C45-9B3E-123C3BDD47DE}">
      <dsp:nvSpPr>
        <dsp:cNvPr id="0" name=""/>
        <dsp:cNvSpPr/>
      </dsp:nvSpPr>
      <dsp:spPr>
        <a:xfrm>
          <a:off x="7547956" y="113713"/>
          <a:ext cx="3202308" cy="133534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6000" r="-56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5DAC6-B321-4A13-98A0-C1F7D0E03F73}">
      <dsp:nvSpPr>
        <dsp:cNvPr id="0" name=""/>
        <dsp:cNvSpPr/>
      </dsp:nvSpPr>
      <dsp:spPr>
        <a:xfrm>
          <a:off x="488963" y="5055176"/>
          <a:ext cx="10009837" cy="740505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1C165D-496C-48E1-A197-026EBF1348BF}">
      <dsp:nvSpPr>
        <dsp:cNvPr id="0" name=""/>
        <dsp:cNvSpPr/>
      </dsp:nvSpPr>
      <dsp:spPr>
        <a:xfrm>
          <a:off x="0" y="0"/>
          <a:ext cx="10507709" cy="51901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проведенных психологических и педагогических исследований (Н.И. Мельцер и Д.В. Менджерсецкая , Р.И.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Жуковская  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др.) 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свидетельствуют о том, что больше возможности для формирования коллективистических черт у ребенка дошкольника имеются в игровой деятельности детей. Игра больше, чем какая-либо другая деятельность в дошкольном возрасте, требует от ребенка проявления определенных нравственных качеств. Здесь ребенок делает первые шаги, устанавливая отношения со сверстниками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Игра - это школа воспитания общественного поведения детей.</a:t>
          </a:r>
        </a:p>
      </dsp:txBody>
      <dsp:txXfrm>
        <a:off x="2620560" y="0"/>
        <a:ext cx="7887148" cy="5190186"/>
      </dsp:txXfrm>
    </dsp:sp>
    <dsp:sp modelId="{E9FFA47F-0D7A-4393-9C93-D28639028C2C}">
      <dsp:nvSpPr>
        <dsp:cNvPr id="0" name=""/>
        <dsp:cNvSpPr/>
      </dsp:nvSpPr>
      <dsp:spPr>
        <a:xfrm>
          <a:off x="182225" y="460930"/>
          <a:ext cx="2398405" cy="415214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C488C-9F2B-4B63-AEC2-B5B6AA910440}">
      <dsp:nvSpPr>
        <dsp:cNvPr id="0" name=""/>
        <dsp:cNvSpPr/>
      </dsp:nvSpPr>
      <dsp:spPr>
        <a:xfrm>
          <a:off x="3954702" y="759"/>
          <a:ext cx="6266860" cy="2962402"/>
        </a:xfrm>
        <a:prstGeom prst="rightArrow">
          <a:avLst>
            <a:gd name="adj1" fmla="val 75000"/>
            <a:gd name="adj2" fmla="val 50000"/>
          </a:avLst>
        </a:prstGeom>
        <a:solidFill>
          <a:srgbClr val="960000">
            <a:alpha val="89804"/>
          </a:srgb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bg1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bg1"/>
              </a:solidFill>
            </a:rPr>
            <a:t>По определению известного педагога А.П. Усовой, дошкольники – это первое своеобразное детское общество, возникающее в совместных играх детей, где они имеют возможность самостоятельно объединиться друг с другом и действовать как маленькими, так и большими группами. Именно в этих совместных играх ребенок приобретает социальный опыт, необходимый для развития у него качества общественности.</a:t>
          </a:r>
          <a:endParaRPr lang="ru-RU" sz="1500" kern="1200" dirty="0">
            <a:solidFill>
              <a:schemeClr val="bg1"/>
            </a:solidFill>
          </a:endParaRPr>
        </a:p>
      </dsp:txBody>
      <dsp:txXfrm>
        <a:off x="3954702" y="371059"/>
        <a:ext cx="5155959" cy="2221802"/>
      </dsp:txXfrm>
    </dsp:sp>
    <dsp:sp modelId="{59C7DD94-CAB3-4818-8F3D-71B1A7B38E66}">
      <dsp:nvSpPr>
        <dsp:cNvPr id="0" name=""/>
        <dsp:cNvSpPr/>
      </dsp:nvSpPr>
      <dsp:spPr>
        <a:xfrm>
          <a:off x="133087" y="0"/>
          <a:ext cx="3731497" cy="2962402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77700" y="144613"/>
        <a:ext cx="3442271" cy="2673176"/>
      </dsp:txXfrm>
    </dsp:sp>
    <dsp:sp modelId="{E6ACD181-D0DD-40FD-A3DB-82945191EBC7}">
      <dsp:nvSpPr>
        <dsp:cNvPr id="0" name=""/>
        <dsp:cNvSpPr/>
      </dsp:nvSpPr>
      <dsp:spPr>
        <a:xfrm>
          <a:off x="4022509" y="3259402"/>
          <a:ext cx="6266860" cy="2962402"/>
        </a:xfrm>
        <a:prstGeom prst="rightArrow">
          <a:avLst>
            <a:gd name="adj1" fmla="val 75000"/>
            <a:gd name="adj2" fmla="val 50000"/>
          </a:avLst>
        </a:prstGeom>
        <a:solidFill>
          <a:srgbClr val="960000">
            <a:alpha val="90000"/>
          </a:srgb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chemeClr val="bg1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solidFill>
                <a:schemeClr val="bg1"/>
              </a:solidFill>
            </a:rPr>
            <a:t>А.С. Макаренко писал: "Игра имеет важное значение в жизни ребенка, имеет то же значение, как у взрослого имеет деятельность, работа, служба. Каков ребенок в игре, таков во многом он будет и в работе, когда вырастет". Таким образом, развитие общения у детей происходит в различных видах деятельности, в том числе и в игре. В играх протекает жизнь детского общества с его непосредственными потребностями. </a:t>
          </a:r>
          <a:endParaRPr lang="ru-RU" sz="1500" kern="1200" dirty="0">
            <a:solidFill>
              <a:schemeClr val="bg1"/>
            </a:solidFill>
          </a:endParaRPr>
        </a:p>
      </dsp:txBody>
      <dsp:txXfrm>
        <a:off x="4022509" y="3629702"/>
        <a:ext cx="5155959" cy="2221802"/>
      </dsp:txXfrm>
    </dsp:sp>
    <dsp:sp modelId="{A7D36247-1C6D-41BB-B2C6-1F3746160599}">
      <dsp:nvSpPr>
        <dsp:cNvPr id="0" name=""/>
        <dsp:cNvSpPr/>
      </dsp:nvSpPr>
      <dsp:spPr>
        <a:xfrm>
          <a:off x="78126" y="3169997"/>
          <a:ext cx="3867112" cy="2962402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22739" y="3314610"/>
        <a:ext cx="3577886" cy="26731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8290-C367-4E87-9B44-1614BC6D9D91}">
      <dsp:nvSpPr>
        <dsp:cNvPr id="0" name=""/>
        <dsp:cNvSpPr/>
      </dsp:nvSpPr>
      <dsp:spPr>
        <a:xfrm>
          <a:off x="5234" y="83"/>
          <a:ext cx="10717633" cy="2080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1</a:t>
          </a: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Безоценочность.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Любая оценка (независимо от ее валентности) способствует фиксированности на собственных качествах, достоинствах и недостатках. Именно этим обусловлен и запрет на любое вербальное выражение отношения ребенка к сверстнику. Минимизация речевых обращений и переход к непосредственному общению (экспрессивно-мимическим или жестовым средствам) может способствовать безоценочному взаимодействию.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6808" y="101657"/>
        <a:ext cx="10514485" cy="1877601"/>
      </dsp:txXfrm>
    </dsp:sp>
    <dsp:sp modelId="{325E72AE-6B96-426A-BCD6-9D8C2405CCD0}">
      <dsp:nvSpPr>
        <dsp:cNvPr id="0" name=""/>
        <dsp:cNvSpPr/>
      </dsp:nvSpPr>
      <dsp:spPr>
        <a:xfrm>
          <a:off x="5234" y="2184870"/>
          <a:ext cx="10717633" cy="14495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Отказ от реальных предметов и игрушек.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 показывает практика, появление в игре любого предмета отвлекает детей от непосредственного взаимодействия. Дети начинают общаться «по поводу» чего-то и само общение становится не целью, а средством взаимодействия.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5994" y="2255630"/>
        <a:ext cx="10576113" cy="1308013"/>
      </dsp:txXfrm>
    </dsp:sp>
    <dsp:sp modelId="{903C43BB-7101-4D0F-A894-34B68BA34214}">
      <dsp:nvSpPr>
        <dsp:cNvPr id="0" name=""/>
        <dsp:cNvSpPr/>
      </dsp:nvSpPr>
      <dsp:spPr>
        <a:xfrm>
          <a:off x="5234" y="3738441"/>
          <a:ext cx="10717633" cy="15289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</a:t>
          </a:r>
          <a:r>
            <a:rPr lang="ru-RU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Отсутствие соревновательного момента в играх</a:t>
          </a: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Поскольку фиксированность на собственных качествах и достоинствах порождает яркую демонстративность, конкурентность и ориентацию на оценку окружающих, мы исключили игры, провоцирующие детей на проявление данных реакций.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870" y="3813077"/>
        <a:ext cx="10568361" cy="13796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B687BE-12A7-4958-8F1E-7B60FE295A04}">
      <dsp:nvSpPr>
        <dsp:cNvPr id="0" name=""/>
        <dsp:cNvSpPr/>
      </dsp:nvSpPr>
      <dsp:spPr>
        <a:xfrm>
          <a:off x="0" y="738"/>
          <a:ext cx="10406128" cy="1145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Е. О. Смирновой была разработана систему игр для детей 4—6-летнего возраста состоящую из 7 этапов, каждый из которых имеет определенные цели и задачи. Предлагаемые игры помогают детям пережить чувство общности друг с другом, учат замечать достоинства и переживания сверстника и помогать ему в игровом и реальном взаимодействии.</a:t>
          </a:r>
          <a:endParaRPr lang="ru-RU" sz="1600" kern="1200" dirty="0"/>
        </a:p>
      </dsp:txBody>
      <dsp:txXfrm>
        <a:off x="55918" y="56656"/>
        <a:ext cx="10294292" cy="10336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B5F3C9-1D75-4F7E-A9B8-A009816122A6}">
      <dsp:nvSpPr>
        <dsp:cNvPr id="0" name=""/>
        <dsp:cNvSpPr/>
      </dsp:nvSpPr>
      <dsp:spPr>
        <a:xfrm>
          <a:off x="1075433" y="111691"/>
          <a:ext cx="7932871" cy="288959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Результаты работы над данной темой в основном подтверждают гипотезу о том, что положительные взаимоотношения у детей дошкольного возраста будут формироваться эффективнее, если организовать развивающую среду для совместной игровой деятельности с включением разных видов игровой деятельности и исходя из этого можно сделать следующие заключение: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37175" y="534862"/>
        <a:ext cx="5609387" cy="2043251"/>
      </dsp:txXfrm>
    </dsp:sp>
    <dsp:sp modelId="{4912AFF6-8759-405A-A97E-55D0316877DD}">
      <dsp:nvSpPr>
        <dsp:cNvPr id="0" name=""/>
        <dsp:cNvSpPr/>
      </dsp:nvSpPr>
      <dsp:spPr>
        <a:xfrm rot="18634316">
          <a:off x="1866441" y="2875616"/>
          <a:ext cx="1457948" cy="92113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13354F4-9253-44F2-B04F-2701B339DB43}">
      <dsp:nvSpPr>
        <dsp:cNvPr id="0" name=""/>
        <dsp:cNvSpPr/>
      </dsp:nvSpPr>
      <dsp:spPr>
        <a:xfrm>
          <a:off x="-953661" y="4111859"/>
          <a:ext cx="5404868" cy="245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общение со сверстниками играет важнейшую роль в жизни дошкольника и является условием формирования общественных качеств личности ребенка;</a:t>
          </a:r>
          <a:endParaRPr lang="ru-RU" sz="1900" kern="1200"/>
        </a:p>
      </dsp:txBody>
      <dsp:txXfrm>
        <a:off x="-881716" y="4183804"/>
        <a:ext cx="5260978" cy="2312477"/>
      </dsp:txXfrm>
    </dsp:sp>
    <dsp:sp modelId="{33B764CC-D29B-4DE6-A90A-57E00258F4B9}">
      <dsp:nvSpPr>
        <dsp:cNvPr id="0" name=""/>
        <dsp:cNvSpPr/>
      </dsp:nvSpPr>
      <dsp:spPr>
        <a:xfrm rot="14019054">
          <a:off x="7181137" y="2873871"/>
          <a:ext cx="1516459" cy="921137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30C8E7-6364-4C7E-B84A-8B470FC046C1}">
      <dsp:nvSpPr>
        <dsp:cNvPr id="0" name=""/>
        <dsp:cNvSpPr/>
      </dsp:nvSpPr>
      <dsp:spPr>
        <a:xfrm>
          <a:off x="5468867" y="4111859"/>
          <a:ext cx="5233659" cy="24563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игру можно использовать как средство формирования способности к общению, так как именно с помощью игры педагог способен помочь ребенку установить контакт с окружающим миром, а также со сверстниками и взрослыми.</a:t>
          </a:r>
          <a:endParaRPr lang="ru-RU" sz="1800" kern="1200"/>
        </a:p>
      </dsp:txBody>
      <dsp:txXfrm>
        <a:off x="5540812" y="4183804"/>
        <a:ext cx="5089769" cy="23124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14.12.2020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77542409-6A04-4DC6-AC3A-D3758287A8F2}" type="slidenum">
              <a:rPr lang="en-US" sz="1200" b="0" i="0">
                <a:latin typeface="Euphemia"/>
                <a:ea typeface="+mn-ea"/>
                <a:cs typeface="+mn-cs"/>
              </a:rPr>
              <a:t>3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57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60854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369669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488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510368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90904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70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18961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6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16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236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26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74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7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679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254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B9702-7FBF-4720-8670-571C5E7EEDDE}" type="datetime1">
              <a:rPr lang="ru-RU" smtClean="0"/>
              <a:t>14.12.2020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37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1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097" y="2061089"/>
            <a:ext cx="9942489" cy="2687884"/>
          </a:xfrm>
        </p:spPr>
        <p:txBody>
          <a:bodyPr>
            <a:normAutofit fontScale="90000"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  <a:t/>
            </a:r>
            <a:b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</a:br>
            <a:r>
              <a:rPr lang="ru-RU" sz="5200" b="1" dirty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>
                <a:solidFill>
                  <a:srgbClr val="595959"/>
                </a:solidFill>
                <a:latin typeface="Euphemia"/>
              </a:rPr>
            </a:br>
            <a:r>
              <a:rPr lang="ru-RU" sz="5200" b="1" dirty="0" smtClean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 smtClean="0">
                <a:solidFill>
                  <a:srgbClr val="595959"/>
                </a:solidFill>
                <a:latin typeface="Euphemia"/>
              </a:rPr>
            </a:br>
            <a:r>
              <a:rPr lang="ru-RU" sz="5200" b="1" dirty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>
                <a:solidFill>
                  <a:srgbClr val="595959"/>
                </a:solidFill>
                <a:latin typeface="Euphemia"/>
              </a:rPr>
            </a:br>
            <a:r>
              <a:rPr lang="ru-RU" sz="5200" b="1" dirty="0" smtClean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 smtClean="0">
                <a:solidFill>
                  <a:srgbClr val="595959"/>
                </a:solidFill>
                <a:latin typeface="Euphemia"/>
              </a:rPr>
            </a:br>
            <a:r>
              <a:rPr lang="ru-RU" sz="5200" b="1" dirty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>
                <a:solidFill>
                  <a:srgbClr val="595959"/>
                </a:solidFill>
                <a:latin typeface="Euphemia"/>
              </a:rPr>
            </a:br>
            <a:r>
              <a:rPr lang="ru-RU" sz="5200" b="1" dirty="0" smtClean="0">
                <a:solidFill>
                  <a:srgbClr val="595959"/>
                </a:solidFill>
                <a:latin typeface="Euphemia"/>
              </a:rPr>
              <a:t/>
            </a:r>
            <a:br>
              <a:rPr lang="ru-RU" sz="5200" b="1" dirty="0" smtClean="0">
                <a:solidFill>
                  <a:srgbClr val="595959"/>
                </a:solidFill>
                <a:latin typeface="Euphemia"/>
              </a:rPr>
            </a:br>
            <a: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  <a:t>Формирования межличностных отношений </a:t>
            </a:r>
            <a:b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</a:br>
            <a:r>
              <a:rPr lang="ru-RU" sz="5200" b="1" dirty="0" smtClean="0">
                <a:solidFill>
                  <a:srgbClr val="595959"/>
                </a:solidFill>
                <a:latin typeface="Euphemia"/>
              </a:rPr>
              <a:t>в </a:t>
            </a:r>
            <a: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  <a:t>дошкольном возрасте посредствам</a:t>
            </a:r>
            <a:b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</a:br>
            <a: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  <a:t> игровой деятельности </a:t>
            </a:r>
            <a:br>
              <a:rPr lang="ru-RU" sz="5200" b="1" i="0" dirty="0" smtClean="0">
                <a:solidFill>
                  <a:srgbClr val="595959"/>
                </a:solidFill>
                <a:latin typeface="Euphemia"/>
                <a:ea typeface="+mj-ea"/>
                <a:cs typeface="+mj-cs"/>
              </a:rPr>
            </a:br>
            <a:endParaRPr lang="ru-RU" sz="5200" b="1" i="0" dirty="0">
              <a:solidFill>
                <a:srgbClr val="595959"/>
              </a:solidFill>
              <a:latin typeface="Euphemia"/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08" y="4146997"/>
            <a:ext cx="5292143" cy="2620851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416717"/>
              </p:ext>
            </p:extLst>
          </p:nvPr>
        </p:nvGraphicFramePr>
        <p:xfrm>
          <a:off x="1286394" y="25758"/>
          <a:ext cx="10240198" cy="6568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77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56858577"/>
              </p:ext>
            </p:extLst>
          </p:nvPr>
        </p:nvGraphicFramePr>
        <p:xfrm>
          <a:off x="1313644" y="2459865"/>
          <a:ext cx="10393251" cy="41839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044" y="193182"/>
            <a:ext cx="8628845" cy="197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63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0918" y="1442433"/>
            <a:ext cx="10689465" cy="541556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Книжные издания:</a:t>
            </a:r>
          </a:p>
          <a:p>
            <a:r>
              <a:rPr lang="ru-RU" sz="5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Андреева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Г.М. Социальная психология. - М., 2003. - С.54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2.Дубина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Развитие у детей коммуникативных способностей. // Дошкольное воспитание, 2005, № 11, с. 3-10.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3.Межличностные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дошкольников: диагностика, проблемы, коррекция / Е. О. Смирнова, В. М. Холмогорова. — М.: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Гуманитар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изд. центр ВЛАДОС, 2005. — 158 с.: ил. — (Психология для всех). 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4.Файзуллаева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Д. Организация совместных видов деятельности детей как условие становления субъектного (личностного) отношения к другому / Е. Д.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Файзуллаева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Психолог в детском саду. - 2009. - N 4. - С. 77-91 (БД МАРС)</a:t>
            </a:r>
          </a:p>
          <a:p>
            <a:pPr marL="0" indent="0">
              <a:buNone/>
            </a:pPr>
            <a:endParaRPr lang="ru-RU" sz="5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ресурсы</a:t>
            </a:r>
          </a:p>
          <a:p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коммуникативного взаимодействия и уровней игровой деятельности у детей старшего 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Наливайская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М.Г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 [Электронный ресурс] // Студенческий научный форум-2013: V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студ. электрон. науч.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[Б. м.], 2013. - URL:http://www.scien- ceforum.ru/2013/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/6583.pdf (15.02.2014).</a:t>
            </a:r>
          </a:p>
          <a:p>
            <a:r>
              <a:rPr lang="ru-RU" sz="5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Скитская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Л.В. Научно-педагогические основы коммуникативного общения и особенности его развития у детей дошкольного возраста //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Вестн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Моск. гос.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ун-та им. М.А. Шолохова. Сер. Педагогика и психология. - 2013. - № 2. - С. 50-57 ; То же [Электронный ресурс]. - URL: http://mggu-sh.ru/sites/default/files/skitskaya.pdf (15.02.2014).</a:t>
            </a: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51539" y="558164"/>
            <a:ext cx="3665930" cy="7340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194" y="180305"/>
            <a:ext cx="2138337" cy="1777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9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94" y="470648"/>
            <a:ext cx="4003394" cy="5903258"/>
          </a:xfrm>
        </p:spPr>
      </p:pic>
      <p:graphicFrame>
        <p:nvGraphicFramePr>
          <p:cNvPr id="12" name="Объект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84475653"/>
              </p:ext>
            </p:extLst>
          </p:nvPr>
        </p:nvGraphicFramePr>
        <p:xfrm>
          <a:off x="4558553" y="282388"/>
          <a:ext cx="7470315" cy="6279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5800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861" y="224865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/>
              </a:rPr>
              <a:t>Научно-теоретические подходы отечественных и зарубежных </a:t>
            </a:r>
            <a:r>
              <a:rPr lang="ru-RU" sz="2400" b="1" dirty="0" smtClean="0">
                <a:solidFill>
                  <a:schemeClr val="tx1"/>
                </a:solidFill>
                <a:latin typeface="Calibri"/>
              </a:rPr>
              <a:t>педагогов и психологов </a:t>
            </a:r>
            <a:r>
              <a:rPr lang="ru-RU" sz="2400" b="1" dirty="0">
                <a:solidFill>
                  <a:schemeClr val="tx1"/>
                </a:solidFill>
                <a:latin typeface="Calibri"/>
              </a:rPr>
              <a:t>к проблеме формирования межличностных отношений у детей</a:t>
            </a:r>
            <a:r>
              <a:rPr lang="ru-RU" sz="2400" b="1" dirty="0">
                <a:solidFill>
                  <a:srgbClr val="DBF5F9"/>
                </a:solidFill>
                <a:latin typeface="Calibri"/>
              </a:rPr>
              <a:t>.</a:t>
            </a:r>
            <a:endParaRPr lang="ru-RU" sz="2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8802944"/>
              </p:ext>
            </p:extLst>
          </p:nvPr>
        </p:nvGraphicFramePr>
        <p:xfrm>
          <a:off x="167424" y="1505755"/>
          <a:ext cx="11900079" cy="535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001255" y="140016"/>
            <a:ext cx="8911687" cy="1280890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/>
              <a:t>Развитие общения со сверстниками в дошкольном возрасте проходит через ряд этапов. </a:t>
            </a: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410287"/>
              </p:ext>
            </p:extLst>
          </p:nvPr>
        </p:nvGraphicFramePr>
        <p:xfrm>
          <a:off x="1311742" y="1062318"/>
          <a:ext cx="10880258" cy="579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97540" y="1452282"/>
            <a:ext cx="11564471" cy="5513293"/>
          </a:xfrm>
          <a:prstGeom prst="rect">
            <a:avLst/>
          </a:prstGeom>
        </p:spPr>
        <p:txBody>
          <a:bodyPr/>
          <a:lstStyle/>
          <a:p>
            <a:pPr lvl="0" rtl="0"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8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3984314"/>
              </p:ext>
            </p:extLst>
          </p:nvPr>
        </p:nvGraphicFramePr>
        <p:xfrm>
          <a:off x="1014589" y="1499830"/>
          <a:ext cx="10507709" cy="5190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1106" y="218940"/>
            <a:ext cx="8911687" cy="128089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игры на развитие</a:t>
            </a:r>
            <a:b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межличностных отношений дошкольников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31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58137598"/>
              </p:ext>
            </p:extLst>
          </p:nvPr>
        </p:nvGraphicFramePr>
        <p:xfrm>
          <a:off x="1476777" y="309093"/>
          <a:ext cx="10444767" cy="62225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390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475418" y="2905115"/>
            <a:ext cx="8123612" cy="3684102"/>
            <a:chOff x="2769767" y="2138576"/>
            <a:chExt cx="8123612" cy="4209857"/>
          </a:xfrm>
        </p:grpSpPr>
        <p:sp>
          <p:nvSpPr>
            <p:cNvPr id="8" name="Полилиния 7"/>
            <p:cNvSpPr/>
            <p:nvPr/>
          </p:nvSpPr>
          <p:spPr>
            <a:xfrm>
              <a:off x="2951980" y="2150143"/>
              <a:ext cx="3303625" cy="857635"/>
            </a:xfrm>
            <a:custGeom>
              <a:avLst/>
              <a:gdLst>
                <a:gd name="connsiteX0" fmla="*/ 0 w 3303625"/>
                <a:gd name="connsiteY0" fmla="*/ 92648 h 926477"/>
                <a:gd name="connsiteX1" fmla="*/ 92648 w 3303625"/>
                <a:gd name="connsiteY1" fmla="*/ 0 h 926477"/>
                <a:gd name="connsiteX2" fmla="*/ 3210977 w 3303625"/>
                <a:gd name="connsiteY2" fmla="*/ 0 h 926477"/>
                <a:gd name="connsiteX3" fmla="*/ 3303625 w 3303625"/>
                <a:gd name="connsiteY3" fmla="*/ 92648 h 926477"/>
                <a:gd name="connsiteX4" fmla="*/ 3303625 w 3303625"/>
                <a:gd name="connsiteY4" fmla="*/ 833829 h 926477"/>
                <a:gd name="connsiteX5" fmla="*/ 3210977 w 3303625"/>
                <a:gd name="connsiteY5" fmla="*/ 926477 h 926477"/>
                <a:gd name="connsiteX6" fmla="*/ 92648 w 3303625"/>
                <a:gd name="connsiteY6" fmla="*/ 926477 h 926477"/>
                <a:gd name="connsiteX7" fmla="*/ 0 w 3303625"/>
                <a:gd name="connsiteY7" fmla="*/ 833829 h 926477"/>
                <a:gd name="connsiteX8" fmla="*/ 0 w 3303625"/>
                <a:gd name="connsiteY8" fmla="*/ 92648 h 926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3625" h="926477">
                  <a:moveTo>
                    <a:pt x="0" y="92648"/>
                  </a:moveTo>
                  <a:cubicBezTo>
                    <a:pt x="0" y="41480"/>
                    <a:pt x="41480" y="0"/>
                    <a:pt x="92648" y="0"/>
                  </a:cubicBezTo>
                  <a:lnTo>
                    <a:pt x="3210977" y="0"/>
                  </a:lnTo>
                  <a:cubicBezTo>
                    <a:pt x="3262145" y="0"/>
                    <a:pt x="3303625" y="41480"/>
                    <a:pt x="3303625" y="92648"/>
                  </a:cubicBezTo>
                  <a:lnTo>
                    <a:pt x="3303625" y="833829"/>
                  </a:lnTo>
                  <a:cubicBezTo>
                    <a:pt x="3303625" y="884997"/>
                    <a:pt x="3262145" y="926477"/>
                    <a:pt x="3210977" y="926477"/>
                  </a:cubicBezTo>
                  <a:lnTo>
                    <a:pt x="92648" y="926477"/>
                  </a:lnTo>
                  <a:cubicBezTo>
                    <a:pt x="41480" y="926477"/>
                    <a:pt x="0" y="884997"/>
                    <a:pt x="0" y="833829"/>
                  </a:cubicBezTo>
                  <a:lnTo>
                    <a:pt x="0" y="92648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3816" tIns="133816" rIns="133816" bIns="133816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Игры с правилами</a:t>
              </a:r>
              <a:r>
                <a:rPr lang="ru-RU" sz="2800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  </a:t>
              </a:r>
              <a:r>
                <a:rPr lang="ru-RU" sz="800" kern="1200" dirty="0" smtClean="0"/>
                <a:t>                                                                    </a:t>
              </a:r>
              <a:endParaRPr lang="ru-RU" sz="800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2769767" y="3540465"/>
              <a:ext cx="985571" cy="2807968"/>
            </a:xfrm>
            <a:custGeom>
              <a:avLst/>
              <a:gdLst>
                <a:gd name="connsiteX0" fmla="*/ 0 w 985571"/>
                <a:gd name="connsiteY0" fmla="*/ 98557 h 2740734"/>
                <a:gd name="connsiteX1" fmla="*/ 98557 w 985571"/>
                <a:gd name="connsiteY1" fmla="*/ 0 h 2740734"/>
                <a:gd name="connsiteX2" fmla="*/ 887014 w 985571"/>
                <a:gd name="connsiteY2" fmla="*/ 0 h 2740734"/>
                <a:gd name="connsiteX3" fmla="*/ 985571 w 985571"/>
                <a:gd name="connsiteY3" fmla="*/ 98557 h 2740734"/>
                <a:gd name="connsiteX4" fmla="*/ 985571 w 985571"/>
                <a:gd name="connsiteY4" fmla="*/ 2642177 h 2740734"/>
                <a:gd name="connsiteX5" fmla="*/ 887014 w 985571"/>
                <a:gd name="connsiteY5" fmla="*/ 2740734 h 2740734"/>
                <a:gd name="connsiteX6" fmla="*/ 98557 w 985571"/>
                <a:gd name="connsiteY6" fmla="*/ 2740734 h 2740734"/>
                <a:gd name="connsiteX7" fmla="*/ 0 w 985571"/>
                <a:gd name="connsiteY7" fmla="*/ 2642177 h 2740734"/>
                <a:gd name="connsiteX8" fmla="*/ 0 w 985571"/>
                <a:gd name="connsiteY8" fmla="*/ 98557 h 27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571" h="2740734">
                  <a:moveTo>
                    <a:pt x="0" y="98557"/>
                  </a:moveTo>
                  <a:cubicBezTo>
                    <a:pt x="0" y="44125"/>
                    <a:pt x="44125" y="0"/>
                    <a:pt x="98557" y="0"/>
                  </a:cubicBezTo>
                  <a:lnTo>
                    <a:pt x="887014" y="0"/>
                  </a:lnTo>
                  <a:cubicBezTo>
                    <a:pt x="941446" y="0"/>
                    <a:pt x="985571" y="44125"/>
                    <a:pt x="985571" y="98557"/>
                  </a:cubicBezTo>
                  <a:lnTo>
                    <a:pt x="985571" y="2642177"/>
                  </a:lnTo>
                  <a:cubicBezTo>
                    <a:pt x="985571" y="2696609"/>
                    <a:pt x="941446" y="2740734"/>
                    <a:pt x="887014" y="2740734"/>
                  </a:cubicBezTo>
                  <a:lnTo>
                    <a:pt x="98557" y="2740734"/>
                  </a:lnTo>
                  <a:cubicBezTo>
                    <a:pt x="44125" y="2740734"/>
                    <a:pt x="0" y="2696609"/>
                    <a:pt x="0" y="2642177"/>
                  </a:cubicBezTo>
                  <a:lnTo>
                    <a:pt x="0" y="985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16496" tIns="116496" rIns="116496" bIns="116496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smtClean="0"/>
                <a:t>народные</a:t>
              </a:r>
              <a:endParaRPr lang="ru-RU" sz="23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4010346" y="3540464"/>
              <a:ext cx="985571" cy="2807969"/>
            </a:xfrm>
            <a:custGeom>
              <a:avLst/>
              <a:gdLst>
                <a:gd name="connsiteX0" fmla="*/ 0 w 985571"/>
                <a:gd name="connsiteY0" fmla="*/ 98557 h 2740734"/>
                <a:gd name="connsiteX1" fmla="*/ 98557 w 985571"/>
                <a:gd name="connsiteY1" fmla="*/ 0 h 2740734"/>
                <a:gd name="connsiteX2" fmla="*/ 887014 w 985571"/>
                <a:gd name="connsiteY2" fmla="*/ 0 h 2740734"/>
                <a:gd name="connsiteX3" fmla="*/ 985571 w 985571"/>
                <a:gd name="connsiteY3" fmla="*/ 98557 h 2740734"/>
                <a:gd name="connsiteX4" fmla="*/ 985571 w 985571"/>
                <a:gd name="connsiteY4" fmla="*/ 2642177 h 2740734"/>
                <a:gd name="connsiteX5" fmla="*/ 887014 w 985571"/>
                <a:gd name="connsiteY5" fmla="*/ 2740734 h 2740734"/>
                <a:gd name="connsiteX6" fmla="*/ 98557 w 985571"/>
                <a:gd name="connsiteY6" fmla="*/ 2740734 h 2740734"/>
                <a:gd name="connsiteX7" fmla="*/ 0 w 985571"/>
                <a:gd name="connsiteY7" fmla="*/ 2642177 h 2740734"/>
                <a:gd name="connsiteX8" fmla="*/ 0 w 985571"/>
                <a:gd name="connsiteY8" fmla="*/ 98557 h 27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571" h="2740734">
                  <a:moveTo>
                    <a:pt x="0" y="98557"/>
                  </a:moveTo>
                  <a:cubicBezTo>
                    <a:pt x="0" y="44125"/>
                    <a:pt x="44125" y="0"/>
                    <a:pt x="98557" y="0"/>
                  </a:cubicBezTo>
                  <a:lnTo>
                    <a:pt x="887014" y="0"/>
                  </a:lnTo>
                  <a:cubicBezTo>
                    <a:pt x="941446" y="0"/>
                    <a:pt x="985571" y="44125"/>
                    <a:pt x="985571" y="98557"/>
                  </a:cubicBezTo>
                  <a:lnTo>
                    <a:pt x="985571" y="2642177"/>
                  </a:lnTo>
                  <a:cubicBezTo>
                    <a:pt x="985571" y="2696609"/>
                    <a:pt x="941446" y="2740734"/>
                    <a:pt x="887014" y="2740734"/>
                  </a:cubicBezTo>
                  <a:lnTo>
                    <a:pt x="98557" y="2740734"/>
                  </a:lnTo>
                  <a:cubicBezTo>
                    <a:pt x="44125" y="2740734"/>
                    <a:pt x="0" y="2696609"/>
                    <a:pt x="0" y="2642177"/>
                  </a:cubicBezTo>
                  <a:lnTo>
                    <a:pt x="0" y="985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16496" tIns="116496" rIns="116496" bIns="116496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smtClean="0"/>
                <a:t>дидактические </a:t>
              </a:r>
              <a:endParaRPr lang="ru-RU" sz="23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376564" y="3540465"/>
              <a:ext cx="985571" cy="2807968"/>
            </a:xfrm>
            <a:custGeom>
              <a:avLst/>
              <a:gdLst>
                <a:gd name="connsiteX0" fmla="*/ 0 w 985571"/>
                <a:gd name="connsiteY0" fmla="*/ 98557 h 2740734"/>
                <a:gd name="connsiteX1" fmla="*/ 98557 w 985571"/>
                <a:gd name="connsiteY1" fmla="*/ 0 h 2740734"/>
                <a:gd name="connsiteX2" fmla="*/ 887014 w 985571"/>
                <a:gd name="connsiteY2" fmla="*/ 0 h 2740734"/>
                <a:gd name="connsiteX3" fmla="*/ 985571 w 985571"/>
                <a:gd name="connsiteY3" fmla="*/ 98557 h 2740734"/>
                <a:gd name="connsiteX4" fmla="*/ 985571 w 985571"/>
                <a:gd name="connsiteY4" fmla="*/ 2642177 h 2740734"/>
                <a:gd name="connsiteX5" fmla="*/ 887014 w 985571"/>
                <a:gd name="connsiteY5" fmla="*/ 2740734 h 2740734"/>
                <a:gd name="connsiteX6" fmla="*/ 98557 w 985571"/>
                <a:gd name="connsiteY6" fmla="*/ 2740734 h 2740734"/>
                <a:gd name="connsiteX7" fmla="*/ 0 w 985571"/>
                <a:gd name="connsiteY7" fmla="*/ 2642177 h 2740734"/>
                <a:gd name="connsiteX8" fmla="*/ 0 w 985571"/>
                <a:gd name="connsiteY8" fmla="*/ 98557 h 27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571" h="2740734">
                  <a:moveTo>
                    <a:pt x="0" y="98557"/>
                  </a:moveTo>
                  <a:cubicBezTo>
                    <a:pt x="0" y="44125"/>
                    <a:pt x="44125" y="0"/>
                    <a:pt x="98557" y="0"/>
                  </a:cubicBezTo>
                  <a:lnTo>
                    <a:pt x="887014" y="0"/>
                  </a:lnTo>
                  <a:cubicBezTo>
                    <a:pt x="941446" y="0"/>
                    <a:pt x="985571" y="44125"/>
                    <a:pt x="985571" y="98557"/>
                  </a:cubicBezTo>
                  <a:lnTo>
                    <a:pt x="985571" y="2642177"/>
                  </a:lnTo>
                  <a:cubicBezTo>
                    <a:pt x="985571" y="2696609"/>
                    <a:pt x="941446" y="2740734"/>
                    <a:pt x="887014" y="2740734"/>
                  </a:cubicBezTo>
                  <a:lnTo>
                    <a:pt x="98557" y="2740734"/>
                  </a:lnTo>
                  <a:cubicBezTo>
                    <a:pt x="44125" y="2740734"/>
                    <a:pt x="0" y="2696609"/>
                    <a:pt x="0" y="2642177"/>
                  </a:cubicBezTo>
                  <a:lnTo>
                    <a:pt x="0" y="985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16496" tIns="116496" rIns="116496" bIns="116496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smtClean="0"/>
                <a:t>подвижные</a:t>
              </a:r>
              <a:endParaRPr lang="ru-RU" sz="23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839449" y="2138576"/>
              <a:ext cx="2053930" cy="869202"/>
            </a:xfrm>
            <a:custGeom>
              <a:avLst/>
              <a:gdLst>
                <a:gd name="connsiteX0" fmla="*/ 0 w 2053930"/>
                <a:gd name="connsiteY0" fmla="*/ 96101 h 961011"/>
                <a:gd name="connsiteX1" fmla="*/ 96101 w 2053930"/>
                <a:gd name="connsiteY1" fmla="*/ 0 h 961011"/>
                <a:gd name="connsiteX2" fmla="*/ 1957829 w 2053930"/>
                <a:gd name="connsiteY2" fmla="*/ 0 h 961011"/>
                <a:gd name="connsiteX3" fmla="*/ 2053930 w 2053930"/>
                <a:gd name="connsiteY3" fmla="*/ 96101 h 961011"/>
                <a:gd name="connsiteX4" fmla="*/ 2053930 w 2053930"/>
                <a:gd name="connsiteY4" fmla="*/ 864910 h 961011"/>
                <a:gd name="connsiteX5" fmla="*/ 1957829 w 2053930"/>
                <a:gd name="connsiteY5" fmla="*/ 961011 h 961011"/>
                <a:gd name="connsiteX6" fmla="*/ 96101 w 2053930"/>
                <a:gd name="connsiteY6" fmla="*/ 961011 h 961011"/>
                <a:gd name="connsiteX7" fmla="*/ 0 w 2053930"/>
                <a:gd name="connsiteY7" fmla="*/ 864910 h 961011"/>
                <a:gd name="connsiteX8" fmla="*/ 0 w 2053930"/>
                <a:gd name="connsiteY8" fmla="*/ 96101 h 961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3930" h="961011">
                  <a:moveTo>
                    <a:pt x="0" y="96101"/>
                  </a:moveTo>
                  <a:cubicBezTo>
                    <a:pt x="0" y="43026"/>
                    <a:pt x="43026" y="0"/>
                    <a:pt x="96101" y="0"/>
                  </a:cubicBezTo>
                  <a:lnTo>
                    <a:pt x="1957829" y="0"/>
                  </a:lnTo>
                  <a:cubicBezTo>
                    <a:pt x="2010904" y="0"/>
                    <a:pt x="2053930" y="43026"/>
                    <a:pt x="2053930" y="96101"/>
                  </a:cubicBezTo>
                  <a:lnTo>
                    <a:pt x="2053930" y="864910"/>
                  </a:lnTo>
                  <a:cubicBezTo>
                    <a:pt x="2053930" y="917985"/>
                    <a:pt x="2010904" y="961011"/>
                    <a:pt x="1957829" y="961011"/>
                  </a:cubicBezTo>
                  <a:lnTo>
                    <a:pt x="96101" y="961011"/>
                  </a:lnTo>
                  <a:cubicBezTo>
                    <a:pt x="43026" y="961011"/>
                    <a:pt x="0" y="917985"/>
                    <a:pt x="0" y="864910"/>
                  </a:cubicBezTo>
                  <a:lnTo>
                    <a:pt x="0" y="96101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5777" tIns="115777" rIns="115777" bIns="115777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b="1" kern="1200" dirty="0" smtClean="0"/>
                <a:t>Творческие игры:</a:t>
              </a:r>
              <a:endParaRPr lang="ru-RU" sz="23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8839449" y="3540465"/>
              <a:ext cx="985571" cy="2807968"/>
            </a:xfrm>
            <a:custGeom>
              <a:avLst/>
              <a:gdLst>
                <a:gd name="connsiteX0" fmla="*/ 0 w 985571"/>
                <a:gd name="connsiteY0" fmla="*/ 98557 h 2740734"/>
                <a:gd name="connsiteX1" fmla="*/ 98557 w 985571"/>
                <a:gd name="connsiteY1" fmla="*/ 0 h 2740734"/>
                <a:gd name="connsiteX2" fmla="*/ 887014 w 985571"/>
                <a:gd name="connsiteY2" fmla="*/ 0 h 2740734"/>
                <a:gd name="connsiteX3" fmla="*/ 985571 w 985571"/>
                <a:gd name="connsiteY3" fmla="*/ 98557 h 2740734"/>
                <a:gd name="connsiteX4" fmla="*/ 985571 w 985571"/>
                <a:gd name="connsiteY4" fmla="*/ 2642177 h 2740734"/>
                <a:gd name="connsiteX5" fmla="*/ 887014 w 985571"/>
                <a:gd name="connsiteY5" fmla="*/ 2740734 h 2740734"/>
                <a:gd name="connsiteX6" fmla="*/ 98557 w 985571"/>
                <a:gd name="connsiteY6" fmla="*/ 2740734 h 2740734"/>
                <a:gd name="connsiteX7" fmla="*/ 0 w 985571"/>
                <a:gd name="connsiteY7" fmla="*/ 2642177 h 2740734"/>
                <a:gd name="connsiteX8" fmla="*/ 0 w 985571"/>
                <a:gd name="connsiteY8" fmla="*/ 98557 h 27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571" h="2740734">
                  <a:moveTo>
                    <a:pt x="0" y="98557"/>
                  </a:moveTo>
                  <a:cubicBezTo>
                    <a:pt x="0" y="44125"/>
                    <a:pt x="44125" y="0"/>
                    <a:pt x="98557" y="0"/>
                  </a:cubicBezTo>
                  <a:lnTo>
                    <a:pt x="887014" y="0"/>
                  </a:lnTo>
                  <a:cubicBezTo>
                    <a:pt x="941446" y="0"/>
                    <a:pt x="985571" y="44125"/>
                    <a:pt x="985571" y="98557"/>
                  </a:cubicBezTo>
                  <a:lnTo>
                    <a:pt x="985571" y="2642177"/>
                  </a:lnTo>
                  <a:cubicBezTo>
                    <a:pt x="985571" y="2696609"/>
                    <a:pt x="941446" y="2740734"/>
                    <a:pt x="887014" y="2740734"/>
                  </a:cubicBezTo>
                  <a:lnTo>
                    <a:pt x="98557" y="2740734"/>
                  </a:lnTo>
                  <a:cubicBezTo>
                    <a:pt x="44125" y="2740734"/>
                    <a:pt x="0" y="2696609"/>
                    <a:pt x="0" y="2642177"/>
                  </a:cubicBezTo>
                  <a:lnTo>
                    <a:pt x="0" y="985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16496" tIns="116496" rIns="116496" bIns="116496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smtClean="0"/>
                <a:t>сюжетно – ролевые</a:t>
              </a:r>
              <a:endParaRPr lang="ru-RU" sz="23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9907808" y="3540465"/>
              <a:ext cx="985571" cy="2807968"/>
            </a:xfrm>
            <a:custGeom>
              <a:avLst/>
              <a:gdLst>
                <a:gd name="connsiteX0" fmla="*/ 0 w 985571"/>
                <a:gd name="connsiteY0" fmla="*/ 98557 h 2740734"/>
                <a:gd name="connsiteX1" fmla="*/ 98557 w 985571"/>
                <a:gd name="connsiteY1" fmla="*/ 0 h 2740734"/>
                <a:gd name="connsiteX2" fmla="*/ 887014 w 985571"/>
                <a:gd name="connsiteY2" fmla="*/ 0 h 2740734"/>
                <a:gd name="connsiteX3" fmla="*/ 985571 w 985571"/>
                <a:gd name="connsiteY3" fmla="*/ 98557 h 2740734"/>
                <a:gd name="connsiteX4" fmla="*/ 985571 w 985571"/>
                <a:gd name="connsiteY4" fmla="*/ 2642177 h 2740734"/>
                <a:gd name="connsiteX5" fmla="*/ 887014 w 985571"/>
                <a:gd name="connsiteY5" fmla="*/ 2740734 h 2740734"/>
                <a:gd name="connsiteX6" fmla="*/ 98557 w 985571"/>
                <a:gd name="connsiteY6" fmla="*/ 2740734 h 2740734"/>
                <a:gd name="connsiteX7" fmla="*/ 0 w 985571"/>
                <a:gd name="connsiteY7" fmla="*/ 2642177 h 2740734"/>
                <a:gd name="connsiteX8" fmla="*/ 0 w 985571"/>
                <a:gd name="connsiteY8" fmla="*/ 98557 h 274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571" h="2740734">
                  <a:moveTo>
                    <a:pt x="0" y="98557"/>
                  </a:moveTo>
                  <a:cubicBezTo>
                    <a:pt x="0" y="44125"/>
                    <a:pt x="44125" y="0"/>
                    <a:pt x="98557" y="0"/>
                  </a:cubicBezTo>
                  <a:lnTo>
                    <a:pt x="887014" y="0"/>
                  </a:lnTo>
                  <a:cubicBezTo>
                    <a:pt x="941446" y="0"/>
                    <a:pt x="985571" y="44125"/>
                    <a:pt x="985571" y="98557"/>
                  </a:cubicBezTo>
                  <a:lnTo>
                    <a:pt x="985571" y="2642177"/>
                  </a:lnTo>
                  <a:cubicBezTo>
                    <a:pt x="985571" y="2696609"/>
                    <a:pt x="941446" y="2740734"/>
                    <a:pt x="887014" y="2740734"/>
                  </a:cubicBezTo>
                  <a:lnTo>
                    <a:pt x="98557" y="2740734"/>
                  </a:lnTo>
                  <a:cubicBezTo>
                    <a:pt x="44125" y="2740734"/>
                    <a:pt x="0" y="2696609"/>
                    <a:pt x="0" y="2642177"/>
                  </a:cubicBezTo>
                  <a:lnTo>
                    <a:pt x="0" y="9855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vert270" wrap="square" lIns="116496" tIns="116496" rIns="116496" bIns="116496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300" kern="1200" dirty="0" smtClean="0"/>
                <a:t>строительные </a:t>
              </a:r>
              <a:endParaRPr lang="ru-RU" sz="2300" kern="1200" dirty="0"/>
            </a:p>
          </p:txBody>
        </p:sp>
      </p:grpSp>
      <p:sp>
        <p:nvSpPr>
          <p:cNvPr id="16" name="Стрелка вниз 15"/>
          <p:cNvSpPr/>
          <p:nvPr/>
        </p:nvSpPr>
        <p:spPr>
          <a:xfrm>
            <a:off x="5461915" y="3708439"/>
            <a:ext cx="309093" cy="373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295" y="3714898"/>
            <a:ext cx="365792" cy="39627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865" y="3697046"/>
            <a:ext cx="365792" cy="39627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5530" y="3685653"/>
            <a:ext cx="365792" cy="39627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0096" y="3678657"/>
            <a:ext cx="365792" cy="396274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758059" y="634067"/>
            <a:ext cx="9968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игр, предложенная Г. А. Урунтаевой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173531" y="1838893"/>
            <a:ext cx="3645782" cy="7165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 rot="2340187">
            <a:off x="4635996" y="2298286"/>
            <a:ext cx="338240" cy="5631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969764" y="2310234"/>
            <a:ext cx="47552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76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82805696"/>
              </p:ext>
            </p:extLst>
          </p:nvPr>
        </p:nvGraphicFramePr>
        <p:xfrm>
          <a:off x="991673" y="1469008"/>
          <a:ext cx="10728102" cy="52674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4435" y="485431"/>
            <a:ext cx="8911687" cy="94494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1A1B1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 межличностных отношений посредствам игровой деятельности должно базироваться </a:t>
            </a:r>
            <a:r>
              <a:rPr lang="ru-RU" sz="2000" b="1" dirty="0" smtClean="0">
                <a:solidFill>
                  <a:srgbClr val="1A1B1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принципах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8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545068"/>
              </p:ext>
            </p:extLst>
          </p:nvPr>
        </p:nvGraphicFramePr>
        <p:xfrm>
          <a:off x="360608" y="1609861"/>
          <a:ext cx="11706895" cy="525010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459865"/>
                <a:gridCol w="9247030"/>
              </a:tblGrid>
              <a:tr h="3067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и цели игр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5258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1-Й ЭТАП: ОБЩЕНИЕ БЕЗ СЛОВ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задачей является отказ от речевых способов общения, столь привычных для детей, и переход к жестовым и мимическим средствам коммуникации, которые требуют большего внимания к другим.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7502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2-й ЭТАП ВНИМАНИЕ К ДРУГОМУ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втором этапе внимание к сверстнику становится смысловым центром всех игр. Подстраиваясь к другому и уподобляясь ему в своих действиях, дети учатся замечать самые мелкие детали движений, мимики, интонаций своих ровесников.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54663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3-й ЭТАП СОГЛАСОВАН -НОСТЬ ДЕЙСТВИЙ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этом этапе отрабатывается способность к согласованности движений, что требует ориентации на действия партнеров и подстройки к ним.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7502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4-й ЭТАП ОБЩИЕ ПЕРЕЖИВАНИЯ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Четвертый этап предполагает погружение детей в общие для всех переживания — как радостные, так и тревожные. Создаваемое в играх мнимое чувство общей опасности объединяет и связывает дошкольников.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61721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5-й ЭТАП ВЗАИМОПОМОЩЬ В ИГРЕ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пятом этапе вводятся ролевые игры, в которых дети оказывают друг другу помощь и поддержку в трудных игровых ситуациях.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8270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6-й ЭТАП ДОБРЫЕ СЛОВА И ПОЖЕЛАНИЯ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шестом этапе становится возможным вербальное выражение своего отношения к сверстнику, которое по правилам игры должно иметь исключительно положительный характер (комплименты, добрые пожелания, подчеркивание достоинств другого и пр.)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  <a:tr h="7888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7-й ЭТАП ПОМОЩЬ В СОВМЕСТНОЙ ДЕЯТЕЛЬНОСТИ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седьмом этапе проводятся игры и занятия, в которых дети оказывают друг другу реальную помощь в совместной деятельности.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11" marR="38511" marT="0" marB="0"/>
                </a:tc>
              </a:tr>
            </a:tbl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989263296"/>
              </p:ext>
            </p:extLst>
          </p:nvPr>
        </p:nvGraphicFramePr>
        <p:xfrm>
          <a:off x="1609858" y="399245"/>
          <a:ext cx="10406129" cy="1146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040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1508</Words>
  <Application>Microsoft Office PowerPoint</Application>
  <PresentationFormat>Произвольный</PresentationFormat>
  <Paragraphs>70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       Формирования межличностных отношений  в дошкольном возрасте посредствам  игровой деятельности  </vt:lpstr>
      <vt:lpstr>Презентация PowerPoint</vt:lpstr>
      <vt:lpstr>Научно-теоретические подходы отечественных и зарубежных педагогов и психологов к проблеме формирования межличностных отношений у детей.</vt:lpstr>
      <vt:lpstr>Развитие общения со сверстниками в дошкольном возрасте проходит через ряд этапов.  </vt:lpstr>
      <vt:lpstr>Влияние игры на развитие межличностных отношений дошкольников</vt:lpstr>
      <vt:lpstr>Презентация PowerPoint</vt:lpstr>
      <vt:lpstr>Презентация PowerPoint</vt:lpstr>
      <vt:lpstr>Формирования межличностных отношений посредствам игровой деятельности должно базироваться  принципах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2014-06-01T18:26:23Z</dcterms:created>
  <dcterms:modified xsi:type="dcterms:W3CDTF">2020-12-14T07:34:29Z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