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73" r:id="rId3"/>
    <p:sldId id="274" r:id="rId4"/>
    <p:sldId id="277" r:id="rId5"/>
    <p:sldId id="258" r:id="rId6"/>
    <p:sldId id="282" r:id="rId7"/>
    <p:sldId id="283" r:id="rId8"/>
    <p:sldId id="284" r:id="rId9"/>
    <p:sldId id="285" r:id="rId10"/>
    <p:sldId id="286" r:id="rId11"/>
    <p:sldId id="287" r:id="rId12"/>
    <p:sldId id="267" r:id="rId13"/>
    <p:sldId id="268" r:id="rId14"/>
    <p:sldId id="272" r:id="rId15"/>
    <p:sldId id="280" r:id="rId16"/>
    <p:sldId id="281" r:id="rId17"/>
    <p:sldId id="288" r:id="rId18"/>
    <p:sldId id="289" r:id="rId19"/>
    <p:sldId id="291" r:id="rId20"/>
    <p:sldId id="290" r:id="rId21"/>
    <p:sldId id="292" r:id="rId22"/>
    <p:sldId id="295" r:id="rId23"/>
    <p:sldId id="271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793" autoAdjust="0"/>
  </p:normalViewPr>
  <p:slideViewPr>
    <p:cSldViewPr>
      <p:cViewPr varScale="1">
        <p:scale>
          <a:sx n="105" d="100"/>
          <a:sy n="105" d="100"/>
        </p:scale>
        <p:origin x="17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для шаблонов\луг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50"/>
            <a:ext cx="9126538" cy="657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Documents and Settings\Admin\Рабочий стол\угадай\Синий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6429375"/>
            <a:ext cx="1214438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54346-CED5-4017-8452-17A32764A64C}" type="datetimeFigureOut">
              <a:rPr lang="ru-RU"/>
              <a:pPr>
                <a:defRPr/>
              </a:pPr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0B66B-EB6E-4E94-96E4-0078CBB37E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9D1CA-B58C-4451-B079-B0AC15EB3983}" type="datetimeFigureOut">
              <a:rPr lang="ru-RU"/>
              <a:pPr>
                <a:defRPr/>
              </a:pPr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69FBF-E036-4BAC-BB1B-CFB708F7E9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031C6-27C9-4D41-9366-AA9102F304DB}" type="datetimeFigureOut">
              <a:rPr lang="ru-RU"/>
              <a:pPr>
                <a:defRPr/>
              </a:pPr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6CF22-20BD-4AC1-837E-FA371B4771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1DD8A-88A2-4EF4-AC09-D9B04012AE01}" type="datetimeFigureOut">
              <a:rPr lang="ru-RU"/>
              <a:pPr>
                <a:defRPr/>
              </a:pPr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058CB-7422-4955-B4EF-B8F58A1645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E9219-3CC1-4817-A133-9D0DBA522BEF}" type="datetimeFigureOut">
              <a:rPr lang="ru-RU"/>
              <a:pPr>
                <a:defRPr/>
              </a:pPr>
              <a:t>01.04.2022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75238-AA29-4BCB-9945-A0FF743091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7ADC9B-19AD-4812-91A6-1B8065587D54}" type="datetimeFigureOut">
              <a:rPr lang="ru-RU"/>
              <a:pPr>
                <a:defRPr/>
              </a:pPr>
              <a:t>01.04.2022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F3882-E263-4C75-B46F-988DB3AF2B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3600F-68FF-4A18-9256-62B8E2FD47CD}" type="datetimeFigureOut">
              <a:rPr lang="ru-RU"/>
              <a:pPr>
                <a:defRPr/>
              </a:pPr>
              <a:t>01.04.2022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2EAE0-423B-4D32-801E-8C9F822FFB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ECFE7-8977-4541-AE55-A553A995E90C}" type="datetimeFigureOut">
              <a:rPr lang="ru-RU"/>
              <a:pPr>
                <a:defRPr/>
              </a:pPr>
              <a:t>01.04.2022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66644-69FE-4907-AA02-0C4B23E31B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AFA3F-49B6-44C7-AF12-47CAC19F4651}" type="datetimeFigureOut">
              <a:rPr lang="ru-RU"/>
              <a:pPr>
                <a:defRPr/>
              </a:pPr>
              <a:t>01.04.2022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A5CB9-52F0-4E96-B478-324CD8DEE9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DB21F-D235-46EA-AC5A-BCBAB456AB58}" type="datetimeFigureOut">
              <a:rPr lang="ru-RU"/>
              <a:pPr>
                <a:defRPr/>
              </a:pPr>
              <a:t>01.04.2022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19AFF-3304-4833-8E7F-CC85C06CEB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C:\Documents and Settings\Admin\Рабочий стол\для шаблонов\Копия луг.gif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8840E04-5B8B-4A6E-B28B-A715277F5D91}" type="datetimeFigureOut">
              <a:rPr lang="ru-RU"/>
              <a:pPr>
                <a:defRPr/>
              </a:pPr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04F2746-256B-4ECE-AA0E-CC3F4886E6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736"/>
            <a:ext cx="7772400" cy="1470025"/>
          </a:xfrm>
        </p:spPr>
        <p:txBody>
          <a:bodyPr/>
          <a:lstStyle/>
          <a:p>
            <a:r>
              <a:rPr lang="ru-RU" dirty="0"/>
              <a:t> </a:t>
            </a:r>
            <a:r>
              <a:rPr lang="ru-RU" sz="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«Сенсорное развитие детей раннего возраста»</a:t>
            </a:r>
            <a:endParaRPr lang="ru-RU" sz="60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3861048"/>
            <a:ext cx="7344816" cy="1728192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Автор: Графская Алена Сергеевна</a:t>
            </a:r>
          </a:p>
          <a:p>
            <a:r>
              <a:rPr lang="ru-RU" dirty="0">
                <a:solidFill>
                  <a:schemeClr val="tx1"/>
                </a:solidFill>
              </a:rPr>
              <a:t>Воспитатель ГБДОУ Детский сад </a:t>
            </a:r>
          </a:p>
          <a:p>
            <a:r>
              <a:rPr lang="ru-RU" dirty="0">
                <a:solidFill>
                  <a:schemeClr val="tx1"/>
                </a:solidFill>
              </a:rPr>
              <a:t>№2 Калининского района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260648"/>
            <a:ext cx="71287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F48567-689F-4C6F-A900-AF5D4A51FEC8}"/>
              </a:ext>
            </a:extLst>
          </p:cNvPr>
          <p:cNvSpPr txBox="1"/>
          <p:nvPr/>
        </p:nvSpPr>
        <p:spPr>
          <a:xfrm>
            <a:off x="611560" y="233323"/>
            <a:ext cx="741682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ГБДОУ Детский сад №2 Калининского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1661836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86808" cy="1143000"/>
          </a:xfrm>
        </p:spPr>
        <p:txBody>
          <a:bodyPr/>
          <a:lstStyle/>
          <a:p>
            <a:pPr lvl="0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Два температурных определения (тепло, холодно)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6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3551"/>
          <a:stretch>
            <a:fillRect/>
          </a:stretch>
        </p:blipFill>
        <p:spPr>
          <a:xfrm>
            <a:off x="2285984" y="1857364"/>
            <a:ext cx="4071966" cy="464347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143000"/>
          </a:xfrm>
        </p:spPr>
        <p:txBody>
          <a:bodyPr/>
          <a:lstStyle/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Пять типов запаха (сладкий, горький, свежий, легкий, тяжелый).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73975607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1996"/>
          <a:stretch>
            <a:fillRect/>
          </a:stretch>
        </p:blipFill>
        <p:spPr>
          <a:xfrm>
            <a:off x="2285984" y="2571744"/>
            <a:ext cx="5000660" cy="3983047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srgbClr val="7030A0"/>
                </a:solidFill>
                <a:latin typeface="Comic Sans MS" pitchFamily="66" charset="0"/>
              </a:rPr>
              <a:t>Требования сенсорного воспитания в 2-3 года</a:t>
            </a:r>
            <a:endParaRPr lang="ru-RU" sz="3600" b="1" dirty="0">
              <a:solidFill>
                <a:srgbClr val="7030A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4757758"/>
          </a:xfrm>
        </p:spPr>
        <p:txBody>
          <a:bodyPr/>
          <a:lstStyle/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Понимание и способность назвать 4 цвета, а также правильно подбирать их по образцу;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Ориентирование в размерах (величинах) предметов, способность разобрать и собрать трехразмерную матрешку;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Умение правильно собрать цветную пирамидку из 4-6 колец разного размера;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Способность правильно соотносить конфигурацию объемных фигур с плоскими;</a:t>
            </a:r>
          </a:p>
          <a:p>
            <a:r>
              <a:rPr lang="ru-RU" sz="2400" dirty="0"/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Узнавать геометрические фигуры «круг», «квадрат», «треугольник» находить похожие на них предметы</a:t>
            </a:r>
          </a:p>
          <a:p>
            <a:pPr lvl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500042"/>
            <a:ext cx="8143932" cy="1143000"/>
          </a:xfrm>
        </p:spPr>
        <p:txBody>
          <a:bodyPr/>
          <a:lstStyle/>
          <a:p>
            <a:r>
              <a:rPr lang="ru-RU" sz="3600" b="1" dirty="0">
                <a:solidFill>
                  <a:srgbClr val="7030A0"/>
                </a:solidFill>
                <a:latin typeface="Comic Sans MS" pitchFamily="66" charset="0"/>
                <a:cs typeface="Times New Roman" pitchFamily="18" charset="0"/>
              </a:rPr>
              <a:t>Сенсорное развитие происходит в различных видах детской деятельности. </a:t>
            </a:r>
          </a:p>
        </p:txBody>
      </p:sp>
      <p:pic>
        <p:nvPicPr>
          <p:cNvPr id="5" name="Содержимое 4" descr="142899607844de6ed42d0a7b2e65d35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85719" y="1714488"/>
            <a:ext cx="2549267" cy="1928826"/>
          </a:xfrm>
        </p:spPr>
      </p:pic>
      <p:pic>
        <p:nvPicPr>
          <p:cNvPr id="6" name="Рисунок 5" descr="82e9f583cc2322dce110d6c473.jpg"/>
          <p:cNvPicPr>
            <a:picLocks noChangeAspect="1"/>
          </p:cNvPicPr>
          <p:nvPr/>
        </p:nvPicPr>
        <p:blipFill>
          <a:blip r:embed="rId3" cstate="print"/>
          <a:srcRect l="4613" r="12344"/>
          <a:stretch>
            <a:fillRect/>
          </a:stretch>
        </p:blipFill>
        <p:spPr>
          <a:xfrm>
            <a:off x="3214678" y="1928802"/>
            <a:ext cx="2571768" cy="2571744"/>
          </a:xfrm>
          <a:prstGeom prst="rect">
            <a:avLst/>
          </a:prstGeom>
        </p:spPr>
      </p:pic>
      <p:pic>
        <p:nvPicPr>
          <p:cNvPr id="7" name="Рисунок 6" descr="10923_html_1f310b9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57950" y="2143116"/>
            <a:ext cx="2485475" cy="1936054"/>
          </a:xfrm>
          <a:prstGeom prst="rect">
            <a:avLst/>
          </a:prstGeom>
        </p:spPr>
      </p:pic>
      <p:pic>
        <p:nvPicPr>
          <p:cNvPr id="8" name="Рисунок 7" descr="blago-vech-fill-190x16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34" y="4286256"/>
            <a:ext cx="2500330" cy="2285992"/>
          </a:xfrm>
          <a:prstGeom prst="rect">
            <a:avLst/>
          </a:prstGeom>
        </p:spPr>
      </p:pic>
      <p:pic>
        <p:nvPicPr>
          <p:cNvPr id="9" name="Рисунок 8" descr="opyt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00826" y="4286256"/>
            <a:ext cx="2286016" cy="2232983"/>
          </a:xfrm>
          <a:prstGeom prst="rect">
            <a:avLst/>
          </a:prstGeom>
        </p:spPr>
      </p:pic>
      <p:pic>
        <p:nvPicPr>
          <p:cNvPr id="10" name="Рисунок 9" descr="318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86116" y="4714884"/>
            <a:ext cx="2857500" cy="18288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sz="4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Зрительное восприятие</a:t>
            </a:r>
          </a:p>
        </p:txBody>
      </p:sp>
      <p:pic>
        <p:nvPicPr>
          <p:cNvPr id="13" name="Содержимое 12" descr="fc6829e315f02205717fa6fd35db78dc.jpg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4572032" cy="3306502"/>
          </a:xfrm>
        </p:spPr>
      </p:pic>
      <p:pic>
        <p:nvPicPr>
          <p:cNvPr id="14" name="Рисунок 13" descr="54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2928934"/>
            <a:ext cx="4143404" cy="31813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Слуховое восприятие</a:t>
            </a:r>
          </a:p>
        </p:txBody>
      </p:sp>
      <p:pic>
        <p:nvPicPr>
          <p:cNvPr id="5" name="Содержимое 4" descr="igruhki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500174"/>
            <a:ext cx="4143404" cy="28910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llust_024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214686"/>
            <a:ext cx="4286280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Осязательное восприятие</a:t>
            </a:r>
          </a:p>
        </p:txBody>
      </p:sp>
      <p:pic>
        <p:nvPicPr>
          <p:cNvPr id="5" name="Содержимое 4" descr="71759_html_mf2df23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500175"/>
            <a:ext cx="3909223" cy="2428892"/>
          </a:xfrm>
        </p:spPr>
      </p:pic>
      <p:pic>
        <p:nvPicPr>
          <p:cNvPr id="6" name="Рисунок 5" descr="7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1571612"/>
            <a:ext cx="3643338" cy="2500330"/>
          </a:xfrm>
          <a:prstGeom prst="rect">
            <a:avLst/>
          </a:prstGeom>
        </p:spPr>
      </p:pic>
      <p:pic>
        <p:nvPicPr>
          <p:cNvPr id="7" name="Рисунок 6" descr="sen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17213" y="4249286"/>
            <a:ext cx="3540738" cy="2394424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Полезные материалы:</a:t>
            </a:r>
            <a:endParaRPr lang="ru-RU" sz="5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258072" cy="4525963"/>
          </a:xfrm>
        </p:spPr>
        <p:txBody>
          <a:bodyPr/>
          <a:lstStyle/>
          <a:p>
            <a:r>
              <a:rPr lang="ru-RU" sz="4400" b="1" dirty="0">
                <a:solidFill>
                  <a:srgbClr val="7030A0"/>
                </a:solidFill>
                <a:latin typeface="Comic Sans MS" pitchFamily="66" charset="0"/>
              </a:rPr>
              <a:t>Фольга.</a:t>
            </a:r>
            <a:endParaRPr lang="ru-RU" sz="44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5" name="Рисунок 4" descr="image_18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4" y="1643051"/>
            <a:ext cx="3571900" cy="2322889"/>
          </a:xfrm>
          <a:prstGeom prst="rect">
            <a:avLst/>
          </a:prstGeom>
        </p:spPr>
      </p:pic>
      <p:pic>
        <p:nvPicPr>
          <p:cNvPr id="6" name="Рисунок 5" descr="folga9.jpg"/>
          <p:cNvPicPr>
            <a:picLocks noChangeAspect="1"/>
          </p:cNvPicPr>
          <p:nvPr/>
        </p:nvPicPr>
        <p:blipFill>
          <a:blip r:embed="rId3" cstate="print"/>
          <a:srcRect l="5161" r="7109"/>
          <a:stretch>
            <a:fillRect/>
          </a:stretch>
        </p:blipFill>
        <p:spPr>
          <a:xfrm>
            <a:off x="785786" y="2786058"/>
            <a:ext cx="3929090" cy="288607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901014" cy="4525963"/>
          </a:xfrm>
        </p:spPr>
        <p:txBody>
          <a:bodyPr/>
          <a:lstStyle/>
          <a:p>
            <a:pPr>
              <a:buNone/>
            </a:pP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Крупы, сушёная фасоль, шишки, каштаны.</a:t>
            </a:r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416.jpg"/>
          <p:cNvPicPr>
            <a:picLocks noChangeAspect="1"/>
          </p:cNvPicPr>
          <p:nvPr/>
        </p:nvPicPr>
        <p:blipFill>
          <a:blip r:embed="rId2" cstate="print"/>
          <a:srcRect t="15958" r="4254" b="10238"/>
          <a:stretch>
            <a:fillRect/>
          </a:stretch>
        </p:blipFill>
        <p:spPr>
          <a:xfrm>
            <a:off x="5357818" y="2143116"/>
            <a:ext cx="3214710" cy="2643206"/>
          </a:xfrm>
          <a:prstGeom prst="rect">
            <a:avLst/>
          </a:prstGeom>
        </p:spPr>
      </p:pic>
      <p:pic>
        <p:nvPicPr>
          <p:cNvPr id="6" name="Рисунок 5" descr="игры-на-развитие-органов-чувств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2643183"/>
            <a:ext cx="3115342" cy="2071702"/>
          </a:xfrm>
          <a:prstGeom prst="rect">
            <a:avLst/>
          </a:prstGeom>
        </p:spPr>
      </p:pic>
      <p:pic>
        <p:nvPicPr>
          <p:cNvPr id="7" name="Рисунок 6" descr="ShishkiElovie_2_en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71802" y="3857628"/>
            <a:ext cx="3357586" cy="2571752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1214422"/>
            <a:ext cx="5757874" cy="4525963"/>
          </a:xfrm>
        </p:spPr>
        <p:txBody>
          <a:bodyPr/>
          <a:lstStyle/>
          <a:p>
            <a:r>
              <a:rPr lang="ru-RU" sz="5400" b="1" dirty="0">
                <a:solidFill>
                  <a:srgbClr val="7030A0"/>
                </a:solidFill>
                <a:latin typeface="Comic Sans MS" pitchFamily="66" charset="0"/>
              </a:rPr>
              <a:t>Песок, вода.</a:t>
            </a:r>
            <a:r>
              <a:rPr lang="ru-RU" sz="5400" dirty="0">
                <a:solidFill>
                  <a:srgbClr val="7030A0"/>
                </a:solidFill>
                <a:latin typeface="Comic Sans MS" pitchFamily="66" charset="0"/>
              </a:rPr>
              <a:t> </a:t>
            </a:r>
          </a:p>
          <a:p>
            <a:endParaRPr lang="ru-RU" sz="54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5" name="Рисунок 4" descr="2506926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2357431"/>
            <a:ext cx="4483120" cy="342884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282" y="1142984"/>
            <a:ext cx="5357850" cy="528641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altLang="ru-RU" sz="2800" b="1" dirty="0">
              <a:solidFill>
                <a:srgbClr val="201F1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altLang="ru-RU" sz="2400" b="1" dirty="0">
                <a:solidFill>
                  <a:srgbClr val="201F10"/>
                </a:solidFill>
              </a:rPr>
              <a:t>      Мир входит в сознание человека                                                лишь через дверь органов внешних                                    чувств. </a:t>
            </a:r>
          </a:p>
          <a:p>
            <a:pPr>
              <a:buFont typeface="Wingdings" pitchFamily="2" charset="2"/>
              <a:buNone/>
            </a:pPr>
            <a:r>
              <a:rPr lang="ru-RU" altLang="ru-RU" sz="2400" b="1" dirty="0">
                <a:solidFill>
                  <a:srgbClr val="201F10"/>
                </a:solidFill>
              </a:rPr>
              <a:t>     Если она закрыта, то он не может                                                   войти в него</a:t>
            </a:r>
            <a:r>
              <a:rPr lang="ru-RU" altLang="ru-RU" sz="2400" b="1" dirty="0">
                <a:solidFill>
                  <a:srgbClr val="201F10"/>
                </a:solidFill>
                <a:latin typeface="Arial" pitchFamily="34" charset="0"/>
              </a:rPr>
              <a:t>, </a:t>
            </a:r>
            <a:r>
              <a:rPr lang="ru-RU" altLang="ru-RU" sz="2400" b="1" dirty="0">
                <a:solidFill>
                  <a:srgbClr val="201F10"/>
                </a:solidFill>
              </a:rPr>
              <a:t>не может вступить с                                                 ним в связь. </a:t>
            </a:r>
          </a:p>
          <a:p>
            <a:pPr>
              <a:buFont typeface="Wingdings" pitchFamily="2" charset="2"/>
              <a:buNone/>
            </a:pPr>
            <a:r>
              <a:rPr lang="ru-RU" altLang="ru-RU" sz="2400" b="1" dirty="0">
                <a:solidFill>
                  <a:srgbClr val="201F10"/>
                </a:solidFill>
              </a:rPr>
              <a:t>     Мир тогда не существует для                                               сознания.</a:t>
            </a:r>
          </a:p>
          <a:p>
            <a:pPr algn="r">
              <a:buFont typeface="Wingdings" pitchFamily="2" charset="2"/>
              <a:buNone/>
            </a:pPr>
            <a:r>
              <a:rPr lang="ru-RU" altLang="ru-RU" sz="2400" b="1" dirty="0">
                <a:solidFill>
                  <a:srgbClr val="201F10"/>
                </a:solidFill>
              </a:rPr>
              <a:t>      Б.Прейер</a:t>
            </a:r>
          </a:p>
          <a:p>
            <a:pPr>
              <a:spcBef>
                <a:spcPct val="0"/>
              </a:spcBef>
              <a:buNone/>
            </a:pPr>
            <a:br>
              <a:rPr lang="ru-RU" sz="2600" dirty="0">
                <a:latin typeface="Times New Roman" pitchFamily="18" charset="0"/>
                <a:cs typeface="Times New Roman" pitchFamily="18" charset="0"/>
              </a:rPr>
            </a:br>
            <a:endParaRPr lang="ru-RU" sz="2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Documents and Settings\Katia\Мои документы\Мои рисунки\foto_92084.jpg"/>
          <p:cNvPicPr>
            <a:picLocks noChangeAspect="1" noChangeArrowheads="1"/>
          </p:cNvPicPr>
          <p:nvPr/>
        </p:nvPicPr>
        <p:blipFill>
          <a:blip r:embed="rId2" cstate="print"/>
          <a:srcRect b="11119"/>
          <a:stretch>
            <a:fillRect/>
          </a:stretch>
        </p:blipFill>
        <p:spPr bwMode="auto">
          <a:xfrm>
            <a:off x="5786446" y="2428868"/>
            <a:ext cx="3076575" cy="3387725"/>
          </a:xfrm>
          <a:prstGeom prst="rect">
            <a:avLst/>
          </a:prstGeom>
          <a:noFill/>
          <a:ln w="9525">
            <a:solidFill>
              <a:srgbClr val="FF7C80"/>
            </a:solidFill>
            <a:miter lim="800000"/>
            <a:headEnd/>
            <a:tailEnd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539713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6686568" cy="4525963"/>
          </a:xfrm>
        </p:spPr>
        <p:txBody>
          <a:bodyPr/>
          <a:lstStyle/>
          <a:p>
            <a:r>
              <a:rPr lang="ru-RU" sz="3600" b="1" dirty="0">
                <a:solidFill>
                  <a:srgbClr val="7030A0"/>
                </a:solidFill>
                <a:latin typeface="Comic Sans MS" pitchFamily="66" charset="0"/>
              </a:rPr>
              <a:t>«Мешочек с секретом»</a:t>
            </a:r>
            <a:r>
              <a:rPr lang="ru-RU" sz="3600" dirty="0">
                <a:solidFill>
                  <a:srgbClr val="7030A0"/>
                </a:solidFill>
                <a:latin typeface="Comic Sans MS" pitchFamily="66" charset="0"/>
              </a:rPr>
              <a:t> </a:t>
            </a:r>
          </a:p>
        </p:txBody>
      </p:sp>
      <p:pic>
        <p:nvPicPr>
          <p:cNvPr id="5" name="Рисунок 4" descr="6e359eceba5d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285993"/>
            <a:ext cx="3224439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4855_html_m6d2f89d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4942" y="2143116"/>
            <a:ext cx="3500430" cy="2332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42909ce9f6bc77b094546d8648f0e18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00364" y="4000504"/>
            <a:ext cx="2643206" cy="26609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1214422"/>
            <a:ext cx="8186766" cy="4525963"/>
          </a:xfrm>
        </p:spPr>
        <p:txBody>
          <a:bodyPr/>
          <a:lstStyle/>
          <a:p>
            <a:r>
              <a:rPr lang="ru-RU" sz="4800" dirty="0">
                <a:solidFill>
                  <a:srgbClr val="7030A0"/>
                </a:solidFill>
                <a:latin typeface="Comic Sans MS" pitchFamily="66" charset="0"/>
              </a:rPr>
              <a:t>Игры с куклами</a:t>
            </a:r>
          </a:p>
          <a:p>
            <a:endParaRPr lang="ru-RU" sz="48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5" name="Рисунок 4" descr="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071678"/>
            <a:ext cx="3071834" cy="2219400"/>
          </a:xfrm>
          <a:prstGeom prst="rect">
            <a:avLst/>
          </a:prstGeom>
        </p:spPr>
      </p:pic>
      <p:pic>
        <p:nvPicPr>
          <p:cNvPr id="6" name="Рисунок 5" descr="gift_for_girl2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2214554"/>
            <a:ext cx="3121152" cy="2511552"/>
          </a:xfrm>
          <a:prstGeom prst="rect">
            <a:avLst/>
          </a:prstGeom>
        </p:spPr>
      </p:pic>
      <p:pic>
        <p:nvPicPr>
          <p:cNvPr id="7" name="Рисунок 6" descr="nikh-igrat-i-kakie-po.jpg"/>
          <p:cNvPicPr>
            <a:picLocks noChangeAspect="1"/>
          </p:cNvPicPr>
          <p:nvPr/>
        </p:nvPicPr>
        <p:blipFill>
          <a:blip r:embed="rId4" cstate="print"/>
          <a:srcRect l="10911" r="18538"/>
          <a:stretch>
            <a:fillRect/>
          </a:stretch>
        </p:blipFill>
        <p:spPr>
          <a:xfrm>
            <a:off x="2857488" y="3929066"/>
            <a:ext cx="3357586" cy="2928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b="1" dirty="0">
                <a:solidFill>
                  <a:schemeClr val="accent1">
                    <a:lumMod val="50000"/>
                  </a:schemeClr>
                </a:solidFill>
              </a:rPr>
              <a:t>Литература: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Башаева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Т.В. Развитие восприятия у детей. Форма, цвет, звук.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Попул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пособие для родителей и педагогов. – Ярославль: Академия развития, 1997. – 237 с. 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Венгер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Л.А. Воспитание сенсорной культуры ребёнка от рождения до 6 лет: Кн. для воспитателя дет. сада / Л.А.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Венегер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Э.Г. Пилюгина, Н.Б.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Венгер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Под ред. Л.А.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Венгера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- М.: Просвещение, 1995. – 144 с.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Выготский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Л.С. Педагогическая психология / Под ред. В.В. Давыдова. - М.: Педагогика, 2010 – 480 с.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Галанова Т.В. Развивающие игры с малышами до 3-х лет. Популярное пособие для родителей и педагогов. – Ярославль: Академия развития, 1996. – 240 с.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Дубровина И.В. и др. Психология: Учебник для студ. сред.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пед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учебн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заведений. - М.: Издательский центр "Академия", 2002. – 464 с.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Пилюгина Э.Г. Сенсорные способности малыша. / Развитие восприятия цвета, формы и величины у детей от рождения до трех лет./ М.: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Мозайка-Синтез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2003г. 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Поддъякова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Н.Н., В.Н. Аванесовой. Сенсорное воспитание в детском саду: Пособие для воспитателей – 2-е изд.,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испр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и доп. – М.: Просвещение, 2001. – 192 с.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575800" y="292038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ru-RU" b="1" dirty="0">
                <a:solidFill>
                  <a:schemeClr val="hlink"/>
                </a:solidFill>
              </a:rPr>
              <a:t>Спасибо </a:t>
            </a:r>
            <a:r>
              <a:rPr lang="ru-RU" b="1">
                <a:solidFill>
                  <a:schemeClr val="hlink"/>
                </a:solidFill>
              </a:rPr>
              <a:t>за внимание!</a:t>
            </a:r>
            <a:endParaRPr lang="ru-RU" b="1" dirty="0">
              <a:solidFill>
                <a:schemeClr val="hlink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85720" y="1357298"/>
            <a:ext cx="8072494" cy="4286280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b="1" dirty="0">
                <a:solidFill>
                  <a:srgbClr val="7030A0"/>
                </a:solidFill>
                <a:latin typeface="Comic Sans MS" pitchFamily="66" charset="0"/>
              </a:rPr>
              <a:t>Сенсорное развитие ребенка </a:t>
            </a:r>
            <a:r>
              <a:rPr lang="ru-RU" dirty="0"/>
              <a:t>– </a:t>
            </a:r>
            <a:r>
              <a:rPr lang="ru-RU" sz="4000" dirty="0"/>
              <a:t>это развитие его восприятия и формирование представлений о внешних свойствах предметов: их форме, цвете, величине, положении в пространстве, а также запахе, вкусе и т. п. </a:t>
            </a:r>
          </a:p>
        </p:txBody>
      </p:sp>
    </p:spTree>
    <p:extLst>
      <p:ext uri="{BB962C8B-B14F-4D97-AF65-F5344CB8AC3E}">
        <p14:creationId xmlns:p14="http://schemas.microsoft.com/office/powerpoint/2010/main" val="2670515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/>
          <a:lstStyle/>
          <a:p>
            <a:br>
              <a:rPr lang="ru-RU" sz="2800" b="1" dirty="0">
                <a:solidFill>
                  <a:schemeClr val="hlink"/>
                </a:solidFill>
              </a:rPr>
            </a:br>
            <a:r>
              <a:rPr lang="ru-RU" sz="4800" b="1" cap="all" dirty="0">
                <a:solidFill>
                  <a:srgbClr val="7030A0"/>
                </a:solidFill>
                <a:latin typeface="Comic Sans MS" pitchFamily="66" charset="0"/>
              </a:rPr>
              <a:t>ВИДЫ СЕНСОРНЫХ ОЩУЩЕНИЙ</a:t>
            </a:r>
            <a:br>
              <a:rPr lang="ru-RU" sz="5400" b="1" dirty="0">
                <a:solidFill>
                  <a:schemeClr val="hlink"/>
                </a:solidFill>
              </a:rPr>
            </a:br>
            <a:endParaRPr lang="ru-RU" sz="54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визуальные (зрительные);</a:t>
            </a:r>
          </a:p>
          <a:p>
            <a:pPr lvl="0"/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осязательные;</a:t>
            </a:r>
          </a:p>
          <a:p>
            <a:pPr lvl="0"/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обонятельные;</a:t>
            </a:r>
          </a:p>
          <a:p>
            <a:pPr lvl="0"/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слуховые;</a:t>
            </a:r>
          </a:p>
          <a:p>
            <a:pPr lvl="0"/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вкусовые.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53237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643866" cy="1143008"/>
          </a:xfrm>
        </p:spPr>
        <p:txBody>
          <a:bodyPr/>
          <a:lstStyle/>
          <a:p>
            <a:r>
              <a:rPr lang="ru-RU" sz="4000" b="1" cap="all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ЭТАЛОННАЯ СИСТЕМА ДЛЯ ДЕТЕЙ РАННЕГО ВОЗРАСТА</a:t>
            </a: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86766" cy="4525963"/>
          </a:xfrm>
        </p:spPr>
        <p:txBody>
          <a:bodyPr/>
          <a:lstStyle/>
          <a:p>
            <a:pPr lvl="0" algn="ctr">
              <a:buNone/>
            </a:pPr>
            <a:r>
              <a:rPr lang="ru-RU" sz="4400" i="1" dirty="0"/>
              <a:t>Основные цвета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1026" name="Picture 2" descr="C:\Documents and Settings\Кудряшка\Рабочий стол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643182"/>
            <a:ext cx="4683158" cy="2714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285860"/>
            <a:ext cx="8329642" cy="1143008"/>
          </a:xfrm>
        </p:spPr>
        <p:txBody>
          <a:bodyPr/>
          <a:lstStyle/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Геометрические формы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(квадрат, треугольник, прямоугольник, круг, овал)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3745563_98809thumb65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604" t="8101" r="2777" b="14784"/>
          <a:stretch>
            <a:fillRect/>
          </a:stretch>
        </p:blipFill>
        <p:spPr>
          <a:xfrm>
            <a:off x="714348" y="2928934"/>
            <a:ext cx="7786742" cy="214314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000108"/>
            <a:ext cx="8229600" cy="1143000"/>
          </a:xfrm>
        </p:spPr>
        <p:txBody>
          <a:bodyPr/>
          <a:lstStyle/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Три размера (величины) предмета: большой, средний, маленький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6114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2571750"/>
            <a:ext cx="6500858" cy="3857646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857232"/>
            <a:ext cx="8229600" cy="1939916"/>
          </a:xfrm>
        </p:spPr>
        <p:txBody>
          <a:bodyPr/>
          <a:lstStyle/>
          <a:p>
            <a:pPr lvl="0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Музыкальные ноты, звуки родного языка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99071092_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8669" t="11996" r="3003" b="18555"/>
          <a:stretch>
            <a:fillRect/>
          </a:stretch>
        </p:blipFill>
        <p:spPr>
          <a:xfrm>
            <a:off x="2857488" y="2143116"/>
            <a:ext cx="4071966" cy="435771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/>
          <a:lstStyle/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Четыре вкуса (сладкий, горький, соленый,    кислый)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slide_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2143116"/>
            <a:ext cx="7358114" cy="428628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Возрастные особенности детей третьего года жизн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Возрастные особенности детей третьего года жизни</Template>
  <TotalTime>1972</TotalTime>
  <Words>592</Words>
  <Application>Microsoft Office PowerPoint</Application>
  <PresentationFormat>Экран (4:3)</PresentationFormat>
  <Paragraphs>51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Calibri</vt:lpstr>
      <vt:lpstr>Comic Sans MS</vt:lpstr>
      <vt:lpstr>Times New Roman</vt:lpstr>
      <vt:lpstr>Wingdings</vt:lpstr>
      <vt:lpstr>Возрастные особенности детей третьего года жизни</vt:lpstr>
      <vt:lpstr> «Сенсорное развитие детей раннего возраста»</vt:lpstr>
      <vt:lpstr>Презентация PowerPoint</vt:lpstr>
      <vt:lpstr>Презентация PowerPoint</vt:lpstr>
      <vt:lpstr> ВИДЫ СЕНСОРНЫХ ОЩУЩЕНИЙ </vt:lpstr>
      <vt:lpstr>ЭТАЛОННАЯ СИСТЕМА ДЛЯ ДЕТЕЙ РАННЕГО ВОЗРАСТА</vt:lpstr>
      <vt:lpstr>Геометрические формы (квадрат, треугольник, прямоугольник, круг, овал) </vt:lpstr>
      <vt:lpstr>Три размера (величины) предмета: большой, средний, маленький </vt:lpstr>
      <vt:lpstr>Музыкальные ноты, звуки родного языка </vt:lpstr>
      <vt:lpstr>Четыре вкуса (сладкий, горький, соленый,    кислый) </vt:lpstr>
      <vt:lpstr>Два температурных определения (тепло, холодно) </vt:lpstr>
      <vt:lpstr>Пять типов запаха (сладкий, горький, свежий, легкий, тяжелый). </vt:lpstr>
      <vt:lpstr>Требования сенсорного воспитания в 2-3 года</vt:lpstr>
      <vt:lpstr>Сенсорное развитие происходит в различных видах детской деятельности. </vt:lpstr>
      <vt:lpstr>Зрительное восприятие</vt:lpstr>
      <vt:lpstr>Слуховое восприятие</vt:lpstr>
      <vt:lpstr>Осязательное восприятие</vt:lpstr>
      <vt:lpstr>Полезные материалы:</vt:lpstr>
      <vt:lpstr>Презентация PowerPoint</vt:lpstr>
      <vt:lpstr>Презентация PowerPoint</vt:lpstr>
      <vt:lpstr>Презентация PowerPoint</vt:lpstr>
      <vt:lpstr>Презентация PowerPoint</vt:lpstr>
      <vt:lpstr>Литература: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Возрастные особенности детей 2 – 3 лет.</dc:title>
  <dc:creator>Б.П.Г.</dc:creator>
  <cp:lastModifiedBy>Алена Графская</cp:lastModifiedBy>
  <cp:revision>81</cp:revision>
  <dcterms:created xsi:type="dcterms:W3CDTF">2013-11-18T18:26:32Z</dcterms:created>
  <dcterms:modified xsi:type="dcterms:W3CDTF">2022-04-01T13:42:27Z</dcterms:modified>
</cp:coreProperties>
</file>