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61" r:id="rId4"/>
    <p:sldId id="262" r:id="rId5"/>
    <p:sldId id="265" r:id="rId6"/>
    <p:sldId id="266" r:id="rId7"/>
    <p:sldId id="268" r:id="rId8"/>
    <p:sldId id="269" r:id="rId9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CD4FF"/>
            </a:gs>
            <a:gs pos="100000">
              <a:srgbClr val="5BB9FF"/>
            </a:gs>
          </a:gsLst>
          <a:path path="circle">
            <a:fillToRect l="50000" t="25000" r="50000" b="75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0" y="5105520"/>
            <a:ext cx="9141840" cy="1750320"/>
          </a:xfrm>
          <a:prstGeom prst="rect">
            <a:avLst/>
          </a:prstGeom>
          <a:gradFill rotWithShape="0">
            <a:gsLst>
              <a:gs pos="0">
                <a:srgbClr val="FFFFFF">
                  <a:alpha val="91372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 hidden="1"/>
          <p:cNvSpPr/>
          <p:nvPr/>
        </p:nvSpPr>
        <p:spPr>
          <a:xfrm>
            <a:off x="0" y="0"/>
            <a:ext cx="9141840" cy="5103360"/>
          </a:xfrm>
          <a:prstGeom prst="rect">
            <a:avLst/>
          </a:prstGeom>
          <a:gradFill rotWithShape="0">
            <a:gsLst>
              <a:gs pos="0">
                <a:srgbClr val="FFFFFF">
                  <a:alpha val="89019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768480"/>
            <a:ext cx="9141840" cy="2283840"/>
          </a:xfrm>
          <a:prstGeom prst="rect">
            <a:avLst/>
          </a:prstGeom>
          <a:gradFill rotWithShape="0">
            <a:gsLst>
              <a:gs pos="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0" y="1600200"/>
            <a:ext cx="9141840" cy="510336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3866760"/>
            <a:ext cx="9141840" cy="2989080"/>
          </a:xfrm>
          <a:prstGeom prst="rect">
            <a:avLst/>
          </a:prstGeom>
          <a:gradFill rotWithShape="0">
            <a:gsLst>
              <a:gs pos="0">
                <a:srgbClr val="FFFFFF">
                  <a:alpha val="91372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0" y="0"/>
            <a:ext cx="9141840" cy="3864600"/>
          </a:xfrm>
          <a:prstGeom prst="rect">
            <a:avLst/>
          </a:prstGeom>
          <a:gradFill rotWithShape="0">
            <a:gsLst>
              <a:gs pos="0">
                <a:srgbClr val="FFFFFF">
                  <a:alpha val="89019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0" y="2652480"/>
            <a:ext cx="9141840" cy="2283840"/>
          </a:xfrm>
          <a:prstGeom prst="rect">
            <a:avLst/>
          </a:prstGeom>
          <a:gradFill rotWithShape="0">
            <a:gsLst>
              <a:gs pos="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0" y="1600200"/>
            <a:ext cx="9141840" cy="510336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CD4FF"/>
            </a:gs>
            <a:gs pos="100000">
              <a:srgbClr val="5BB9FF"/>
            </a:gs>
          </a:gsLst>
          <a:path path="circle">
            <a:fillToRect l="50000" t="25000" r="50000" b="75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5105520"/>
            <a:ext cx="9141840" cy="1750320"/>
          </a:xfrm>
          <a:prstGeom prst="rect">
            <a:avLst/>
          </a:prstGeom>
          <a:gradFill rotWithShape="0">
            <a:gsLst>
              <a:gs pos="0">
                <a:srgbClr val="FFFFFF">
                  <a:alpha val="91372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0"/>
            <a:ext cx="9141840" cy="5103360"/>
          </a:xfrm>
          <a:prstGeom prst="rect">
            <a:avLst/>
          </a:prstGeom>
          <a:gradFill rotWithShape="0">
            <a:gsLst>
              <a:gs pos="0">
                <a:srgbClr val="FFFFFF">
                  <a:alpha val="89019"/>
                </a:srgbClr>
              </a:gs>
              <a:gs pos="100000">
                <a:srgbClr val="B4DCFA">
                  <a:alpha val="79215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CustomShape 3"/>
          <p:cNvSpPr/>
          <p:nvPr/>
        </p:nvSpPr>
        <p:spPr>
          <a:xfrm>
            <a:off x="0" y="3768480"/>
            <a:ext cx="9141840" cy="2283840"/>
          </a:xfrm>
          <a:prstGeom prst="rect">
            <a:avLst/>
          </a:prstGeom>
          <a:gradFill rotWithShape="0">
            <a:gsLst>
              <a:gs pos="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4"/>
          <p:cNvSpPr/>
          <p:nvPr/>
        </p:nvSpPr>
        <p:spPr>
          <a:xfrm>
            <a:off x="0" y="1600200"/>
            <a:ext cx="9141840" cy="510336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1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1180664" y="1268760"/>
            <a:ext cx="6367811" cy="304553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9600" spc="-1" dirty="0" smtClean="0">
                <a:solidFill>
                  <a:srgbClr val="FF0000"/>
                </a:solidFill>
                <a:latin typeface="Times New Roman"/>
              </a:rPr>
              <a:t>Глагол </a:t>
            </a:r>
          </a:p>
          <a:p>
            <a:pPr algn="ctr">
              <a:lnSpc>
                <a:spcPct val="100000"/>
              </a:lnSpc>
            </a:pPr>
            <a:r>
              <a:rPr lang="en-US" sz="9600" spc="-1" dirty="0">
                <a:solidFill>
                  <a:srgbClr val="FF0000"/>
                </a:solidFill>
                <a:latin typeface="Times New Roman"/>
              </a:rPr>
              <a:t>h</a:t>
            </a:r>
            <a:r>
              <a:rPr lang="en-US" sz="9600" spc="-1" dirty="0" smtClean="0">
                <a:solidFill>
                  <a:srgbClr val="FF0000"/>
                </a:solidFill>
                <a:latin typeface="Times New Roman"/>
              </a:rPr>
              <a:t>ave/has got</a:t>
            </a:r>
            <a:endParaRPr lang="ru-RU" sz="9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1790280" y="0"/>
            <a:ext cx="5385600" cy="100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have </a:t>
            </a:r>
            <a:r>
              <a:rPr lang="en-US" sz="6000" b="1" strike="noStrike" spc="-1">
                <a:solidFill>
                  <a:srgbClr val="000000"/>
                </a:solidFill>
                <a:latin typeface="Agency FB"/>
                <a:ea typeface="DejaVu Sans"/>
              </a:rPr>
              <a:t>g</a:t>
            </a:r>
            <a:r>
              <a:rPr lang="en-US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ot </a:t>
            </a:r>
            <a:r>
              <a:rPr lang="en-US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- </a:t>
            </a:r>
            <a:r>
              <a:rPr lang="ru-RU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иметь</a:t>
            </a:r>
            <a:endParaRPr lang="ru-RU" sz="6000" b="0" strike="noStrike" spc="-1"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3667680" y="2544840"/>
            <a:ext cx="5577480" cy="1095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66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has</a:t>
            </a:r>
            <a:r>
              <a:rPr lang="en-US" sz="6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en-US" sz="6600" b="0" strike="noStrike" spc="-1">
                <a:solidFill>
                  <a:srgbClr val="000000"/>
                </a:solidFill>
                <a:latin typeface="Agency FB"/>
                <a:ea typeface="DejaVu Sans"/>
              </a:rPr>
              <a:t>g</a:t>
            </a:r>
            <a:r>
              <a:rPr lang="en-US" sz="6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ot - </a:t>
            </a:r>
            <a:r>
              <a:rPr lang="ru-RU" sz="6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иметь</a:t>
            </a:r>
            <a:r>
              <a:rPr lang="en-US" sz="6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6600" b="0" strike="noStrike" spc="-1">
              <a:latin typeface="Arial"/>
            </a:endParaRPr>
          </a:p>
        </p:txBody>
      </p:sp>
      <p:sp>
        <p:nvSpPr>
          <p:cNvPr id="147" name="CustomShape 3"/>
          <p:cNvSpPr/>
          <p:nvPr/>
        </p:nvSpPr>
        <p:spPr>
          <a:xfrm>
            <a:off x="644760" y="836640"/>
            <a:ext cx="1804320" cy="4478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9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he</a:t>
            </a:r>
            <a:endParaRPr lang="ru-RU" sz="9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she</a:t>
            </a:r>
            <a:endParaRPr lang="ru-RU" sz="9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96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it</a:t>
            </a:r>
            <a:endParaRPr lang="ru-RU" sz="9600" b="0" strike="noStrike" spc="-1">
              <a:latin typeface="Arial"/>
            </a:endParaRPr>
          </a:p>
        </p:txBody>
      </p:sp>
      <p:sp>
        <p:nvSpPr>
          <p:cNvPr id="148" name="CustomShape 4"/>
          <p:cNvSpPr/>
          <p:nvPr/>
        </p:nvSpPr>
        <p:spPr>
          <a:xfrm>
            <a:off x="2195640" y="1184400"/>
            <a:ext cx="1005840" cy="41742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000000"/>
            </a:solidFill>
            <a:round/>
          </a:ln>
          <a:effectLst>
            <a:outerShdw blurRad="40005" dist="2304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49" name="CustomShape 5"/>
          <p:cNvSpPr/>
          <p:nvPr/>
        </p:nvSpPr>
        <p:spPr>
          <a:xfrm>
            <a:off x="185040" y="5355720"/>
            <a:ext cx="8899920" cy="1430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I have </a:t>
            </a:r>
            <a:r>
              <a:rPr lang="en-US" sz="4400" b="0" strike="noStrike" spc="-1">
                <a:solidFill>
                  <a:srgbClr val="000000"/>
                </a:solidFill>
                <a:latin typeface="Agency FB"/>
                <a:ea typeface="DejaVu Sans"/>
              </a:rPr>
              <a:t>g</a:t>
            </a:r>
            <a:r>
              <a:rPr lang="en-US" sz="4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ot a pen. – </a:t>
            </a:r>
            <a:r>
              <a:rPr lang="ru-RU" sz="4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меня есть ручка.</a:t>
            </a:r>
            <a:endParaRPr lang="ru-RU" sz="4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He has </a:t>
            </a:r>
            <a:r>
              <a:rPr lang="en-US" sz="4400" b="0" strike="noStrike" spc="-1">
                <a:solidFill>
                  <a:srgbClr val="000000"/>
                </a:solidFill>
                <a:latin typeface="Agency FB"/>
                <a:ea typeface="DejaVu Sans"/>
              </a:rPr>
              <a:t>g</a:t>
            </a:r>
            <a:r>
              <a:rPr lang="en-US" sz="4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ot a pen. – </a:t>
            </a:r>
            <a:r>
              <a:rPr lang="ru-RU" sz="4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него есть ручка.</a:t>
            </a:r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608040" y="923400"/>
            <a:ext cx="1589400" cy="585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5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I</a:t>
            </a:r>
            <a:endParaRPr lang="ru-RU" sz="5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He</a:t>
            </a:r>
            <a:endParaRPr lang="ru-RU" sz="5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She</a:t>
            </a:r>
            <a:endParaRPr lang="ru-RU" sz="5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It</a:t>
            </a:r>
            <a:endParaRPr lang="ru-RU" sz="5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You</a:t>
            </a:r>
            <a:endParaRPr lang="ru-RU" sz="5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We</a:t>
            </a:r>
            <a:endParaRPr lang="ru-RU" sz="5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5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They</a:t>
            </a:r>
            <a:endParaRPr lang="ru-RU" sz="5400" b="0" strike="noStrike" spc="-1"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1979640" y="1845000"/>
            <a:ext cx="573840" cy="23742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000000"/>
            </a:solidFill>
            <a:round/>
          </a:ln>
          <a:effectLst>
            <a:outerShdw blurRad="40005" dist="2304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52" name="CustomShape 3"/>
          <p:cNvSpPr/>
          <p:nvPr/>
        </p:nvSpPr>
        <p:spPr>
          <a:xfrm>
            <a:off x="2463840" y="2401200"/>
            <a:ext cx="3114720" cy="1080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6500" b="1" strike="noStrike" spc="-1">
                <a:solidFill>
                  <a:srgbClr val="FF0000"/>
                </a:solidFill>
                <a:latin typeface="Arial"/>
                <a:ea typeface="DejaVu Sans"/>
              </a:rPr>
              <a:t>has got</a:t>
            </a:r>
            <a:endParaRPr lang="ru-RU" sz="6500" b="0" strike="noStrike" spc="-1"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>
            <a:off x="1872000" y="923400"/>
            <a:ext cx="3523320" cy="1004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6000" b="1" strike="noStrike" spc="-1">
                <a:solidFill>
                  <a:srgbClr val="FF0000"/>
                </a:solidFill>
                <a:latin typeface="Arial"/>
                <a:ea typeface="DejaVu Sans"/>
              </a:rPr>
              <a:t>have got </a:t>
            </a:r>
            <a:endParaRPr lang="ru-RU" sz="6000" b="0" strike="noStrike" spc="-1">
              <a:latin typeface="Arial"/>
            </a:endParaRPr>
          </a:p>
        </p:txBody>
      </p:sp>
      <p:sp>
        <p:nvSpPr>
          <p:cNvPr id="154" name="CustomShape 5"/>
          <p:cNvSpPr/>
          <p:nvPr/>
        </p:nvSpPr>
        <p:spPr>
          <a:xfrm>
            <a:off x="2520000" y="5032800"/>
            <a:ext cx="3207960" cy="973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5800" b="1" strike="noStrike" spc="-1">
                <a:solidFill>
                  <a:srgbClr val="FF0000"/>
                </a:solidFill>
                <a:latin typeface="Arial"/>
                <a:ea typeface="DejaVu Sans"/>
              </a:rPr>
              <a:t>have got</a:t>
            </a:r>
            <a:endParaRPr lang="ru-RU" sz="5800" b="0" strike="noStrike" spc="-1">
              <a:latin typeface="Arial"/>
            </a:endParaRPr>
          </a:p>
        </p:txBody>
      </p:sp>
      <p:sp>
        <p:nvSpPr>
          <p:cNvPr id="155" name="CustomShape 6"/>
          <p:cNvSpPr/>
          <p:nvPr/>
        </p:nvSpPr>
        <p:spPr>
          <a:xfrm>
            <a:off x="1979640" y="4509000"/>
            <a:ext cx="573840" cy="223020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000000"/>
            </a:solidFill>
            <a:round/>
          </a:ln>
          <a:effectLst>
            <a:outerShdw blurRad="40005" dist="2304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/>
        </p:style>
      </p:sp>
      <p:sp>
        <p:nvSpPr>
          <p:cNvPr id="156" name="CustomShape 7"/>
          <p:cNvSpPr/>
          <p:nvPr/>
        </p:nvSpPr>
        <p:spPr>
          <a:xfrm>
            <a:off x="5379840" y="1013760"/>
            <a:ext cx="328104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меня есть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57" name="CustomShape 8"/>
          <p:cNvSpPr/>
          <p:nvPr/>
        </p:nvSpPr>
        <p:spPr>
          <a:xfrm>
            <a:off x="5443200" y="1833120"/>
            <a:ext cx="315432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него есть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58" name="CustomShape 9"/>
          <p:cNvSpPr/>
          <p:nvPr/>
        </p:nvSpPr>
        <p:spPr>
          <a:xfrm>
            <a:off x="5440680" y="2617560"/>
            <a:ext cx="288612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неё есть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59" name="CustomShape 10"/>
          <p:cNvSpPr/>
          <p:nvPr/>
        </p:nvSpPr>
        <p:spPr>
          <a:xfrm>
            <a:off x="4938840" y="3462480"/>
            <a:ext cx="419220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неё/него есть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60" name="CustomShape 11"/>
          <p:cNvSpPr/>
          <p:nvPr/>
        </p:nvSpPr>
        <p:spPr>
          <a:xfrm>
            <a:off x="5491080" y="4259520"/>
            <a:ext cx="313164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тебя есть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61" name="CustomShape 12"/>
          <p:cNvSpPr/>
          <p:nvPr/>
        </p:nvSpPr>
        <p:spPr>
          <a:xfrm>
            <a:off x="5513760" y="5032800"/>
            <a:ext cx="288612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нас есть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62" name="CustomShape 13"/>
          <p:cNvSpPr/>
          <p:nvPr/>
        </p:nvSpPr>
        <p:spPr>
          <a:xfrm>
            <a:off x="5579640" y="5733360"/>
            <a:ext cx="297468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У них есть</a:t>
            </a:r>
            <a:endParaRPr lang="ru-RU" sz="4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23760" y="764640"/>
            <a:ext cx="8957686" cy="47075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6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  </a:t>
            </a:r>
            <a:r>
              <a:rPr lang="en-US" sz="6000" b="1" u="sng" strike="noStrike" spc="-1" dirty="0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</a:t>
            </a:r>
            <a:r>
              <a:rPr lang="en-US" sz="6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you </a:t>
            </a:r>
            <a:r>
              <a:rPr lang="en-US" sz="6000" b="1" strike="noStrike" spc="-1" dirty="0">
                <a:solidFill>
                  <a:srgbClr val="000000"/>
                </a:solidFill>
                <a:latin typeface="Agency FB"/>
                <a:ea typeface="DejaVu Sans"/>
              </a:rPr>
              <a:t>g</a:t>
            </a:r>
            <a:r>
              <a:rPr lang="en-US" sz="6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ot a cat?-</a:t>
            </a:r>
            <a:endParaRPr lang="ru-RU" sz="6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60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  У </a:t>
            </a:r>
            <a:r>
              <a:rPr lang="ru-RU" sz="6000" spc="-1" smtClean="0">
                <a:solidFill>
                  <a:srgbClr val="000000"/>
                </a:solidFill>
                <a:latin typeface="Times New Roman"/>
                <a:ea typeface="DejaVu Sans"/>
              </a:rPr>
              <a:t>тебя</a:t>
            </a:r>
            <a:r>
              <a:rPr lang="ru-RU" sz="6000" b="0" strike="noStrike" spc="-1" smtClean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есть кот?</a:t>
            </a:r>
            <a:endParaRPr lang="ru-RU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6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en-US" sz="6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Yes, I </a:t>
            </a:r>
            <a:r>
              <a:rPr lang="en-US" sz="6000" b="1" u="sng" strike="noStrike" spc="-1" dirty="0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</a:t>
            </a:r>
            <a:r>
              <a:rPr lang="en-US" sz="60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./ </a:t>
            </a:r>
            <a:r>
              <a:rPr lang="en-US" sz="6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No, I </a:t>
            </a:r>
            <a:r>
              <a:rPr lang="en-US" sz="6000" b="1" u="sng" strike="noStrike" spc="-1" dirty="0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haven’t</a:t>
            </a:r>
            <a:r>
              <a:rPr lang="en-US" sz="60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endParaRPr lang="ru-RU" sz="6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Да, есть.    /  Нет, нету.</a:t>
            </a:r>
            <a:endParaRPr lang="ru-RU" sz="6000" b="0" strike="noStrike" spc="-1" dirty="0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2929680" y="0"/>
            <a:ext cx="291204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5400" b="0" strike="noStrike" spc="-1">
                <a:solidFill>
                  <a:srgbClr val="FF0000"/>
                </a:solidFill>
                <a:latin typeface="Times New Roman"/>
                <a:ea typeface="DejaVu Sans"/>
              </a:rPr>
              <a:t>Запомни!</a:t>
            </a:r>
            <a:endParaRPr lang="ru-RU" sz="5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-23040" y="260640"/>
            <a:ext cx="9489600" cy="4661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 </a:t>
            </a:r>
            <a:r>
              <a:rPr lang="en-US" sz="6000" b="1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Has she </a:t>
            </a:r>
            <a:r>
              <a:rPr lang="en-US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got a dog?</a:t>
            </a:r>
            <a:r>
              <a:rPr lang="ru-RU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– </a:t>
            </a:r>
            <a:endParaRPr lang="ru-RU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  У нее есть собака?</a:t>
            </a:r>
            <a:endParaRPr lang="ru-RU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Yes, </a:t>
            </a:r>
            <a:r>
              <a:rPr lang="en-US" sz="6000" b="1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she has</a:t>
            </a:r>
            <a:r>
              <a:rPr lang="en-US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r>
              <a:rPr lang="en-US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/</a:t>
            </a:r>
            <a:r>
              <a:rPr lang="en-US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No, </a:t>
            </a:r>
            <a:r>
              <a:rPr lang="en-US" sz="6000" b="1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she hasn’t</a:t>
            </a:r>
            <a:r>
              <a:rPr lang="en-US" sz="60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endParaRPr lang="ru-RU" sz="6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Да, есть.      / Нет, нету.</a:t>
            </a:r>
            <a:endParaRPr lang="ru-RU" sz="6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1009800" y="23760"/>
            <a:ext cx="5866920" cy="820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Выбери</a:t>
            </a:r>
            <a:r>
              <a:rPr lang="ru-RU" sz="4800" b="0" strike="noStrike" spc="-1">
                <a:solidFill>
                  <a:srgbClr val="FF0000"/>
                </a:solidFill>
                <a:latin typeface="Times New Roman"/>
                <a:ea typeface="DejaVu Sans"/>
              </a:rPr>
              <a:t> </a:t>
            </a:r>
            <a:r>
              <a:rPr lang="en-US" sz="48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have</a:t>
            </a:r>
            <a:r>
              <a:rPr lang="ru-RU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или</a:t>
            </a:r>
            <a:r>
              <a:rPr lang="ru-RU" sz="4800" b="0" strike="noStrike" spc="-1">
                <a:solidFill>
                  <a:srgbClr val="FF0000"/>
                </a:solidFill>
                <a:latin typeface="Times New Roman"/>
                <a:ea typeface="DejaVu Sans"/>
              </a:rPr>
              <a:t> </a:t>
            </a:r>
            <a:r>
              <a:rPr lang="en-US" sz="4800" b="1" strike="noStrike" spc="-1">
                <a:solidFill>
                  <a:srgbClr val="FF0000"/>
                </a:solidFill>
                <a:latin typeface="Times New Roman"/>
                <a:ea typeface="DejaVu Sans"/>
              </a:rPr>
              <a:t>has</a:t>
            </a:r>
            <a:r>
              <a:rPr lang="en-US" sz="48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endParaRPr lang="ru-RU" sz="4800" b="0" strike="noStrike" spc="-1"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276480" y="1052640"/>
            <a:ext cx="8799480" cy="4721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5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I</a:t>
            </a: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en-US" sz="5000" b="0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have/has</a:t>
            </a: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got blonde hair.</a:t>
            </a:r>
            <a:endParaRPr lang="ru-RU" sz="50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Tom </a:t>
            </a:r>
            <a:r>
              <a:rPr lang="en-US" sz="5000" b="0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have/has</a:t>
            </a: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got two sisters.</a:t>
            </a:r>
            <a:endParaRPr lang="ru-RU" sz="50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He </a:t>
            </a:r>
            <a:r>
              <a:rPr lang="en-US" sz="5000" b="0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have/has </a:t>
            </a: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got green eyes.</a:t>
            </a:r>
            <a:endParaRPr lang="ru-RU" sz="50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Svetlana </a:t>
            </a:r>
            <a:r>
              <a:rPr lang="en-US" sz="5000" b="0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have/has</a:t>
            </a: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got long hair.</a:t>
            </a:r>
            <a:endParaRPr lang="ru-RU" sz="50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She </a:t>
            </a:r>
            <a:r>
              <a:rPr lang="en-US" sz="5000" b="0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have/has</a:t>
            </a: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got three brothers.</a:t>
            </a:r>
            <a:endParaRPr lang="ru-RU" sz="5000" b="0" strike="noStrike" spc="-1">
              <a:latin typeface="Arial"/>
            </a:endParaRPr>
          </a:p>
          <a:p>
            <a:pPr marL="343080" indent="-3409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I </a:t>
            </a:r>
            <a:r>
              <a:rPr lang="en-US" sz="5000" b="0" u="sng" strike="noStrike" spc="-1">
                <a:solidFill>
                  <a:srgbClr val="000000"/>
                </a:solidFill>
                <a:uFillTx/>
                <a:latin typeface="Times New Roman"/>
                <a:ea typeface="DejaVu Sans"/>
              </a:rPr>
              <a:t>have/has</a:t>
            </a:r>
            <a:r>
              <a:rPr lang="en-US" sz="50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 got two cousins.</a:t>
            </a:r>
            <a:endParaRPr lang="ru-RU" sz="5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Рисунок 178"/>
          <p:cNvPicPr/>
          <p:nvPr/>
        </p:nvPicPr>
        <p:blipFill>
          <a:blip r:embed="rId2"/>
          <a:stretch/>
        </p:blipFill>
        <p:spPr>
          <a:xfrm>
            <a:off x="900000" y="1387080"/>
            <a:ext cx="7740000" cy="5464080"/>
          </a:xfrm>
          <a:prstGeom prst="rect">
            <a:avLst/>
          </a:prstGeom>
          <a:ln w="0">
            <a:noFill/>
          </a:ln>
        </p:spPr>
      </p:pic>
      <p:sp>
        <p:nvSpPr>
          <p:cNvPr id="180" name="TextShape 1"/>
          <p:cNvSpPr txBox="1"/>
          <p:nvPr/>
        </p:nvSpPr>
        <p:spPr>
          <a:xfrm>
            <a:off x="0" y="0"/>
            <a:ext cx="9000000" cy="1735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ru-RU" sz="2800" b="1" u="sng" strike="noStrike" spc="-1">
                <a:solidFill>
                  <a:srgbClr val="FF0000"/>
                </a:solidFill>
                <a:uFillTx/>
                <a:latin typeface="Arial"/>
              </a:rPr>
              <a:t>Отрицательная форма глагола have got:</a:t>
            </a:r>
            <a:endParaRPr lang="ru-RU" sz="2800" b="0" strike="noStrike" spc="-1">
              <a:latin typeface="Arial"/>
            </a:endParaRPr>
          </a:p>
          <a:p>
            <a:pPr algn="ctr"/>
            <a:r>
              <a:rPr lang="ru-RU" sz="2800" b="1" strike="noStrike" spc="-1">
                <a:solidFill>
                  <a:srgbClr val="800080"/>
                </a:solidFill>
                <a:latin typeface="Arial"/>
              </a:rPr>
              <a:t>Добавляем после глаголов have или has отрицательную частицу  </a:t>
            </a:r>
            <a:r>
              <a:rPr lang="ru-RU" sz="2800" b="1" strike="noStrike" spc="-1">
                <a:solidFill>
                  <a:srgbClr val="FF0000"/>
                </a:solidFill>
                <a:latin typeface="Arial"/>
              </a:rPr>
              <a:t>not</a:t>
            </a:r>
            <a:r>
              <a:rPr lang="ru-RU" sz="2800" b="1" strike="noStrike" spc="-1">
                <a:solidFill>
                  <a:srgbClr val="800080"/>
                </a:solidFill>
                <a:latin typeface="Arial"/>
              </a:rPr>
              <a:t>.</a:t>
            </a:r>
            <a:r>
              <a:rPr lang="ru-RU" sz="1800" b="0" strike="noStrike" spc="-1">
                <a:latin typeface="Arial"/>
              </a:rPr>
              <a:t> </a:t>
            </a:r>
          </a:p>
          <a:p>
            <a:r>
              <a:rPr lang="ru-RU" sz="2800" b="1" strike="noStrike" spc="-1">
                <a:latin typeface="Arial"/>
              </a:rPr>
              <a:t>         </a:t>
            </a:r>
            <a:r>
              <a:rPr lang="ru-RU" sz="3200" b="1" strike="noStrike" spc="-1">
                <a:latin typeface="Arial"/>
              </a:rPr>
              <a:t>Have not = haven’t     has not = hasn’t 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760</TotalTime>
  <Words>206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User</dc:creator>
  <dc:description/>
  <cp:lastModifiedBy>Пользователь</cp:lastModifiedBy>
  <cp:revision>35</cp:revision>
  <dcterms:created xsi:type="dcterms:W3CDTF">2021-06-22T07:49:02Z</dcterms:created>
  <dcterms:modified xsi:type="dcterms:W3CDTF">2022-04-01T15:20:34Z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