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FACCA-C484-4A5A-84D6-1A1BC2DD0113}" type="datetimeFigureOut">
              <a:rPr lang="ru-RU" smtClean="0"/>
              <a:pPr/>
              <a:t>16.01.2022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E4D28-E238-4F92-81A4-BF5018119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11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9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10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15.xml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9.jpeg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10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9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10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slide" Target="slide9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7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5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6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9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10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7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slide" Target="slide10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5н45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19525"/>
            <a:ext cx="9144000" cy="5961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3717032"/>
            <a:ext cx="28659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gradFill>
                  <a:gsLst>
                    <a:gs pos="0">
                      <a:srgbClr val="FFFF00"/>
                    </a:gs>
                    <a:gs pos="50000">
                      <a:srgbClr val="FFC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КВЕСТ</a:t>
            </a:r>
            <a:endParaRPr lang="ru-RU" sz="8000" b="1" cap="none" spc="0" dirty="0">
              <a:ln w="18415" cmpd="sng">
                <a:solidFill>
                  <a:srgbClr val="FFFFFF"/>
                </a:solidFill>
                <a:prstDash val="solid"/>
              </a:ln>
              <a:gradFill>
                <a:gsLst>
                  <a:gs pos="0">
                    <a:srgbClr val="FFFF00"/>
                  </a:gs>
                  <a:gs pos="50000">
                    <a:srgbClr val="FFC000"/>
                  </a:gs>
                  <a:gs pos="100000">
                    <a:srgbClr val="FF0000"/>
                  </a:gs>
                </a:gsLst>
                <a:lin ang="5400000" scaled="0"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082856" y="581558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Повстречался Колобку Волк.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3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860032" y="2276872"/>
            <a:ext cx="3744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/>
              <a:t>Его весной и летом Мы видели одетым, А осенью с бедняжки Сорвали все рубашки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1079" y="4748336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огурец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капуста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дерево</a:t>
            </a:r>
            <a:endParaRPr lang="ru-RU" dirty="0"/>
          </a:p>
        </p:txBody>
      </p:sp>
      <p:pic>
        <p:nvPicPr>
          <p:cNvPr id="16" name="Рисунок 15" descr="kolobok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39552" y="1628800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Повстречался Колобку Медведь.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4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35283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solidFill>
                  <a:srgbClr val="222222"/>
                </a:solidFill>
                <a:latin typeface="Open Sans"/>
              </a:rPr>
              <a:t>На лугу растёт она Высока и зелена. С лугом простится, В сено превратится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овес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трава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хворост</a:t>
            </a:r>
            <a:endParaRPr lang="ru-RU" dirty="0"/>
          </a:p>
        </p:txBody>
      </p:sp>
      <p:pic>
        <p:nvPicPr>
          <p:cNvPr id="15" name="Рисунок 14" descr="maxresdefault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95536" y="1628800"/>
            <a:ext cx="3840040" cy="271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Повстречалась Колобку Лиса.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5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860032" y="2070140"/>
            <a:ext cx="37444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/>
              <a:t>Белоствольные красавицы Дружно встали у дорожки, Книзу веточки спускаются, А на веточках </a:t>
            </a:r>
            <a:r>
              <a:rPr lang="ru-RU" sz="3200" dirty="0" smtClean="0"/>
              <a:t>сережки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дуб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береза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ольха</a:t>
            </a:r>
            <a:endParaRPr lang="ru-RU" dirty="0"/>
          </a:p>
        </p:txBody>
      </p:sp>
      <p:pic>
        <p:nvPicPr>
          <p:cNvPr id="18" name="Рисунок 17" descr="3500100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27584" y="1340768"/>
            <a:ext cx="2448272" cy="3264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78262_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052736"/>
            <a:ext cx="8280920" cy="5544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188640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Хорошо погулял Колобок. За помощь тебя благодарит и ставит тебе четверку, потому что ты один раз ошибся.</a:t>
            </a:r>
            <a:endParaRPr lang="ru-RU" sz="2400" dirty="0"/>
          </a:p>
        </p:txBody>
      </p:sp>
      <p:pic>
        <p:nvPicPr>
          <p:cNvPr id="2" name="Рисунок 1" descr="kolobok1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1340768"/>
            <a:ext cx="3764433" cy="4093074"/>
          </a:xfrm>
          <a:prstGeom prst="rect">
            <a:avLst/>
          </a:prstGeom>
        </p:spPr>
      </p:pic>
      <p:pic>
        <p:nvPicPr>
          <p:cNvPr id="6" name="Рисунок 5" descr="Cool Text - 4 30084578361520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83768" y="2348880"/>
            <a:ext cx="1691468" cy="2088232"/>
          </a:xfrm>
          <a:prstGeom prst="rect">
            <a:avLst/>
          </a:prstGeom>
        </p:spPr>
      </p:pic>
      <p:sp>
        <p:nvSpPr>
          <p:cNvPr id="7" name="Управляющая кнопка: настраиваемая 6">
            <a:hlinkClick r:id="" action="ppaction://hlinkshowjump?jump=endshow" highlightClick="1"/>
          </p:cNvPr>
          <p:cNvSpPr/>
          <p:nvPr/>
        </p:nvSpPr>
        <p:spPr>
          <a:xfrm>
            <a:off x="6643702" y="4714884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Повстречался Колобку Волк.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3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Наука, изучающая </a:t>
            </a:r>
            <a:r>
              <a:rPr lang="ru-RU" sz="2800" dirty="0" smtClean="0">
                <a:solidFill>
                  <a:prstClr val="black"/>
                </a:solidFill>
              </a:rPr>
              <a:t>растения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систематика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экология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ботаника</a:t>
            </a:r>
            <a:endParaRPr lang="ru-RU" dirty="0"/>
          </a:p>
        </p:txBody>
      </p:sp>
      <p:pic>
        <p:nvPicPr>
          <p:cNvPr id="16" name="Рисунок 15" descr="kolobok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39552" y="1628800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Повстречался Колобку Медведь.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4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35283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/>
              <a:t>Не загадка это даже, Сразу назовем, Если только кто-то скажет — Желуди на нем</a:t>
            </a:r>
            <a:r>
              <a:rPr lang="ru-RU" sz="2800" dirty="0" smtClean="0"/>
              <a:t>!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лиственница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дуб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береза</a:t>
            </a:r>
            <a:endParaRPr lang="ru-RU" dirty="0"/>
          </a:p>
        </p:txBody>
      </p:sp>
      <p:pic>
        <p:nvPicPr>
          <p:cNvPr id="15" name="Рисунок 14" descr="maxresdefault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95536" y="1628800"/>
            <a:ext cx="3840040" cy="271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Повстречалась Колобку Лиса.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5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2214554"/>
            <a:ext cx="4105026" cy="2438582"/>
          </a:xfrm>
          <a:prstGeom prst="roundRect">
            <a:avLst>
              <a:gd name="adj" fmla="val 23312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3200" dirty="0"/>
              <a:t>Кудри в речку опустила И о чем-то загрустила, А о чем она грустит, Никому не говорит</a:t>
            </a:r>
            <a:r>
              <a:rPr lang="ru-RU" sz="3200" dirty="0" smtClean="0"/>
              <a:t>.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3789040"/>
            <a:ext cx="27363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биология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ива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дуб</a:t>
            </a:r>
            <a:endParaRPr lang="ru-RU" dirty="0"/>
          </a:p>
        </p:txBody>
      </p:sp>
      <p:pic>
        <p:nvPicPr>
          <p:cNvPr id="18" name="Рисунок 17" descr="3500100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27584" y="1340768"/>
            <a:ext cx="2448272" cy="3264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449306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07704" y="1628800"/>
            <a:ext cx="3845205" cy="3312368"/>
          </a:xfrm>
          <a:prstGeom prst="rect">
            <a:avLst/>
          </a:prstGeom>
        </p:spPr>
      </p:pic>
      <p:pic>
        <p:nvPicPr>
          <p:cNvPr id="5" name="Рисунок 4" descr="778262_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1124744"/>
            <a:ext cx="8280920" cy="5544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44624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Хорошо погулял Колобок. За помощь он тебя благодарит и ставит тебе тройку. Он огорчен, потому что ты ошибся дважды.</a:t>
            </a:r>
            <a:endParaRPr lang="ru-RU" sz="2400" dirty="0"/>
          </a:p>
        </p:txBody>
      </p:sp>
      <p:pic>
        <p:nvPicPr>
          <p:cNvPr id="7" name="Рисунок 6" descr="Cool Text - 3 30084574156364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32040" y="1628799"/>
            <a:ext cx="2140883" cy="2164153"/>
          </a:xfrm>
          <a:prstGeom prst="rect">
            <a:avLst/>
          </a:prstGeom>
        </p:spPr>
      </p:pic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7572396" y="5715016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Повстречался Колобку Медведь.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4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prstClr val="black"/>
                </a:solidFill>
              </a:rPr>
              <a:t>наука, изучающая растения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генетика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ботаника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зоология</a:t>
            </a:r>
            <a:endParaRPr lang="ru-RU" dirty="0"/>
          </a:p>
        </p:txBody>
      </p:sp>
      <p:pic>
        <p:nvPicPr>
          <p:cNvPr id="15" name="Рисунок 14" descr="maxresdefault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95536" y="1628800"/>
            <a:ext cx="3840040" cy="271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Повстречалась Колобку Лиса.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5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860032" y="2070140"/>
            <a:ext cx="37444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/>
              <a:t>Жёлто – красная одёжка, Каждый листик, как ладошка. Осенью всех ярче он. Догадались? Это </a:t>
            </a:r>
            <a:r>
              <a:rPr lang="ru-RU" sz="3200" dirty="0" smtClean="0"/>
              <a:t>…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дуб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клен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береза</a:t>
            </a:r>
            <a:endParaRPr lang="ru-RU" dirty="0"/>
          </a:p>
        </p:txBody>
      </p:sp>
      <p:pic>
        <p:nvPicPr>
          <p:cNvPr id="18" name="Рисунок 17" descr="3500100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27584" y="1340768"/>
            <a:ext cx="2448272" cy="3264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ae004058b5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83976"/>
            <a:ext cx="9144000" cy="609004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23728" y="980728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Инструкция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340768"/>
            <a:ext cx="7992888" cy="4464496"/>
          </a:xfrm>
          <a:prstGeom prst="round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61000"/>
                </a:schemeClr>
              </a:gs>
              <a:gs pos="35000">
                <a:schemeClr val="dk1">
                  <a:tint val="37000"/>
                  <a:satMod val="300000"/>
                  <a:alpha val="67000"/>
                </a:schemeClr>
              </a:gs>
              <a:gs pos="100000">
                <a:schemeClr val="dk1">
                  <a:tint val="15000"/>
                  <a:satMod val="350000"/>
                  <a:alpha val="0"/>
                </a:schemeClr>
              </a:gs>
            </a:gsLst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2953" y="2132856"/>
            <a:ext cx="8481495" cy="4032448"/>
          </a:xfrm>
          <a:custGeom>
            <a:avLst/>
            <a:gdLst>
              <a:gd name="connsiteX0" fmla="*/ 0 w 7992888"/>
              <a:gd name="connsiteY0" fmla="*/ 0 h 4358116"/>
              <a:gd name="connsiteX1" fmla="*/ 7992888 w 7992888"/>
              <a:gd name="connsiteY1" fmla="*/ 0 h 4358116"/>
              <a:gd name="connsiteX2" fmla="*/ 7992888 w 7992888"/>
              <a:gd name="connsiteY2" fmla="*/ 4358116 h 4358116"/>
              <a:gd name="connsiteX3" fmla="*/ 0 w 7992888"/>
              <a:gd name="connsiteY3" fmla="*/ 4358116 h 4358116"/>
              <a:gd name="connsiteX4" fmla="*/ 0 w 7992888"/>
              <a:gd name="connsiteY4" fmla="*/ 0 h 4358116"/>
              <a:gd name="connsiteX0" fmla="*/ 633100 w 7992888"/>
              <a:gd name="connsiteY0" fmla="*/ 0 h 4502132"/>
              <a:gd name="connsiteX1" fmla="*/ 7992888 w 7992888"/>
              <a:gd name="connsiteY1" fmla="*/ 144016 h 4502132"/>
              <a:gd name="connsiteX2" fmla="*/ 7992888 w 7992888"/>
              <a:gd name="connsiteY2" fmla="*/ 4502132 h 4502132"/>
              <a:gd name="connsiteX3" fmla="*/ 0 w 7992888"/>
              <a:gd name="connsiteY3" fmla="*/ 4502132 h 4502132"/>
              <a:gd name="connsiteX4" fmla="*/ 633100 w 7992888"/>
              <a:gd name="connsiteY4" fmla="*/ 0 h 4502132"/>
              <a:gd name="connsiteX0" fmla="*/ 633100 w 7992888"/>
              <a:gd name="connsiteY0" fmla="*/ 0 h 4502132"/>
              <a:gd name="connsiteX1" fmla="*/ 7359788 w 7992888"/>
              <a:gd name="connsiteY1" fmla="*/ 72008 h 4502132"/>
              <a:gd name="connsiteX2" fmla="*/ 7992888 w 7992888"/>
              <a:gd name="connsiteY2" fmla="*/ 4502132 h 4502132"/>
              <a:gd name="connsiteX3" fmla="*/ 0 w 7992888"/>
              <a:gd name="connsiteY3" fmla="*/ 4502132 h 4502132"/>
              <a:gd name="connsiteX4" fmla="*/ 633100 w 7992888"/>
              <a:gd name="connsiteY4" fmla="*/ 0 h 4502132"/>
              <a:gd name="connsiteX0" fmla="*/ 633100 w 7992888"/>
              <a:gd name="connsiteY0" fmla="*/ 0 h 4502132"/>
              <a:gd name="connsiteX1" fmla="*/ 7359788 w 7992888"/>
              <a:gd name="connsiteY1" fmla="*/ 72008 h 4502132"/>
              <a:gd name="connsiteX2" fmla="*/ 7992888 w 7992888"/>
              <a:gd name="connsiteY2" fmla="*/ 4502132 h 4502132"/>
              <a:gd name="connsiteX3" fmla="*/ 0 w 7992888"/>
              <a:gd name="connsiteY3" fmla="*/ 4248472 h 4502132"/>
              <a:gd name="connsiteX4" fmla="*/ 633100 w 7992888"/>
              <a:gd name="connsiteY4" fmla="*/ 0 h 4502132"/>
              <a:gd name="connsiteX0" fmla="*/ 1074772 w 8434560"/>
              <a:gd name="connsiteY0" fmla="*/ 0 h 4502132"/>
              <a:gd name="connsiteX1" fmla="*/ 7801460 w 8434560"/>
              <a:gd name="connsiteY1" fmla="*/ 72008 h 4502132"/>
              <a:gd name="connsiteX2" fmla="*/ 8434560 w 8434560"/>
              <a:gd name="connsiteY2" fmla="*/ 4502132 h 4502132"/>
              <a:gd name="connsiteX3" fmla="*/ 441672 w 8434560"/>
              <a:gd name="connsiteY3" fmla="*/ 4248472 h 4502132"/>
              <a:gd name="connsiteX4" fmla="*/ 1074772 w 8434560"/>
              <a:gd name="connsiteY4" fmla="*/ 0 h 4502132"/>
              <a:gd name="connsiteX0" fmla="*/ 1074772 w 8434560"/>
              <a:gd name="connsiteY0" fmla="*/ 0 h 4502132"/>
              <a:gd name="connsiteX1" fmla="*/ 7801460 w 8434560"/>
              <a:gd name="connsiteY1" fmla="*/ 72008 h 4502132"/>
              <a:gd name="connsiteX2" fmla="*/ 8355422 w 8434560"/>
              <a:gd name="connsiteY2" fmla="*/ 1368152 h 4502132"/>
              <a:gd name="connsiteX3" fmla="*/ 8434560 w 8434560"/>
              <a:gd name="connsiteY3" fmla="*/ 4502132 h 4502132"/>
              <a:gd name="connsiteX4" fmla="*/ 441672 w 8434560"/>
              <a:gd name="connsiteY4" fmla="*/ 4248472 h 4502132"/>
              <a:gd name="connsiteX5" fmla="*/ 1074772 w 8434560"/>
              <a:gd name="connsiteY5" fmla="*/ 0 h 4502132"/>
              <a:gd name="connsiteX0" fmla="*/ 1074772 w 8355422"/>
              <a:gd name="connsiteY0" fmla="*/ 0 h 4248472"/>
              <a:gd name="connsiteX1" fmla="*/ 7801460 w 8355422"/>
              <a:gd name="connsiteY1" fmla="*/ 72008 h 4248472"/>
              <a:gd name="connsiteX2" fmla="*/ 8355422 w 8355422"/>
              <a:gd name="connsiteY2" fmla="*/ 1368152 h 4248472"/>
              <a:gd name="connsiteX3" fmla="*/ 7801460 w 8355422"/>
              <a:gd name="connsiteY3" fmla="*/ 3960440 h 4248472"/>
              <a:gd name="connsiteX4" fmla="*/ 441672 w 8355422"/>
              <a:gd name="connsiteY4" fmla="*/ 4248472 h 4248472"/>
              <a:gd name="connsiteX5" fmla="*/ 1074772 w 8355422"/>
              <a:gd name="connsiteY5" fmla="*/ 0 h 4248472"/>
              <a:gd name="connsiteX0" fmla="*/ 1074772 w 8767684"/>
              <a:gd name="connsiteY0" fmla="*/ 0 h 4248472"/>
              <a:gd name="connsiteX1" fmla="*/ 7801460 w 8767684"/>
              <a:gd name="connsiteY1" fmla="*/ 72008 h 4248472"/>
              <a:gd name="connsiteX2" fmla="*/ 8355422 w 8767684"/>
              <a:gd name="connsiteY2" fmla="*/ 1368152 h 4248472"/>
              <a:gd name="connsiteX3" fmla="*/ 7801460 w 8767684"/>
              <a:gd name="connsiteY3" fmla="*/ 3960440 h 4248472"/>
              <a:gd name="connsiteX4" fmla="*/ 441672 w 8767684"/>
              <a:gd name="connsiteY4" fmla="*/ 4248472 h 4248472"/>
              <a:gd name="connsiteX5" fmla="*/ 1074772 w 8767684"/>
              <a:gd name="connsiteY5" fmla="*/ 0 h 4248472"/>
              <a:gd name="connsiteX0" fmla="*/ 1074772 w 8767684"/>
              <a:gd name="connsiteY0" fmla="*/ 288032 h 4176464"/>
              <a:gd name="connsiteX1" fmla="*/ 7801460 w 8767684"/>
              <a:gd name="connsiteY1" fmla="*/ 0 h 4176464"/>
              <a:gd name="connsiteX2" fmla="*/ 8355422 w 8767684"/>
              <a:gd name="connsiteY2" fmla="*/ 1296144 h 4176464"/>
              <a:gd name="connsiteX3" fmla="*/ 7801460 w 8767684"/>
              <a:gd name="connsiteY3" fmla="*/ 3888432 h 4176464"/>
              <a:gd name="connsiteX4" fmla="*/ 441672 w 8767684"/>
              <a:gd name="connsiteY4" fmla="*/ 4176464 h 4176464"/>
              <a:gd name="connsiteX5" fmla="*/ 1074772 w 8767684"/>
              <a:gd name="connsiteY5" fmla="*/ 288032 h 4176464"/>
              <a:gd name="connsiteX0" fmla="*/ 1074772 w 8767684"/>
              <a:gd name="connsiteY0" fmla="*/ 0 h 3888432"/>
              <a:gd name="connsiteX1" fmla="*/ 7722322 w 8767684"/>
              <a:gd name="connsiteY1" fmla="*/ 0 h 3888432"/>
              <a:gd name="connsiteX2" fmla="*/ 8355422 w 8767684"/>
              <a:gd name="connsiteY2" fmla="*/ 1008112 h 3888432"/>
              <a:gd name="connsiteX3" fmla="*/ 7801460 w 8767684"/>
              <a:gd name="connsiteY3" fmla="*/ 3600400 h 3888432"/>
              <a:gd name="connsiteX4" fmla="*/ 441672 w 8767684"/>
              <a:gd name="connsiteY4" fmla="*/ 3888432 h 3888432"/>
              <a:gd name="connsiteX5" fmla="*/ 1074772 w 8767684"/>
              <a:gd name="connsiteY5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801460 w 8988522"/>
              <a:gd name="connsiteY3" fmla="*/ 3600400 h 3888432"/>
              <a:gd name="connsiteX4" fmla="*/ 441672 w 8988522"/>
              <a:gd name="connsiteY4" fmla="*/ 3888432 h 3888432"/>
              <a:gd name="connsiteX5" fmla="*/ 1074772 w 8988522"/>
              <a:gd name="connsiteY5" fmla="*/ 0 h 3888432"/>
              <a:gd name="connsiteX0" fmla="*/ 1074772 w 9110309"/>
              <a:gd name="connsiteY0" fmla="*/ 0 h 3888432"/>
              <a:gd name="connsiteX1" fmla="*/ 7722322 w 9110309"/>
              <a:gd name="connsiteY1" fmla="*/ 0 h 3888432"/>
              <a:gd name="connsiteX2" fmla="*/ 8988522 w 9110309"/>
              <a:gd name="connsiteY2" fmla="*/ 1368152 h 3888432"/>
              <a:gd name="connsiteX3" fmla="*/ 7801460 w 9110309"/>
              <a:gd name="connsiteY3" fmla="*/ 3600400 h 3888432"/>
              <a:gd name="connsiteX4" fmla="*/ 441672 w 9110309"/>
              <a:gd name="connsiteY4" fmla="*/ 3888432 h 3888432"/>
              <a:gd name="connsiteX5" fmla="*/ 1074772 w 9110309"/>
              <a:gd name="connsiteY5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801460 w 8988522"/>
              <a:gd name="connsiteY3" fmla="*/ 3600400 h 3888432"/>
              <a:gd name="connsiteX4" fmla="*/ 441672 w 8988522"/>
              <a:gd name="connsiteY4" fmla="*/ 3888432 h 3888432"/>
              <a:gd name="connsiteX5" fmla="*/ 1074772 w 8988522"/>
              <a:gd name="connsiteY5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801460 w 8988522"/>
              <a:gd name="connsiteY3" fmla="*/ 3600400 h 3888432"/>
              <a:gd name="connsiteX4" fmla="*/ 4398546 w 8988522"/>
              <a:gd name="connsiteY4" fmla="*/ 3207846 h 3888432"/>
              <a:gd name="connsiteX5" fmla="*/ 441672 w 8988522"/>
              <a:gd name="connsiteY5" fmla="*/ 3888432 h 3888432"/>
              <a:gd name="connsiteX6" fmla="*/ 1074772 w 8988522"/>
              <a:gd name="connsiteY6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722321 w 8988522"/>
              <a:gd name="connsiteY3" fmla="*/ 3272002 h 3888432"/>
              <a:gd name="connsiteX4" fmla="*/ 4398546 w 8988522"/>
              <a:gd name="connsiteY4" fmla="*/ 3207846 h 3888432"/>
              <a:gd name="connsiteX5" fmla="*/ 441672 w 8988522"/>
              <a:gd name="connsiteY5" fmla="*/ 3888432 h 3888432"/>
              <a:gd name="connsiteX6" fmla="*/ 1074772 w 8988522"/>
              <a:gd name="connsiteY6" fmla="*/ 0 h 3888432"/>
              <a:gd name="connsiteX0" fmla="*/ 1074772 w 8988522"/>
              <a:gd name="connsiteY0" fmla="*/ 0 h 3888432"/>
              <a:gd name="connsiteX1" fmla="*/ 7722322 w 8988522"/>
              <a:gd name="connsiteY1" fmla="*/ 0 h 3888432"/>
              <a:gd name="connsiteX2" fmla="*/ 8988522 w 8988522"/>
              <a:gd name="connsiteY2" fmla="*/ 1368152 h 3888432"/>
              <a:gd name="connsiteX3" fmla="*/ 7722321 w 8988522"/>
              <a:gd name="connsiteY3" fmla="*/ 3272002 h 3888432"/>
              <a:gd name="connsiteX4" fmla="*/ 4398546 w 8988522"/>
              <a:gd name="connsiteY4" fmla="*/ 3207846 h 3888432"/>
              <a:gd name="connsiteX5" fmla="*/ 441672 w 8988522"/>
              <a:gd name="connsiteY5" fmla="*/ 3888432 h 3888432"/>
              <a:gd name="connsiteX6" fmla="*/ 1074772 w 8988522"/>
              <a:gd name="connsiteY6" fmla="*/ 0 h 3888432"/>
              <a:gd name="connsiteX0" fmla="*/ 1233048 w 9146798"/>
              <a:gd name="connsiteY0" fmla="*/ 0 h 3592787"/>
              <a:gd name="connsiteX1" fmla="*/ 7880598 w 9146798"/>
              <a:gd name="connsiteY1" fmla="*/ 0 h 3592787"/>
              <a:gd name="connsiteX2" fmla="*/ 9146798 w 9146798"/>
              <a:gd name="connsiteY2" fmla="*/ 1368152 h 3592787"/>
              <a:gd name="connsiteX3" fmla="*/ 7880597 w 9146798"/>
              <a:gd name="connsiteY3" fmla="*/ 3272002 h 3592787"/>
              <a:gd name="connsiteX4" fmla="*/ 4556822 w 9146798"/>
              <a:gd name="connsiteY4" fmla="*/ 3207846 h 3592787"/>
              <a:gd name="connsiteX5" fmla="*/ 441672 w 9146798"/>
              <a:gd name="connsiteY5" fmla="*/ 3592787 h 3592787"/>
              <a:gd name="connsiteX6" fmla="*/ 1233048 w 9146798"/>
              <a:gd name="connsiteY6" fmla="*/ 0 h 3592787"/>
              <a:gd name="connsiteX0" fmla="*/ 1233048 w 9146798"/>
              <a:gd name="connsiteY0" fmla="*/ 0 h 3592787"/>
              <a:gd name="connsiteX1" fmla="*/ 4794236 w 9146798"/>
              <a:gd name="connsiteY1" fmla="*/ 256628 h 3592787"/>
              <a:gd name="connsiteX2" fmla="*/ 7880598 w 9146798"/>
              <a:gd name="connsiteY2" fmla="*/ 0 h 3592787"/>
              <a:gd name="connsiteX3" fmla="*/ 9146798 w 9146798"/>
              <a:gd name="connsiteY3" fmla="*/ 1368152 h 3592787"/>
              <a:gd name="connsiteX4" fmla="*/ 7880597 w 9146798"/>
              <a:gd name="connsiteY4" fmla="*/ 3272002 h 3592787"/>
              <a:gd name="connsiteX5" fmla="*/ 4556822 w 9146798"/>
              <a:gd name="connsiteY5" fmla="*/ 3207846 h 3592787"/>
              <a:gd name="connsiteX6" fmla="*/ 441672 w 9146798"/>
              <a:gd name="connsiteY6" fmla="*/ 3592787 h 3592787"/>
              <a:gd name="connsiteX7" fmla="*/ 1233048 w 9146798"/>
              <a:gd name="connsiteY7" fmla="*/ 0 h 3592787"/>
              <a:gd name="connsiteX0" fmla="*/ 1407496 w 9321246"/>
              <a:gd name="connsiteY0" fmla="*/ 0 h 3592787"/>
              <a:gd name="connsiteX1" fmla="*/ 4968684 w 9321246"/>
              <a:gd name="connsiteY1" fmla="*/ 256628 h 3592787"/>
              <a:gd name="connsiteX2" fmla="*/ 8055046 w 9321246"/>
              <a:gd name="connsiteY2" fmla="*/ 0 h 3592787"/>
              <a:gd name="connsiteX3" fmla="*/ 9321246 w 9321246"/>
              <a:gd name="connsiteY3" fmla="*/ 1368152 h 3592787"/>
              <a:gd name="connsiteX4" fmla="*/ 8055045 w 9321246"/>
              <a:gd name="connsiteY4" fmla="*/ 3272002 h 3592787"/>
              <a:gd name="connsiteX5" fmla="*/ 4731270 w 9321246"/>
              <a:gd name="connsiteY5" fmla="*/ 3207846 h 3592787"/>
              <a:gd name="connsiteX6" fmla="*/ 616120 w 9321246"/>
              <a:gd name="connsiteY6" fmla="*/ 3592787 h 3592787"/>
              <a:gd name="connsiteX7" fmla="*/ 774396 w 9321246"/>
              <a:gd name="connsiteY7" fmla="*/ 898197 h 3592787"/>
              <a:gd name="connsiteX8" fmla="*/ 1407496 w 9321246"/>
              <a:gd name="connsiteY8" fmla="*/ 0 h 3592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321246" h="3592787">
                <a:moveTo>
                  <a:pt x="1407496" y="0"/>
                </a:moveTo>
                <a:lnTo>
                  <a:pt x="4968684" y="256628"/>
                </a:lnTo>
                <a:lnTo>
                  <a:pt x="8055046" y="0"/>
                </a:lnTo>
                <a:lnTo>
                  <a:pt x="9321246" y="1368152"/>
                </a:lnTo>
                <a:cubicBezTo>
                  <a:pt x="8968408" y="2319200"/>
                  <a:pt x="9205921" y="2712787"/>
                  <a:pt x="8055045" y="3272002"/>
                </a:cubicBezTo>
                <a:lnTo>
                  <a:pt x="4731270" y="3207846"/>
                </a:lnTo>
                <a:lnTo>
                  <a:pt x="616120" y="3592787"/>
                </a:lnTo>
                <a:cubicBezTo>
                  <a:pt x="0" y="3233365"/>
                  <a:pt x="642500" y="1496995"/>
                  <a:pt x="774396" y="898197"/>
                </a:cubicBezTo>
                <a:cubicBezTo>
                  <a:pt x="906292" y="299399"/>
                  <a:pt x="751807" y="132448"/>
                  <a:pt x="1407496" y="0"/>
                </a:cubicBezTo>
                <a:close/>
              </a:path>
            </a:pathLst>
          </a:custGeom>
          <a:gradFill>
            <a:gsLst>
              <a:gs pos="24000">
                <a:schemeClr val="bg1">
                  <a:lumMod val="85000"/>
                  <a:alpha val="60000"/>
                </a:schemeClr>
              </a:gs>
              <a:gs pos="35000">
                <a:schemeClr val="accent3">
                  <a:lumMod val="40000"/>
                  <a:lumOff val="60000"/>
                  <a:alpha val="81000"/>
                </a:schemeClr>
              </a:gs>
              <a:gs pos="100000">
                <a:schemeClr val="accent1">
                  <a:alpha val="20000"/>
                </a:schemeClr>
              </a:gs>
            </a:gsLst>
          </a:gradFill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449263">
              <a:lnSpc>
                <a:spcPct val="70000"/>
              </a:lnSpc>
            </a:pPr>
            <a:endParaRPr lang="ru-RU" sz="3600" dirty="0" smtClean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latin typeface="Gabriola" pitchFamily="82" charset="0"/>
            </a:endParaRPr>
          </a:p>
          <a:p>
            <a:pPr marL="90488" indent="358775">
              <a:lnSpc>
                <a:spcPct val="70000"/>
              </a:lnSpc>
            </a:pP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Тебе предстоит совершить путешествие вместе со сказочным персонажем Колобком  через лес. Помоги ему спастись от Зайки, Волка, Медведя и Лисы. </a:t>
            </a:r>
          </a:p>
          <a:p>
            <a:pPr marL="90488" indent="358775">
              <a:lnSpc>
                <a:spcPct val="70000"/>
              </a:lnSpc>
            </a:pP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Для этого правильно отвечай на вопросы. Читай внимательно вопрос, выбирай правильный ответ и жми на кнопку.</a:t>
            </a:r>
          </a:p>
          <a:p>
            <a:pPr marL="179388" indent="269875">
              <a:lnSpc>
                <a:spcPct val="70000"/>
              </a:lnSpc>
            </a:pPr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ysClr val="windowText" lastClr="000000"/>
                </a:solidFill>
                <a:latin typeface="Gabriola" pitchFamily="82" charset="0"/>
              </a:rPr>
              <a:t>В конце путешествия Колобок оценит твою помощь. Вперед!</a:t>
            </a:r>
          </a:p>
          <a:p>
            <a:pPr>
              <a:lnSpc>
                <a:spcPct val="70000"/>
              </a:lnSpc>
            </a:pPr>
            <a:endParaRPr lang="ru-RU" sz="3600" dirty="0">
              <a:ln>
                <a:solidFill>
                  <a:srgbClr val="FF0000"/>
                </a:solidFill>
              </a:ln>
              <a:solidFill>
                <a:sysClr val="windowText" lastClr="000000"/>
              </a:solidFill>
              <a:latin typeface="Gabriola" pitchFamily="82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88122" y="580526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88640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Плохо погулял Колобок. Почти все звери откусили от него по кусочку, поэтому он ставит тебе двойку.</a:t>
            </a:r>
            <a:endParaRPr lang="ru-RU" sz="2400" dirty="0"/>
          </a:p>
        </p:txBody>
      </p:sp>
      <p:pic>
        <p:nvPicPr>
          <p:cNvPr id="6" name="Рисунок 5" descr="0001-001-.jpg"/>
          <p:cNvPicPr>
            <a:picLocks noChangeAspect="1"/>
          </p:cNvPicPr>
          <p:nvPr/>
        </p:nvPicPr>
        <p:blipFill>
          <a:blip r:embed="rId2" cstate="email">
            <a:lum bright="-30000"/>
          </a:blip>
          <a:stretch>
            <a:fillRect/>
          </a:stretch>
        </p:blipFill>
        <p:spPr>
          <a:xfrm>
            <a:off x="0" y="1124744"/>
            <a:ext cx="9144000" cy="55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1632173"/>
            <a:ext cx="36004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7524328" y="5805264"/>
            <a:ext cx="1368152" cy="6480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Закончить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-001-.jpg"/>
          <p:cNvPicPr>
            <a:picLocks noChangeAspect="1"/>
          </p:cNvPicPr>
          <p:nvPr/>
        </p:nvPicPr>
        <p:blipFill>
          <a:blip r:embed="rId2" cstate="email">
            <a:lum bright="-30000"/>
          </a:blip>
          <a:stretch>
            <a:fillRect/>
          </a:stretch>
        </p:blipFill>
        <p:spPr>
          <a:xfrm>
            <a:off x="0" y="836712"/>
            <a:ext cx="9144000" cy="55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27584" y="2564904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Gabriola" pitchFamily="82" charset="0"/>
              </a:rPr>
              <a:t>Жил-был Колобок – и не стало Колобка.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Gabriola" pitchFamily="82" charset="0"/>
              </a:rPr>
              <a:t>Почему же ты ему не помог?</a:t>
            </a: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7524328" y="5805264"/>
            <a:ext cx="1368152" cy="6480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Закончить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503040" y="492919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484784"/>
            <a:ext cx="3984443" cy="2988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51520" y="140439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Испекла Баба Колобок.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1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352839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Ботаника </a:t>
            </a:r>
            <a:r>
              <a:rPr lang="ru-RU" sz="2800" dirty="0" smtClean="0"/>
              <a:t>– это наука, изучающая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растения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минералы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горные породы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Повстречался Колобку Зайка.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2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Наука о грибах</a:t>
            </a:r>
            <a:endParaRPr lang="ru-RU" sz="2800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генетика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цитология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микология</a:t>
            </a:r>
            <a:endParaRPr lang="ru-RU" dirty="0"/>
          </a:p>
        </p:txBody>
      </p:sp>
      <p:pic>
        <p:nvPicPr>
          <p:cNvPr id="15" name="Рисунок 14" descr="geroi_skazki_kolobok_kartinki_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99592" y="1484784"/>
            <a:ext cx="3251974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Повстречался Колобку Волк.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3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2070140"/>
            <a:ext cx="349360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Кафтан на мне зеленый,</a:t>
            </a:r>
          </a:p>
          <a:p>
            <a:r>
              <a:rPr lang="ru-RU" sz="2800" dirty="0"/>
              <a:t>А сердце - как кумач.</a:t>
            </a:r>
          </a:p>
          <a:p>
            <a:r>
              <a:rPr lang="ru-RU" sz="2800" dirty="0"/>
              <a:t>На вкус, как сахар, сладок,</a:t>
            </a:r>
          </a:p>
          <a:p>
            <a:r>
              <a:rPr lang="ru-RU" sz="2800" dirty="0"/>
              <a:t>А сам похож на мяч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Кабачек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Тыква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Арбуз</a:t>
            </a:r>
            <a:endParaRPr lang="ru-RU" dirty="0"/>
          </a:p>
        </p:txBody>
      </p:sp>
      <p:pic>
        <p:nvPicPr>
          <p:cNvPr id="16" name="Рисунок 15" descr="kolobok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39552" y="1628800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Повстречался Колобку Медведь.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4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3528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Отличие растительной клетки от животной</a:t>
            </a:r>
            <a:endParaRPr lang="ru-RU" sz="28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Наличие ядра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Наличие вакуолей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Наличие митохондрий</a:t>
            </a:r>
            <a:endParaRPr lang="ru-RU" dirty="0"/>
          </a:p>
        </p:txBody>
      </p:sp>
      <p:pic>
        <p:nvPicPr>
          <p:cNvPr id="15" name="Рисунок 14" descr="maxresdefault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95536" y="1628800"/>
            <a:ext cx="3840040" cy="271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Повстречалась Колобку Лиса.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5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492896"/>
            <a:ext cx="43204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Кто ни прикасается,</a:t>
            </a:r>
          </a:p>
          <a:p>
            <a:r>
              <a:rPr lang="ru-RU" sz="3200" dirty="0"/>
              <a:t>За того цепляется.</a:t>
            </a:r>
          </a:p>
          <a:p>
            <a:r>
              <a:rPr lang="ru-RU" sz="3200" dirty="0"/>
              <a:t>Привязчивый и колкий,</a:t>
            </a:r>
          </a:p>
          <a:p>
            <a:r>
              <a:rPr lang="ru-RU" sz="3200" dirty="0"/>
              <a:t>Кругом торчат иголки</a:t>
            </a:r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471488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ель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репейник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лиственница</a:t>
            </a:r>
            <a:endParaRPr lang="ru-RU" dirty="0"/>
          </a:p>
        </p:txBody>
      </p:sp>
      <p:pic>
        <p:nvPicPr>
          <p:cNvPr id="18" name="Рисунок 17" descr="35001005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27584" y="1340768"/>
            <a:ext cx="2448272" cy="3264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78262_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052736"/>
            <a:ext cx="8280920" cy="55446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188640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Хорошо погулял Колобок. За помощь тебя благодарит и ставит тебе пятерку.</a:t>
            </a:r>
            <a:endParaRPr lang="ru-RU" sz="2400" dirty="0"/>
          </a:p>
        </p:txBody>
      </p:sp>
      <p:pic>
        <p:nvPicPr>
          <p:cNvPr id="4" name="Рисунок 3" descr="Cool Text - 5 300845843254826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79712" y="2060848"/>
            <a:ext cx="2278653" cy="2455882"/>
          </a:xfrm>
          <a:prstGeom prst="rect">
            <a:avLst/>
          </a:prstGeom>
        </p:spPr>
      </p:pic>
      <p:pic>
        <p:nvPicPr>
          <p:cNvPr id="2" name="Рисунок 1" descr="kolobok1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35896" y="1340768"/>
            <a:ext cx="3764433" cy="4093074"/>
          </a:xfrm>
          <a:prstGeom prst="rect">
            <a:avLst/>
          </a:prstGeom>
        </p:spPr>
      </p:pic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7286644" y="5072074"/>
            <a:ext cx="1042416" cy="10424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выход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251520" y="4941168"/>
            <a:ext cx="8640960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140439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Повстречался Колобку Зайка. А колобку не хочется быть съеденным. Уж очень погулять охота. </a:t>
            </a:r>
          </a:p>
          <a:p>
            <a:r>
              <a:rPr lang="ru-RU" sz="2400" dirty="0" smtClean="0"/>
              <a:t>      Ответь на вопрос, помоги Колобку убежать.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70080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Вопрос 2</a:t>
            </a:r>
            <a:endParaRPr lang="ru-RU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58112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2276872"/>
            <a:ext cx="3888432" cy="23762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76056" y="2492896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К</a:t>
            </a:r>
            <a:r>
              <a:rPr lang="ru-RU" sz="2800" dirty="0" smtClean="0">
                <a:solidFill>
                  <a:prstClr val="black"/>
                </a:solidFill>
              </a:rPr>
              <a:t>летку изучает наука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кнопка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528" y="4725144"/>
            <a:ext cx="1909428" cy="1272952"/>
          </a:xfrm>
          <a:prstGeom prst="rect">
            <a:avLst/>
          </a:prstGeom>
        </p:spPr>
      </p:pic>
      <p:pic>
        <p:nvPicPr>
          <p:cNvPr id="10" name="Рисунок 9" descr="кнопка_зеленый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347864" y="4725144"/>
            <a:ext cx="1909428" cy="1272952"/>
          </a:xfrm>
          <a:prstGeom prst="rect">
            <a:avLst/>
          </a:prstGeom>
        </p:spPr>
      </p:pic>
      <p:pic>
        <p:nvPicPr>
          <p:cNvPr id="11" name="Рисунок 10" descr="кнопка_красный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4725144"/>
            <a:ext cx="1909428" cy="12729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физиология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419872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гистология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621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цитология</a:t>
            </a:r>
            <a:endParaRPr lang="ru-RU" dirty="0"/>
          </a:p>
        </p:txBody>
      </p:sp>
      <p:pic>
        <p:nvPicPr>
          <p:cNvPr id="15" name="Рисунок 14" descr="geroi_skazki_kolobok_kartinki_4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99592" y="1484784"/>
            <a:ext cx="3251974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782</Words>
  <Application>Microsoft Office PowerPoint</Application>
  <PresentationFormat>Экран (4:3)</PresentationFormat>
  <Paragraphs>152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Саша</cp:lastModifiedBy>
  <cp:revision>78</cp:revision>
  <dcterms:created xsi:type="dcterms:W3CDTF">2018-11-21T18:47:11Z</dcterms:created>
  <dcterms:modified xsi:type="dcterms:W3CDTF">2022-01-16T13:22:52Z</dcterms:modified>
</cp:coreProperties>
</file>