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4"/>
  </p:notesMasterIdLst>
  <p:sldIdLst>
    <p:sldId id="292" r:id="rId2"/>
    <p:sldId id="258" r:id="rId3"/>
    <p:sldId id="290" r:id="rId4"/>
    <p:sldId id="266" r:id="rId5"/>
    <p:sldId id="267" r:id="rId6"/>
    <p:sldId id="264" r:id="rId7"/>
    <p:sldId id="291" r:id="rId8"/>
    <p:sldId id="263" r:id="rId9"/>
    <p:sldId id="268" r:id="rId10"/>
    <p:sldId id="269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6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AD07D-D177-4C35-B2AF-03FB75474E1E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D4937-595C-4B76-9172-1783875BAF5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BE19E1-C532-4DEE-A240-4D1A31A474B6}" type="slidenum">
              <a:rPr lang="ru-RU" smtClean="0"/>
              <a:pPr/>
              <a:t>6</a:t>
            </a:fld>
            <a:endParaRPr lang="ru-RU" dirty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2D9965-94DF-4911-8399-19CD79B1FB27}" type="slidenum">
              <a:rPr lang="ru-RU" smtClean="0"/>
              <a:pPr/>
              <a:t>20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4937-595C-4B76-9172-1783875BAF57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AF5DB-2925-4D6E-8E55-DF640F4781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BC5C1F-11A2-41AB-8499-59B3681792BB}" type="datetimeFigureOut">
              <a:rPr lang="ru-RU" smtClean="0"/>
              <a:pPr/>
              <a:t>01.04.2022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2472E8-114B-4C8C-B4E6-FD5ACB8F3AE5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Межполушарное взаимодействие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600" dirty="0" smtClean="0">
                <a:solidFill>
                  <a:srgbClr val="090B05"/>
                </a:solidFill>
              </a:rPr>
              <a:t>Особый механизм объединения левого правого полушарий мозга в единую интегративно целостную систему, формирующийся в онтогенезе.</a:t>
            </a:r>
            <a:endParaRPr lang="ru-RU" sz="3600" dirty="0">
              <a:solidFill>
                <a:srgbClr val="090B0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750" y="1196975"/>
            <a:ext cx="8007350" cy="46958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«Колечко»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    Поочередно и как можно быстрее перебирайте пальцы рук, соединяя в кольцо с большим пальцем последовательно указательный, средний и т.д.. Проба выполняется в прямом и в обратном порядке. Вначале каждой рукой отдельно, затем сразу двумя руками.</a:t>
            </a:r>
          </a:p>
        </p:txBody>
      </p:sp>
      <p:pic>
        <p:nvPicPr>
          <p:cNvPr id="18435" name="Picture 8"/>
          <p:cNvPicPr>
            <a:picLocks noChangeAspect="1" noChangeArrowheads="1"/>
          </p:cNvPicPr>
          <p:nvPr/>
        </p:nvPicPr>
        <p:blipFill>
          <a:blip r:embed="rId2" cstate="print"/>
          <a:srcRect b="4132"/>
          <a:stretch>
            <a:fillRect/>
          </a:stretch>
        </p:blipFill>
        <p:spPr bwMode="auto">
          <a:xfrm>
            <a:off x="2627313" y="4365625"/>
            <a:ext cx="2016125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3" cstate="print"/>
          <a:srcRect l="2438"/>
          <a:stretch>
            <a:fillRect/>
          </a:stretch>
        </p:blipFill>
        <p:spPr bwMode="auto">
          <a:xfrm>
            <a:off x="4787900" y="4365625"/>
            <a:ext cx="172878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/>
          <p:cNvPicPr>
            <a:picLocks noChangeAspect="1" noChangeArrowheads="1"/>
          </p:cNvPicPr>
          <p:nvPr/>
        </p:nvPicPr>
        <p:blipFill>
          <a:blip r:embed="rId4" cstate="print"/>
          <a:srcRect l="1347"/>
          <a:stretch>
            <a:fillRect/>
          </a:stretch>
        </p:blipFill>
        <p:spPr bwMode="auto">
          <a:xfrm>
            <a:off x="6659563" y="4365625"/>
            <a:ext cx="1770062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1"/>
          <p:cNvPicPr>
            <a:picLocks noChangeAspect="1" noChangeArrowheads="1"/>
          </p:cNvPicPr>
          <p:nvPr/>
        </p:nvPicPr>
        <p:blipFill>
          <a:blip r:embed="rId5" cstate="print"/>
          <a:srcRect l="3236" b="-703"/>
          <a:stretch>
            <a:fillRect/>
          </a:stretch>
        </p:blipFill>
        <p:spPr bwMode="auto">
          <a:xfrm>
            <a:off x="684213" y="4365625"/>
            <a:ext cx="1800225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268413"/>
            <a:ext cx="8345487" cy="45243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«Лезгинка»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    </a:t>
            </a: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Левую руку сложите в кулак, большой палец отставьте в сторону, кулак разверните пальцами к себе. Правой рукой прямой ладонью в горизонтальном положении прикоснитесь к мизинцу левой. После этого одновременно смените положение правой и левой рук. Повторить 6-8 раз.</a:t>
            </a:r>
          </a:p>
        </p:txBody>
      </p:sp>
      <p:pic>
        <p:nvPicPr>
          <p:cNvPr id="19459" name="Picture 4" descr="new_pa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4508500"/>
            <a:ext cx="30956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539552" y="260648"/>
            <a:ext cx="8305800" cy="78069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 «Фонарик»</a:t>
            </a:r>
          </a:p>
        </p:txBody>
      </p:sp>
      <p:pic>
        <p:nvPicPr>
          <p:cNvPr id="21507" name="Picture 5" descr="img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799" t="10466" r="3999" b="50523"/>
          <a:stretch>
            <a:fillRect/>
          </a:stretch>
        </p:blipFill>
        <p:spPr bwMode="auto">
          <a:xfrm>
            <a:off x="107950" y="1412875"/>
            <a:ext cx="4248150" cy="295275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21508" name="Picture 6" descr="img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216"/>
          <a:stretch>
            <a:fillRect/>
          </a:stretch>
        </p:blipFill>
        <p:spPr bwMode="auto">
          <a:xfrm>
            <a:off x="4273550" y="3284538"/>
            <a:ext cx="4762500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536" y="476672"/>
            <a:ext cx="8305800" cy="8527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 «Дом-ёжик-замок»</a:t>
            </a:r>
          </a:p>
        </p:txBody>
      </p:sp>
      <p:pic>
        <p:nvPicPr>
          <p:cNvPr id="22531" name="Picture 5" descr="img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100" t="11545" b="59572"/>
          <a:stretch>
            <a:fillRect/>
          </a:stretch>
        </p:blipFill>
        <p:spPr bwMode="auto">
          <a:xfrm>
            <a:off x="323850" y="1628775"/>
            <a:ext cx="418623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img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4885" r="7767" b="29117"/>
          <a:stretch>
            <a:fillRect/>
          </a:stretch>
        </p:blipFill>
        <p:spPr bwMode="auto">
          <a:xfrm>
            <a:off x="2411413" y="3068638"/>
            <a:ext cx="43926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7" descr="img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085" r="30467"/>
          <a:stretch>
            <a:fillRect/>
          </a:stretch>
        </p:blipFill>
        <p:spPr bwMode="auto">
          <a:xfrm>
            <a:off x="4645025" y="4581525"/>
            <a:ext cx="4319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536" y="548680"/>
            <a:ext cx="8305800" cy="85270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 «Гусь-курица-петух»</a:t>
            </a:r>
          </a:p>
        </p:txBody>
      </p:sp>
      <p:pic>
        <p:nvPicPr>
          <p:cNvPr id="23555" name="Picture 5" descr="img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10000"/>
                <a:tint val="45000"/>
                <a:satMod val="400000"/>
              </a:schemeClr>
            </a:duotone>
          </a:blip>
          <a:srcRect l="24432" t="1039" r="-1534" b="70306"/>
          <a:stretch>
            <a:fillRect/>
          </a:stretch>
        </p:blipFill>
        <p:spPr bwMode="auto">
          <a:xfrm>
            <a:off x="1619250" y="4508500"/>
            <a:ext cx="36718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img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10000"/>
                <a:tint val="45000"/>
                <a:satMod val="400000"/>
              </a:schemeClr>
            </a:duotone>
          </a:blip>
          <a:srcRect t="32762" r="22900" b="39598"/>
          <a:stretch>
            <a:fillRect/>
          </a:stretch>
        </p:blipFill>
        <p:spPr bwMode="auto">
          <a:xfrm>
            <a:off x="4787900" y="2492375"/>
            <a:ext cx="36718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7" descr="img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lumMod val="10000"/>
                <a:tint val="45000"/>
                <a:satMod val="400000"/>
              </a:schemeClr>
            </a:duotone>
          </a:blip>
          <a:srcRect l="6799" t="71254" r="17599"/>
          <a:stretch>
            <a:fillRect/>
          </a:stretch>
        </p:blipFill>
        <p:spPr bwMode="auto">
          <a:xfrm>
            <a:off x="323850" y="1557338"/>
            <a:ext cx="360045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7544" y="548680"/>
            <a:ext cx="8305800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 «Зайчик-колечко-цепочка»</a:t>
            </a:r>
          </a:p>
        </p:txBody>
      </p:sp>
      <p:pic>
        <p:nvPicPr>
          <p:cNvPr id="24579" name="Picture 5" descr="img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65" r="-2800" b="61137"/>
          <a:stretch>
            <a:fillRect/>
          </a:stretch>
        </p:blipFill>
        <p:spPr bwMode="auto">
          <a:xfrm>
            <a:off x="395536" y="1340768"/>
            <a:ext cx="489585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img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0364"/>
          <a:stretch>
            <a:fillRect/>
          </a:stretch>
        </p:blipFill>
        <p:spPr bwMode="auto">
          <a:xfrm>
            <a:off x="2699792" y="3429000"/>
            <a:ext cx="476250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Безымянный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49" b="38933"/>
          <a:stretch>
            <a:fillRect/>
          </a:stretch>
        </p:blipFill>
        <p:spPr bwMode="auto">
          <a:xfrm>
            <a:off x="3419872" y="1556792"/>
            <a:ext cx="48768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79512" y="188641"/>
            <a:ext cx="8820150" cy="10081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 «Ножницы-собака-лошадка»</a:t>
            </a:r>
          </a:p>
        </p:txBody>
      </p:sp>
      <p:pic>
        <p:nvPicPr>
          <p:cNvPr id="25603" name="Picture 5" descr="img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</a:blip>
          <a:srcRect t="6439" b="64693"/>
          <a:stretch>
            <a:fillRect/>
          </a:stretch>
        </p:blipFill>
        <p:spPr bwMode="auto">
          <a:xfrm>
            <a:off x="539552" y="1196752"/>
            <a:ext cx="4762500" cy="19431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25604" name="Picture 6" descr="img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1013" b="40118"/>
          <a:stretch>
            <a:fillRect/>
          </a:stretch>
        </p:blipFill>
        <p:spPr bwMode="auto">
          <a:xfrm>
            <a:off x="539552" y="2852936"/>
            <a:ext cx="47625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 descr="img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1274"/>
          <a:stretch>
            <a:fillRect/>
          </a:stretch>
        </p:blipFill>
        <p:spPr bwMode="auto">
          <a:xfrm>
            <a:off x="3419872" y="4365104"/>
            <a:ext cx="47625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536" y="332656"/>
            <a:ext cx="8305800" cy="9247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 «Зайчик-коза-вилка»</a:t>
            </a:r>
          </a:p>
        </p:txBody>
      </p:sp>
      <p:pic>
        <p:nvPicPr>
          <p:cNvPr id="26627" name="Picture 8" descr="Безымянный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5027"/>
          <a:stretch>
            <a:fillRect/>
          </a:stretch>
        </p:blipFill>
        <p:spPr bwMode="auto">
          <a:xfrm>
            <a:off x="468313" y="4292600"/>
            <a:ext cx="48768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img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16" b="64023"/>
          <a:stretch>
            <a:fillRect/>
          </a:stretch>
        </p:blipFill>
        <p:spPr bwMode="auto">
          <a:xfrm>
            <a:off x="0" y="1484313"/>
            <a:ext cx="47625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img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5612" b="32698"/>
          <a:stretch>
            <a:fillRect/>
          </a:stretch>
        </p:blipFill>
        <p:spPr bwMode="auto">
          <a:xfrm>
            <a:off x="4381500" y="2997200"/>
            <a:ext cx="4762500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mg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16" b="64023"/>
          <a:stretch>
            <a:fillRect/>
          </a:stretch>
        </p:blipFill>
        <p:spPr bwMode="auto">
          <a:xfrm>
            <a:off x="0" y="1500174"/>
            <a:ext cx="47625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536" y="476672"/>
            <a:ext cx="8305800" cy="64807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 «Флажок-рыбка-лодочка»</a:t>
            </a:r>
          </a:p>
        </p:txBody>
      </p:sp>
      <p:pic>
        <p:nvPicPr>
          <p:cNvPr id="27651" name="Picture 5" descr="img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192" b="59094"/>
          <a:stretch>
            <a:fillRect/>
          </a:stretch>
        </p:blipFill>
        <p:spPr bwMode="auto">
          <a:xfrm>
            <a:off x="179388" y="1700213"/>
            <a:ext cx="332740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8" descr="Безымянный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2097" b="29123"/>
          <a:stretch>
            <a:fillRect/>
          </a:stretch>
        </p:blipFill>
        <p:spPr bwMode="auto">
          <a:xfrm>
            <a:off x="3059113" y="2565400"/>
            <a:ext cx="316865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 descr="img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7227"/>
          <a:stretch>
            <a:fillRect/>
          </a:stretch>
        </p:blipFill>
        <p:spPr bwMode="auto">
          <a:xfrm>
            <a:off x="5867400" y="4076700"/>
            <a:ext cx="314325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79512" y="548680"/>
            <a:ext cx="8784976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Упражнение:«Сарай- дом с трубой-пароход»</a:t>
            </a:r>
          </a:p>
        </p:txBody>
      </p:sp>
      <p:pic>
        <p:nvPicPr>
          <p:cNvPr id="28675" name="Picture 6" descr="img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052" b="25577"/>
          <a:stretch>
            <a:fillRect/>
          </a:stretch>
        </p:blipFill>
        <p:spPr bwMode="auto">
          <a:xfrm>
            <a:off x="3923928" y="2708920"/>
            <a:ext cx="4646985" cy="208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Безымянный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598" b="58636"/>
          <a:stretch>
            <a:fillRect/>
          </a:stretch>
        </p:blipFill>
        <p:spPr bwMode="auto">
          <a:xfrm>
            <a:off x="395536" y="4149080"/>
            <a:ext cx="4190345" cy="187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9" descr="Безымянный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869" b="58681"/>
          <a:stretch>
            <a:fillRect/>
          </a:stretch>
        </p:blipFill>
        <p:spPr bwMode="auto">
          <a:xfrm>
            <a:off x="0" y="1412776"/>
            <a:ext cx="4351786" cy="19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1384300"/>
          </a:xfrm>
        </p:spPr>
        <p:txBody>
          <a:bodyPr/>
          <a:lstStyle/>
          <a:p>
            <a:pPr algn="ctr">
              <a:defRPr/>
            </a:pP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G:\март\R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003" y="-18002"/>
            <a:ext cx="9168003" cy="68760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268413"/>
            <a:ext cx="8229600" cy="43894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«Ухо – нос»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   Левой рукой возьмитесь за кончик носа, а правой – за противоположное ухо. Одновременно отпустите ухо и нос, хлопните в ладоши, поменяйте положение рук с «точностью до наоборот».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«Зеркальное рисование»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   Положите на стол чистый лист бумаги. Начните рисовать одновременно обеими руками зеркально-симметричные рисунки, буквы. </a:t>
            </a:r>
            <a:endParaRPr lang="ru-RU" sz="2400" b="1" dirty="0" smtClean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95288" y="260350"/>
            <a:ext cx="8497887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b="1" dirty="0">
                <a:latin typeface="+mn-lt"/>
              </a:rPr>
              <a:t>        </a:t>
            </a: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Интересно отметить, что человек может мыслить, сидя неподвижно. Однако для закрепления мысли необходимо движение. 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 b="1" dirty="0">
                <a:solidFill>
                  <a:schemeClr val="bg1">
                    <a:lumMod val="10000"/>
                  </a:schemeClr>
                </a:solidFill>
                <a:latin typeface="+mn-lt"/>
              </a:rPr>
              <a:t>        И.П. Павлов считал, что любая мысль заканчивается движением. Именно поэтому многим людям легче мыслить при повторяющихся физических действиях, например ходьбе, покачивании ногой, постукивании карандашом по столу и др. На двигательной активности построены все нейропсихологические коррекционно – развивающие и формирующие программы! Вот почему следует помнить, что неподвижный ребёнок не обучается!</a:t>
            </a:r>
          </a:p>
          <a:p>
            <a:pPr algn="ctr" eaLnBrk="0" hangingPunct="0">
              <a:spcBef>
                <a:spcPct val="50000"/>
              </a:spcBef>
              <a:defRPr/>
            </a:pPr>
            <a:endParaRPr lang="ru-RU" sz="2800" i="1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000504"/>
            <a:ext cx="4286280" cy="2411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2636912"/>
            <a:ext cx="8305800" cy="128475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6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sz="6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052736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333333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«Движение может заменить лекарство – </a:t>
            </a:r>
            <a:endParaRPr lang="ru-RU" sz="2400" dirty="0" smtClean="0">
              <a:latin typeface="Constantia" pitchFamily="18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333333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но ни одно лекарство не заменит движения».</a:t>
            </a:r>
            <a:endParaRPr lang="ru-RU" sz="2400" dirty="0" smtClean="0">
              <a:latin typeface="Constantia" pitchFamily="18" charset="0"/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ru-RU" sz="2400" b="1" dirty="0" smtClean="0">
                <a:solidFill>
                  <a:srgbClr val="333333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Ж. Тассо.</a:t>
            </a:r>
            <a:endParaRPr lang="ru-RU" sz="2400" dirty="0">
              <a:latin typeface="Constantia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Тест на определение асимметрии полушарий головного мозга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/>
          <a:lstStyle/>
          <a:p>
            <a:r>
              <a:rPr lang="ru-RU" dirty="0" smtClean="0"/>
              <a:t>                        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6832"/>
            <a:ext cx="285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90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385175" cy="9080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Левое полушарие</a:t>
            </a:r>
          </a:p>
        </p:txBody>
      </p:sp>
      <p:sp>
        <p:nvSpPr>
          <p:cNvPr id="73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55650" y="1268413"/>
            <a:ext cx="8089900" cy="5303837"/>
          </a:xfrm>
        </p:spPr>
        <p:txBody>
          <a:bodyPr>
            <a:normAutofit fontScale="40000" lnSpcReduction="2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1200" dirty="0" smtClean="0"/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Отвечает за логическое – аналитическое мышление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Анализирует факты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Обрабатывает информацию последовательно по этапам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Обеспечивает процессы индуктивного мышления (вначале осуществляется процесс анализа, а затем синтеза)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Обрабатывает вербальную информацию: отвечает за языковые способности: контролирует речь, а также способности к чтению и письму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Запоминает стихотворные строки, факты, имена, даты и их написание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Понимает только буквальный смысл слов того, что слышим или читаем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Планирует будущее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Контролирует движение правой половины тела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Отвечает за музыкальное образование, понимание смысла музыкальных произведений. Различение ритма музыки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Отвечает за математические способности, работу с числами, формулами, таблицами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200" b="1" dirty="0" smtClean="0">
                <a:solidFill>
                  <a:schemeClr val="bg1">
                    <a:lumMod val="10000"/>
                  </a:schemeClr>
                </a:solidFill>
              </a:rPr>
              <a:t>Отвечает за планирование</a:t>
            </a: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4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42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marL="274320" indent="-274320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4200" dirty="0" smtClean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14313"/>
            <a:ext cx="8385175" cy="9794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Правое полушарие</a:t>
            </a: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836613"/>
            <a:ext cx="7921625" cy="5545137"/>
          </a:xfrm>
        </p:spPr>
        <p:txBody>
          <a:bodyPr>
            <a:normAutofit fontScale="47500" lnSpcReduction="20000"/>
          </a:bodyPr>
          <a:lstStyle/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Отвечает за образное мышление и пространственную ориентацию; позволяет ориентироваться на местности и составлять мозаичные картинки-головоломки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Отвечает за интуицию и интуитивную оценку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Может одновременно обрабатывать много разнообразной информации; способно рассматривать проблему в целом, не применяя анализа (параллельная обработка информации)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Реализует процессы дедуктивного мышления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Обрабатывает невербальную информацию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Запоминает образы, лица, картины, позы, голоса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Способно понимать метафоры и результаты работы чужого воображения, чувство юмора. Воспринимает эмоциональную окраску речи, тембр голоса, интонацию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Ориентируется в настоящем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Контролирует движение левой половины тела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Отвечает за музыкальные способности, различение мелодий, темпа и гармонии в музыке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Отвечает за воображение, фантазии и мечты; художественное творчество и способности к изобразительному искусству</a:t>
            </a:r>
          </a:p>
          <a:p>
            <a:pPr marL="274320" indent="-274320" algn="just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400" b="1" dirty="0" smtClean="0">
                <a:solidFill>
                  <a:schemeClr val="bg1">
                    <a:lumMod val="10000"/>
                  </a:schemeClr>
                </a:solidFill>
              </a:rPr>
              <a:t>Отвечает за эмоциональные реакции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000" b="1" dirty="0" smtClean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549275"/>
            <a:ext cx="8229600" cy="7794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Содружество полушарий</a:t>
            </a:r>
          </a:p>
        </p:txBody>
      </p:sp>
      <p:pic>
        <p:nvPicPr>
          <p:cNvPr id="71687" name="Picture 7" descr="brain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 contrast="6000"/>
          </a:blip>
          <a:srcRect/>
          <a:stretch>
            <a:fillRect/>
          </a:stretch>
        </p:blipFill>
        <p:spPr>
          <a:xfrm>
            <a:off x="500063" y="1844675"/>
            <a:ext cx="4032250" cy="3889375"/>
          </a:xfrm>
          <a:ln>
            <a:noFill/>
          </a:ln>
        </p:spPr>
      </p:pic>
      <p:sp>
        <p:nvSpPr>
          <p:cNvPr id="9220" name="Прямоугольник 6"/>
          <p:cNvSpPr>
            <a:spLocks noChangeArrowheads="1"/>
          </p:cNvSpPr>
          <p:nvPr/>
        </p:nvSpPr>
        <p:spPr bwMode="auto">
          <a:xfrm>
            <a:off x="4751388" y="1628800"/>
            <a:ext cx="4392612" cy="4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Мозг человека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представляет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собой «содружество» функционально  ассиметричных полушарий 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–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левого и правого,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каждое из которых –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не зеркальное отображение другого,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а необходимое дополнение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7334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800" b="1" smtClean="0">
                <a:solidFill>
                  <a:srgbClr val="0000CC"/>
                </a:solidFill>
                <a:effectLst/>
                <a:latin typeface="Times New Roman" pitchFamily="18" charset="0"/>
              </a:rPr>
              <a:t>Мозолистое тело</a:t>
            </a:r>
            <a:r>
              <a:rPr lang="ru-RU" altLang="ru-RU" sz="48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928688"/>
            <a:ext cx="8858250" cy="5715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</a:rPr>
              <a:t>Пучок нервных волокон, соединяющий два полушария, обеспечивает целостность работы головного мозга.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</a:rPr>
              <a:t>Основное развитие:    у </a:t>
            </a:r>
            <a:r>
              <a:rPr lang="ru-RU" u="dotted" dirty="0" smtClean="0">
                <a:solidFill>
                  <a:srgbClr val="00CC00"/>
                </a:solidFill>
                <a:latin typeface="Times New Roman" pitchFamily="18" charset="0"/>
              </a:rPr>
              <a:t>девочек</a:t>
            </a: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</a:rPr>
              <a:t> до 7 лет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</a:rPr>
              <a:t>                                         у </a:t>
            </a:r>
            <a:r>
              <a:rPr lang="ru-RU" u="dotted" dirty="0" smtClean="0">
                <a:solidFill>
                  <a:srgbClr val="00CC00"/>
                </a:solidFill>
                <a:latin typeface="Times New Roman" pitchFamily="18" charset="0"/>
              </a:rPr>
              <a:t>мальчиков</a:t>
            </a:r>
            <a:r>
              <a:rPr lang="ru-RU" dirty="0" smtClean="0">
                <a:solidFill>
                  <a:srgbClr val="00CC00"/>
                </a:solidFill>
                <a:latin typeface="Times New Roman" pitchFamily="18" charset="0"/>
              </a:rPr>
              <a:t>  до 8-8,5 лет</a:t>
            </a:r>
          </a:p>
          <a:p>
            <a:pPr algn="ctr" eaLnBrk="1" hangingPunct="1">
              <a:buFontTx/>
              <a:buNone/>
              <a:defRPr/>
            </a:pPr>
            <a:endParaRPr lang="ru-RU" sz="20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indent="12700" eaLnBrk="1" hangingPunct="1"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</a:rPr>
              <a:t>Хорошо развитое мозолистое тело  обеспечивает успешность деятельности.</a:t>
            </a:r>
            <a:endParaRPr lang="en-US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</a:rPr>
              <a:t>Во время </a:t>
            </a:r>
            <a:r>
              <a:rPr lang="ru-RU" i="1" dirty="0" err="1" smtClean="0">
                <a:solidFill>
                  <a:srgbClr val="000000"/>
                </a:solidFill>
                <a:latin typeface="Times New Roman" pitchFamily="18" charset="0"/>
              </a:rPr>
              <a:t>стрессорного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</a:rPr>
              <a:t> воздействия может  нарушиться</a:t>
            </a:r>
            <a:r>
              <a:rPr lang="ru-RU" i="1" dirty="0" smtClean="0">
                <a:solidFill>
                  <a:srgbClr val="000000"/>
                </a:solidFill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</a:rPr>
              <a:t>межполушарное взаимодействие.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28650"/>
          </a:xfrm>
        </p:spPr>
        <p:txBody>
          <a:bodyPr/>
          <a:lstStyle/>
          <a:p>
            <a:pPr algn="ctr">
              <a:defRPr/>
            </a:pP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Кинезиологические упражнения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5184775" cy="539908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   </a:t>
            </a:r>
            <a:r>
              <a:rPr lang="ru-RU" sz="2400" dirty="0" err="1" smtClean="0">
                <a:solidFill>
                  <a:schemeClr val="bg1">
                    <a:lumMod val="10000"/>
                  </a:schemeClr>
                </a:solidFill>
              </a:rPr>
              <a:t>Кинезиологические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упражнения - комплекс движений, позволяющий активизировать межполушарное взаимодействие, развивать комиссуры (нервные волокна, осуществляющие взаимодействие между полушариями) как межполушарные интеграторы, через которые полушария обмениваются информацией, происходит синхронизация работы полушарий.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6499" y="4003280"/>
            <a:ext cx="4186095" cy="2354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539750" y="404813"/>
            <a:ext cx="8229600" cy="7794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Кинезиологические физминутки</a:t>
            </a:r>
          </a:p>
        </p:txBody>
      </p:sp>
      <p:sp>
        <p:nvSpPr>
          <p:cNvPr id="1331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8313" y="1268413"/>
            <a:ext cx="8229600" cy="33131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«Кулак –ребро –ладонь»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bg1">
                    <a:lumMod val="10000"/>
                  </a:schemeClr>
                </a:solidFill>
              </a:rPr>
              <a:t>    </a:t>
            </a: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Три положения на плоскости стола, последовательно сменяют друг друга. Ладонь на плоскости, сжатая в кулак ладонь, ладонь ребром на плоскости стола, распрямленная ладонь на плоскости стола. Выполняется сначала правой рукой, потом –левой, затем двумя руками вместе по 8-10 раз.   </a:t>
            </a:r>
          </a:p>
        </p:txBody>
      </p:sp>
      <p:pic>
        <p:nvPicPr>
          <p:cNvPr id="17411" name="Picture 4" descr="new_pa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652963"/>
            <a:ext cx="2592388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new_pa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4652963"/>
            <a:ext cx="2519362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new_pa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652963"/>
            <a:ext cx="295275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0">
      <a:dk1>
        <a:srgbClr val="76923C"/>
      </a:dk1>
      <a:lt1>
        <a:srgbClr val="E5EDD3"/>
      </a:lt1>
      <a:dk2>
        <a:srgbClr val="1F497D"/>
      </a:dk2>
      <a:lt2>
        <a:srgbClr val="9999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653</TotalTime>
  <Words>731</Words>
  <Application>Microsoft Office PowerPoint</Application>
  <PresentationFormat>Экран (4:3)</PresentationFormat>
  <Paragraphs>79</Paragraphs>
  <Slides>22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Межполушарное взаимодействие</vt:lpstr>
      <vt:lpstr> </vt:lpstr>
      <vt:lpstr>Тест на определение асимметрии полушарий головного мозга</vt:lpstr>
      <vt:lpstr>Левое полушарие</vt:lpstr>
      <vt:lpstr>Правое полушарие</vt:lpstr>
      <vt:lpstr>Содружество полушарий</vt:lpstr>
      <vt:lpstr>Мозолистое тело </vt:lpstr>
      <vt:lpstr>Кинезиологические упражнения</vt:lpstr>
      <vt:lpstr>Кинезиологические физминутки</vt:lpstr>
      <vt:lpstr>Презентация PowerPoint</vt:lpstr>
      <vt:lpstr>Презентация PowerPoint</vt:lpstr>
      <vt:lpstr>Упражнение «Фонарик»</vt:lpstr>
      <vt:lpstr>Упражнение: «Дом-ёжик-замок»</vt:lpstr>
      <vt:lpstr>Упражнение: «Гусь-курица-петух»</vt:lpstr>
      <vt:lpstr>Упражнение: «Зайчик-колечко-цепочка»</vt:lpstr>
      <vt:lpstr>Упражнение: «Ножницы-собака-лошадка»</vt:lpstr>
      <vt:lpstr>Упражнение: «Зайчик-коза-вилка»</vt:lpstr>
      <vt:lpstr>Упражнение: «Флажок-рыбка-лодочка»</vt:lpstr>
      <vt:lpstr>Упражнение:«Сарай- дом с трубой-пароход»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дошкольников через кинезиологические упражнения</dc:title>
  <dc:creator>Буратино</dc:creator>
  <cp:lastModifiedBy>user</cp:lastModifiedBy>
  <cp:revision>24</cp:revision>
  <dcterms:created xsi:type="dcterms:W3CDTF">2014-04-28T03:19:56Z</dcterms:created>
  <dcterms:modified xsi:type="dcterms:W3CDTF">2022-04-01T06:47:05Z</dcterms:modified>
</cp:coreProperties>
</file>