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75" r:id="rId4"/>
    <p:sldId id="281" r:id="rId5"/>
    <p:sldId id="282" r:id="rId6"/>
    <p:sldId id="276" r:id="rId7"/>
    <p:sldId id="277" r:id="rId8"/>
    <p:sldId id="278" r:id="rId9"/>
    <p:sldId id="279" r:id="rId10"/>
    <p:sldId id="274" r:id="rId11"/>
    <p:sldId id="280" r:id="rId12"/>
    <p:sldId id="259" r:id="rId13"/>
    <p:sldId id="260" r:id="rId14"/>
    <p:sldId id="261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83" r:id="rId23"/>
    <p:sldId id="272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734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481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095523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8279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61764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739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80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473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183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638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660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1930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482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330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873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1C593-65D0-4073-BCC9-577B9352EA97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407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1C593-65D0-4073-BCC9-577B9352EA97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9B618960-8005-486C-9A75-10CB2AAC16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139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B712B59-F87F-4CBF-854A-D83CCF1B3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>
                <a:solidFill>
                  <a:srgbClr val="C00000"/>
                </a:solidFill>
              </a:rPr>
              <a:t>ИГРОВЫЕ УПРАЖНЕНИЯ В ТЕМНОЙ СЕНСОРНОЙ КОМНАТЕ НА ЛОГОПЕДИЧЕСКИХ ЗАНЯТИЯХ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7543527E-64EB-4CB5-9E31-2283D96E961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b="1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3600" b="1" i="1" dirty="0" err="1">
                <a:solidFill>
                  <a:schemeClr val="accent1">
                    <a:lumMod val="50000"/>
                  </a:schemeClr>
                </a:solidFill>
              </a:rPr>
              <a:t>Новакова</a:t>
            </a:r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</a:rPr>
              <a:t> Наталья Владимировна</a:t>
            </a:r>
          </a:p>
          <a:p>
            <a:pPr algn="ctr"/>
            <a:r>
              <a:rPr lang="ru-RU" sz="3600" b="1" i="1" dirty="0">
                <a:solidFill>
                  <a:schemeClr val="accent1">
                    <a:lumMod val="50000"/>
                  </a:schemeClr>
                </a:solidFill>
              </a:rPr>
              <a:t>учитель-логопед высшей категории МБОУ «Гимназия №25» города Курска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F998FAF2-0DD9-4689-98AA-79DCCF0D94B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ru-RU"/>
          </a:p>
        </p:txBody>
      </p:sp>
      <p:pic>
        <p:nvPicPr>
          <p:cNvPr id="1026" name="Picture 2" descr="https://images.by.prom.st/67891931_w640_h640_sensornaya-komnata.jpg">
            <a:extLst>
              <a:ext uri="{FF2B5EF4-FFF2-40B4-BE49-F238E27FC236}">
                <a16:creationId xmlns:a16="http://schemas.microsoft.com/office/drawing/2014/main" id="{C4939349-CAA8-456B-B525-D58C194638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8044" y="2160588"/>
            <a:ext cx="6669156" cy="469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0133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cf.ppt-online.org/files/slide/r/RTvphKEgNVr4fet3C6oaIDwWlyQi0q8HcLnBAG/slide-9.jpg">
            <a:extLst>
              <a:ext uri="{FF2B5EF4-FFF2-40B4-BE49-F238E27FC236}">
                <a16:creationId xmlns:a16="http://schemas.microsoft.com/office/drawing/2014/main" id="{BAC79344-4F67-4257-B90E-7EF6EC833C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297" y="0"/>
            <a:ext cx="1109206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4651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how3d.ru/assets/images/2018-09-23-22-11-20.jpg">
            <a:extLst>
              <a:ext uri="{FF2B5EF4-FFF2-40B4-BE49-F238E27FC236}">
                <a16:creationId xmlns:a16="http://schemas.microsoft.com/office/drawing/2014/main" id="{50EAA8CD-9542-4DE6-A6A8-640AACBBC9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22500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0A2B43-1628-4A17-BA9B-58B793476A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i="1" dirty="0">
                <a:solidFill>
                  <a:srgbClr val="FF0000"/>
                </a:solidFill>
              </a:rPr>
              <a:t>«У воды»,</a:t>
            </a:r>
            <a:r>
              <a:rPr lang="ru-RU" sz="4000" b="1" dirty="0"/>
              <a:t> </a:t>
            </a:r>
            <a:r>
              <a:rPr lang="ru-RU" sz="4000" b="1" i="1" dirty="0">
                <a:solidFill>
                  <a:srgbClr val="FF0000"/>
                </a:solidFill>
              </a:rPr>
              <a:t>«В лесу у ручья»</a:t>
            </a:r>
            <a:br>
              <a:rPr lang="ru-RU" sz="4000" i="1" dirty="0">
                <a:solidFill>
                  <a:srgbClr val="FF0000"/>
                </a:solidFill>
              </a:rPr>
            </a:br>
            <a:endParaRPr lang="ru-RU" sz="24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A392556-E68F-42EB-8502-ABD674D155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7334" y="1444486"/>
            <a:ext cx="4184035" cy="5247861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100" b="1" i="1" dirty="0">
                <a:solidFill>
                  <a:srgbClr val="FF0000"/>
                </a:solidFill>
              </a:rPr>
              <a:t>Цель:</a:t>
            </a:r>
            <a:r>
              <a:rPr lang="ru-RU" sz="2100" b="1" i="1" dirty="0">
                <a:solidFill>
                  <a:schemeClr val="accent5">
                    <a:lumMod val="75000"/>
                  </a:schemeClr>
                </a:solidFill>
              </a:rPr>
              <a:t> общая релаксация; развитие слуха, воображения и речевой коммуникации.</a:t>
            </a:r>
            <a:br>
              <a:rPr lang="ru-RU" sz="2100" b="1" i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100" b="1" i="1" dirty="0">
                <a:solidFill>
                  <a:schemeClr val="accent5">
                    <a:lumMod val="75000"/>
                  </a:schemeClr>
                </a:solidFill>
              </a:rPr>
              <a:t>(Выполняется при использовании модуля «Волшебный водопад»; Дети полукругом размещаются у водопада, принимают удобное положение и вслушиваются в шум стекающей воды. При этом необходимо закрыть глаза и включить воображение, для того чтобы оказаться на красивом острове у водопада. Представить, какой водопад, войти в него, поплескаться, почувствовать, какая вода, и пр. По окончании упражнения проводится обсуждение: кому удалось представить себе водопад? Рассказать, что он там видел, смог ли почувствовать воду.</a:t>
            </a:r>
            <a:br>
              <a:rPr lang="ru-RU" b="1" i="1" dirty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C8AB7B3-3118-4065-A03E-2403E148A81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444487"/>
            <a:ext cx="5257800" cy="5247860"/>
          </a:xfrm>
        </p:spPr>
      </p:pic>
    </p:spTree>
    <p:extLst>
      <p:ext uri="{BB962C8B-B14F-4D97-AF65-F5344CB8AC3E}">
        <p14:creationId xmlns:p14="http://schemas.microsoft.com/office/powerpoint/2010/main" val="1357218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0D319C-D641-4C06-A77C-5DC81BEB2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</a:rPr>
              <a:t>«На космическом корабле»</a:t>
            </a:r>
            <a:br>
              <a:rPr lang="ru-RU" sz="2400" b="1" i="1" dirty="0">
                <a:solidFill>
                  <a:srgbClr val="FF0000"/>
                </a:solidFill>
              </a:rPr>
            </a:br>
            <a:r>
              <a:rPr lang="ru-RU" sz="2400" b="1" i="1" dirty="0">
                <a:solidFill>
                  <a:schemeClr val="accent5">
                    <a:lumMod val="75000"/>
                  </a:schemeClr>
                </a:solidFill>
              </a:rPr>
              <a:t>(Выполняется с использованием панели «Галактика» «Нирвана»)</a:t>
            </a:r>
            <a:br>
              <a:rPr lang="ru-RU" sz="2400" b="1" i="1" dirty="0">
                <a:solidFill>
                  <a:schemeClr val="accent5">
                    <a:lumMod val="75000"/>
                  </a:schemeClr>
                </a:solidFill>
              </a:rPr>
            </a:br>
            <a:endParaRPr lang="ru-RU" sz="24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408D525-E4FC-4DE3-B7BB-161291B3C9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7334" y="2160588"/>
            <a:ext cx="4184035" cy="435948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b="1" i="1" dirty="0">
                <a:solidFill>
                  <a:srgbClr val="FF0000"/>
                </a:solidFill>
              </a:rPr>
              <a:t>Цель:</a:t>
            </a:r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 тренировка и укрепление глазной мышцы, развитие </a:t>
            </a:r>
            <a:r>
              <a:rPr lang="ru-RU" b="1" i="1" dirty="0" err="1">
                <a:solidFill>
                  <a:schemeClr val="accent5">
                    <a:lumMod val="75000"/>
                  </a:schemeClr>
                </a:solidFill>
              </a:rPr>
              <a:t>глазо</a:t>
            </a:r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-двигательной координации.</a:t>
            </a:r>
            <a:br>
              <a:rPr lang="ru-RU" b="1" i="1" dirty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Детям предлагается представить себя на космическом корабле, посмотреть в иллюминатор и представить, что там, где-то далеко, видна наша планета. Обязательное условие: смотрим на меняющиеся цвета «волшебного шара», стараемся запомнить последовательность цветов, вообразить пролетающие космические объекты. Ведется  обсуждение, что же дети смогли увидеть.</a:t>
            </a:r>
            <a:br>
              <a:rPr lang="ru-RU" b="1" i="1" dirty="0">
                <a:solidFill>
                  <a:schemeClr val="accent5">
                    <a:lumMod val="75000"/>
                  </a:schemeClr>
                </a:solidFill>
              </a:rPr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C6ABD51B-D32E-4BF4-94D8-03E5364CB60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4" y="2160588"/>
            <a:ext cx="5074893" cy="4465499"/>
          </a:xfrm>
        </p:spPr>
      </p:pic>
    </p:spTree>
    <p:extLst>
      <p:ext uri="{BB962C8B-B14F-4D97-AF65-F5344CB8AC3E}">
        <p14:creationId xmlns:p14="http://schemas.microsoft.com/office/powerpoint/2010/main" val="3739194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91B2CD-78C9-47CD-8946-191A960FC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>
                <a:solidFill>
                  <a:srgbClr val="C00000"/>
                </a:solidFill>
              </a:rPr>
              <a:t>«Пройди по дорожке»</a:t>
            </a:r>
            <a:br>
              <a:rPr lang="ru-RU" sz="2800" b="1" i="1" dirty="0">
                <a:solidFill>
                  <a:srgbClr val="C00000"/>
                </a:solidFill>
              </a:rPr>
            </a:br>
            <a:r>
              <a:rPr lang="ru-RU" sz="2400" b="1" i="1" dirty="0">
                <a:solidFill>
                  <a:srgbClr val="002060"/>
                </a:solidFill>
              </a:rPr>
              <a:t>Цель: научиться самоконтролю над телом, развить координацию, чувствовать и принимать поддержку. 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0DEBADD-D86F-4E90-BEED-C5C2DE56E8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844" y="2160588"/>
            <a:ext cx="8481392" cy="4697412"/>
          </a:xfrm>
        </p:spPr>
      </p:pic>
    </p:spTree>
    <p:extLst>
      <p:ext uri="{BB962C8B-B14F-4D97-AF65-F5344CB8AC3E}">
        <p14:creationId xmlns:p14="http://schemas.microsoft.com/office/powerpoint/2010/main" val="154361667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C858554-FBEF-4DC9-ABBD-2545A15928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br>
              <a:rPr lang="ru-RU" sz="2800" b="1" i="1" dirty="0">
                <a:solidFill>
                  <a:srgbClr val="FF0000"/>
                </a:solidFill>
              </a:rPr>
            </a:br>
            <a:r>
              <a:rPr lang="ru-RU" sz="5400" b="1" i="1" dirty="0">
                <a:solidFill>
                  <a:srgbClr val="FF0000"/>
                </a:solidFill>
              </a:rPr>
              <a:t>«Мои страхи»</a:t>
            </a:r>
            <a:br>
              <a:rPr lang="ru-RU" sz="2800" b="1" i="1" dirty="0">
                <a:solidFill>
                  <a:srgbClr val="FF0000"/>
                </a:solidFill>
              </a:rPr>
            </a:br>
            <a:br>
              <a:rPr lang="ru-RU" sz="2800" b="1" i="1" dirty="0">
                <a:solidFill>
                  <a:srgbClr val="FF0000"/>
                </a:solidFill>
              </a:rPr>
            </a:br>
            <a:br>
              <a:rPr lang="ru-RU" sz="2800" b="1" i="1" dirty="0">
                <a:solidFill>
                  <a:srgbClr val="FF0000"/>
                </a:solidFill>
              </a:rPr>
            </a:b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3D49ECC-FBF9-41B4-A409-F48D1C4E6A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7334" y="1930400"/>
            <a:ext cx="4184035" cy="4630057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(Выполняется с использованием панели «Бесконечность»)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sz="1900" b="1" i="1" dirty="0">
                <a:solidFill>
                  <a:srgbClr val="FF0000"/>
                </a:solidFill>
              </a:rPr>
              <a:t>Цель: </a:t>
            </a:r>
            <a:r>
              <a:rPr lang="ru-RU" b="1" i="1" dirty="0">
                <a:solidFill>
                  <a:srgbClr val="002060"/>
                </a:solidFill>
              </a:rPr>
              <a:t>снижение эмоционального напряжения и тревожности ребенка;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актуализация и реагирование чувства страха;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обучение методам контроля над объектом страха;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формирование у детей установки на активную, противостоящую страху, позицию;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повышение уверенности в себе.</a:t>
            </a:r>
            <a:br>
              <a:rPr lang="ru-RU" b="1" i="1" dirty="0">
                <a:solidFill>
                  <a:srgbClr val="002060"/>
                </a:solidFill>
              </a:rPr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BE5175D0-DF03-4DF0-91A6-1F9C9AA2530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4" y="1930400"/>
            <a:ext cx="5157562" cy="4630056"/>
          </a:xfrm>
        </p:spPr>
      </p:pic>
    </p:spTree>
    <p:extLst>
      <p:ext uri="{BB962C8B-B14F-4D97-AF65-F5344CB8AC3E}">
        <p14:creationId xmlns:p14="http://schemas.microsoft.com/office/powerpoint/2010/main" val="34612055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F6148E-34BC-49F8-B587-05C3F340A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br>
              <a:rPr lang="ru-RU" sz="3100" b="1" i="1" dirty="0">
                <a:solidFill>
                  <a:srgbClr val="002060"/>
                </a:solidFill>
              </a:rPr>
            </a:br>
            <a:r>
              <a:rPr lang="ru-RU" sz="3100" b="1" i="1" dirty="0">
                <a:solidFill>
                  <a:srgbClr val="002060"/>
                </a:solidFill>
              </a:rPr>
              <a:t>                </a:t>
            </a:r>
            <a:br>
              <a:rPr lang="ru-RU" sz="3100" b="1" i="1" dirty="0">
                <a:solidFill>
                  <a:srgbClr val="002060"/>
                </a:solidFill>
              </a:rPr>
            </a:br>
            <a:br>
              <a:rPr lang="ru-RU" sz="3100" b="1" i="1" dirty="0">
                <a:solidFill>
                  <a:srgbClr val="002060"/>
                </a:solidFill>
              </a:rPr>
            </a:br>
            <a:br>
              <a:rPr lang="ru-RU" sz="3100" b="1" i="1" dirty="0">
                <a:solidFill>
                  <a:srgbClr val="002060"/>
                </a:solidFill>
              </a:rPr>
            </a:br>
            <a:br>
              <a:rPr lang="ru-RU" sz="3100" b="1" i="1" dirty="0">
                <a:solidFill>
                  <a:srgbClr val="002060"/>
                </a:solidFill>
              </a:rPr>
            </a:br>
            <a:br>
              <a:rPr lang="ru-RU" sz="3100" b="1" i="1" dirty="0">
                <a:solidFill>
                  <a:srgbClr val="002060"/>
                </a:solidFill>
              </a:rPr>
            </a:br>
            <a:br>
              <a:rPr lang="ru-RU" sz="3100" b="1" i="1" dirty="0">
                <a:solidFill>
                  <a:srgbClr val="002060"/>
                </a:solidFill>
              </a:rPr>
            </a:br>
            <a:br>
              <a:rPr lang="ru-RU" sz="3100" b="1" i="1" dirty="0">
                <a:solidFill>
                  <a:srgbClr val="002060"/>
                </a:solidFill>
              </a:rPr>
            </a:br>
            <a:br>
              <a:rPr lang="ru-RU" sz="3100" b="1" i="1" dirty="0">
                <a:solidFill>
                  <a:srgbClr val="002060"/>
                </a:solidFill>
              </a:rPr>
            </a:br>
            <a:br>
              <a:rPr lang="ru-RU" sz="3100" b="1" i="1" dirty="0">
                <a:solidFill>
                  <a:srgbClr val="002060"/>
                </a:solidFill>
              </a:rPr>
            </a:br>
            <a:br>
              <a:rPr lang="ru-RU" sz="3100" b="1" i="1" dirty="0">
                <a:solidFill>
                  <a:srgbClr val="002060"/>
                </a:solidFill>
              </a:rPr>
            </a:br>
            <a:br>
              <a:rPr lang="ru-RU" sz="3100" b="1" i="1" dirty="0">
                <a:solidFill>
                  <a:srgbClr val="002060"/>
                </a:solidFill>
              </a:rPr>
            </a:br>
            <a:r>
              <a:rPr lang="ru-RU" sz="3100" b="1" i="1" dirty="0">
                <a:solidFill>
                  <a:srgbClr val="002060"/>
                </a:solidFill>
              </a:rPr>
              <a:t> </a:t>
            </a:r>
            <a:br>
              <a:rPr lang="ru-RU" sz="2700" b="1" i="1" dirty="0">
                <a:solidFill>
                  <a:srgbClr val="FF0000"/>
                </a:solidFill>
              </a:rPr>
            </a:br>
            <a:r>
              <a:rPr lang="ru-RU" sz="3600" b="1" i="1" dirty="0">
                <a:solidFill>
                  <a:srgbClr val="002060"/>
                </a:solidFill>
              </a:rPr>
              <a:t>«Ты – лучше всех»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7F971F61-D21F-478A-909E-88F0F8E825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4814" y="1892040"/>
            <a:ext cx="5014315" cy="4150951"/>
          </a:xfrm>
        </p:spPr>
      </p:pic>
      <p:sp>
        <p:nvSpPr>
          <p:cNvPr id="3" name="Текст 2">
            <a:extLst>
              <a:ext uri="{FF2B5EF4-FFF2-40B4-BE49-F238E27FC236}">
                <a16:creationId xmlns:a16="http://schemas.microsoft.com/office/drawing/2014/main" id="{49ADFD3F-AC08-4C64-8EA4-673A008C0DC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7334" y="2001079"/>
            <a:ext cx="3854528" cy="4333460"/>
          </a:xfrm>
        </p:spPr>
        <p:txBody>
          <a:bodyPr>
            <a:normAutofit fontScale="92500"/>
          </a:bodyPr>
          <a:lstStyle/>
          <a:p>
            <a:endParaRPr lang="ru-RU" b="1" i="1" dirty="0">
              <a:solidFill>
                <a:srgbClr val="FF0000"/>
              </a:solidFill>
            </a:endParaRPr>
          </a:p>
          <a:p>
            <a:endParaRPr lang="ru-RU" b="1" i="1" dirty="0">
              <a:solidFill>
                <a:srgbClr val="FF0000"/>
              </a:solidFill>
            </a:endParaRPr>
          </a:p>
          <a:p>
            <a:pPr algn="just"/>
            <a:r>
              <a:rPr lang="ru-RU" sz="2400" b="1" i="1" dirty="0">
                <a:solidFill>
                  <a:srgbClr val="FF0000"/>
                </a:solidFill>
              </a:rPr>
              <a:t>(Выполняется с помощью интерактивного модуля «Волшебный водопад» в мягкой зоне темной сенсорной комнаты </a:t>
            </a:r>
            <a:br>
              <a:rPr lang="ru-RU" sz="2400" b="1" i="1" dirty="0">
                <a:solidFill>
                  <a:srgbClr val="FF0000"/>
                </a:solidFill>
              </a:rPr>
            </a:br>
            <a:r>
              <a:rPr lang="ru-RU" sz="2400" b="1" i="1" dirty="0">
                <a:solidFill>
                  <a:srgbClr val="FF0000"/>
                </a:solidFill>
              </a:rPr>
              <a:t>Цель: Повышение самооценки, формирование межличностных отношений в коллективе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499754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B6DDE3-4044-442C-941C-B70E8CBC7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28951"/>
            <a:ext cx="10515600" cy="1325563"/>
          </a:xfrm>
        </p:spPr>
        <p:txBody>
          <a:bodyPr>
            <a:noAutofit/>
          </a:bodyPr>
          <a:lstStyle/>
          <a:p>
            <a:pPr algn="ctr"/>
            <a:br>
              <a:rPr lang="ru-RU" sz="2800" b="1" i="1" dirty="0">
                <a:solidFill>
                  <a:srgbClr val="FF0000"/>
                </a:solidFill>
              </a:rPr>
            </a:br>
            <a:br>
              <a:rPr lang="ru-RU" sz="2800" b="1" i="1" dirty="0">
                <a:solidFill>
                  <a:srgbClr val="FF0000"/>
                </a:solidFill>
              </a:rPr>
            </a:br>
            <a:r>
              <a:rPr lang="ru-RU" sz="3600" b="1" i="1" dirty="0">
                <a:solidFill>
                  <a:srgbClr val="FF0000"/>
                </a:solidFill>
              </a:rPr>
              <a:t>«Полет на волшебную планету»</a:t>
            </a:r>
            <a:br>
              <a:rPr lang="ru-RU" sz="2800" b="1" i="1" dirty="0">
                <a:solidFill>
                  <a:srgbClr val="FF0000"/>
                </a:solidFill>
              </a:rPr>
            </a:br>
            <a:br>
              <a:rPr lang="ru-RU" sz="2800" b="1" i="1" dirty="0">
                <a:solidFill>
                  <a:srgbClr val="FF0000"/>
                </a:solidFill>
              </a:rPr>
            </a:br>
            <a:br>
              <a:rPr lang="ru-RU" sz="2400" b="1" i="1" dirty="0">
                <a:solidFill>
                  <a:srgbClr val="002060"/>
                </a:solidFill>
              </a:rPr>
            </a:b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927281A-D7C3-4378-9E11-92FA34488BA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b="1" i="1" dirty="0">
                <a:solidFill>
                  <a:srgbClr val="FF0000"/>
                </a:solidFill>
              </a:rPr>
              <a:t>Цель:</a:t>
            </a:r>
            <a:r>
              <a:rPr lang="ru-RU" b="1" i="1" dirty="0">
                <a:solidFill>
                  <a:srgbClr val="002060"/>
                </a:solidFill>
              </a:rPr>
              <a:t> формирование восприятия цвета, мышечная релаксация, создание положительного эмоционального фона, развитие коммуникативных навыков и воображения.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Дети удобно располагаются в креслах-пуфиках или на полу и закрывают глаза.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Далее говорится, что сейчас все отправятся в полет на волшебную планету, где смогут полюбоваться необыкновенным ландшафтом, растениями, животными и т.д.. Включается проектор «Нирвана» и зеркальный шар, дети открывают глаза и любуются переливами цветов, фантазируют и описывают каждый свою планету или «рисуют»  одну общую.</a:t>
            </a:r>
            <a:br>
              <a:rPr lang="ru-RU" b="1" i="1" dirty="0">
                <a:solidFill>
                  <a:srgbClr val="002060"/>
                </a:solidFill>
              </a:rPr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513A81C7-6F88-42C1-BEA4-57A2DB0DE4F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525" y="2346237"/>
            <a:ext cx="4184650" cy="3510139"/>
          </a:xfrm>
        </p:spPr>
      </p:pic>
    </p:spTree>
    <p:extLst>
      <p:ext uri="{BB962C8B-B14F-4D97-AF65-F5344CB8AC3E}">
        <p14:creationId xmlns:p14="http://schemas.microsoft.com/office/powerpoint/2010/main" val="9560255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017089-BA53-4CA6-B766-F3932151F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172278"/>
            <a:ext cx="10515600" cy="1325563"/>
          </a:xfrm>
        </p:spPr>
        <p:txBody>
          <a:bodyPr>
            <a:noAutofit/>
          </a:bodyPr>
          <a:lstStyle/>
          <a:p>
            <a:pPr algn="ctr"/>
            <a:br>
              <a:rPr lang="ru-RU" sz="2400" b="1" i="1" dirty="0">
                <a:solidFill>
                  <a:srgbClr val="002060"/>
                </a:solidFill>
              </a:rPr>
            </a:br>
            <a:r>
              <a:rPr lang="ru-RU" sz="4400" b="1" i="1" dirty="0">
                <a:solidFill>
                  <a:srgbClr val="FF0000"/>
                </a:solidFill>
              </a:rPr>
              <a:t>«Мысленная картина»</a:t>
            </a:r>
            <a:br>
              <a:rPr lang="ru-RU" sz="2400" b="1" i="1" dirty="0">
                <a:solidFill>
                  <a:srgbClr val="002060"/>
                </a:solidFill>
              </a:rPr>
            </a:br>
            <a:br>
              <a:rPr lang="ru-RU" sz="2400" b="1" i="1" dirty="0">
                <a:solidFill>
                  <a:srgbClr val="002060"/>
                </a:solidFill>
              </a:rPr>
            </a:br>
            <a:br>
              <a:rPr lang="ru-RU" sz="3600" b="1" i="1" dirty="0">
                <a:solidFill>
                  <a:srgbClr val="002060"/>
                </a:solidFill>
              </a:rPr>
            </a:br>
            <a:br>
              <a:rPr lang="ru-RU" sz="3600" b="1" i="1" dirty="0">
                <a:solidFill>
                  <a:srgbClr val="002060"/>
                </a:solidFill>
              </a:rPr>
            </a:br>
            <a:br>
              <a:rPr lang="ru-RU" sz="2400" b="1" i="1" dirty="0">
                <a:solidFill>
                  <a:srgbClr val="002060"/>
                </a:solidFill>
              </a:rPr>
            </a:b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9CFE0C4-E57A-4655-915C-08696405BE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7334" y="1497840"/>
            <a:ext cx="4491014" cy="5187881"/>
          </a:xfrm>
        </p:spPr>
        <p:txBody>
          <a:bodyPr>
            <a:normAutofit/>
          </a:bodyPr>
          <a:lstStyle/>
          <a:p>
            <a:pPr algn="just"/>
            <a:r>
              <a:rPr lang="ru-RU" b="1" i="1" dirty="0">
                <a:solidFill>
                  <a:srgbClr val="002060"/>
                </a:solidFill>
              </a:rPr>
              <a:t>(Выполняется с использованием воздушно-пузырьковой колонны, панно «Звездное небо», тактильной панели любого вида)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Цель: развитие концентрации внимания, создание хорошего настроения; тренировка зрительной памяти, развитие воображения.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Детей просят посмотреть на один из перечисленных приборов, закрыть глаза и попытаться удержать увиденное в памяти. Обсуждение: удалось ли удержать в памяти увиденное с закрытыми глазами?</a:t>
            </a:r>
            <a:br>
              <a:rPr lang="ru-RU" b="1" i="1" dirty="0">
                <a:solidFill>
                  <a:srgbClr val="002060"/>
                </a:solidFill>
              </a:rPr>
            </a:br>
            <a:endParaRPr lang="ru-RU" dirty="0"/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D5B46694-C357-4CD9-91E9-B1C29BE55DC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47522" y="1497840"/>
            <a:ext cx="5582478" cy="5187881"/>
          </a:xfrm>
        </p:spPr>
      </p:pic>
    </p:spTree>
    <p:extLst>
      <p:ext uri="{BB962C8B-B14F-4D97-AF65-F5344CB8AC3E}">
        <p14:creationId xmlns:p14="http://schemas.microsoft.com/office/powerpoint/2010/main" val="29830094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F57FF2-582D-4F08-B134-7402F81FD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3954" y="175330"/>
            <a:ext cx="11064092" cy="1320800"/>
          </a:xfrm>
        </p:spPr>
        <p:txBody>
          <a:bodyPr>
            <a:normAutofit fontScale="90000"/>
          </a:bodyPr>
          <a:lstStyle/>
          <a:p>
            <a:pPr algn="ctr"/>
            <a:br>
              <a:rPr lang="ru-RU" sz="3100" b="1" i="1" dirty="0">
                <a:solidFill>
                  <a:srgbClr val="FF0000"/>
                </a:solidFill>
              </a:rPr>
            </a:br>
            <a:r>
              <a:rPr lang="ru-RU" sz="4400" b="1" i="1" dirty="0">
                <a:solidFill>
                  <a:srgbClr val="FF0000"/>
                </a:solidFill>
              </a:rPr>
              <a:t>«Писатели волшебных историй»</a:t>
            </a:r>
            <a:br>
              <a:rPr lang="ru-RU" sz="3100" b="1" i="1" dirty="0">
                <a:solidFill>
                  <a:srgbClr val="FF0000"/>
                </a:solidFill>
              </a:rPr>
            </a:br>
            <a:r>
              <a:rPr lang="ru-RU" sz="3200" b="1" i="1" dirty="0">
                <a:solidFill>
                  <a:srgbClr val="002060"/>
                </a:solidFill>
              </a:rPr>
              <a:t>Выполняется с использованием воздушно-пузырьковой колонны, панно «Звездное небо»</a:t>
            </a:r>
            <a:br>
              <a:rPr lang="ru-RU" sz="3100" b="1" i="1" dirty="0">
                <a:solidFill>
                  <a:srgbClr val="FF0000"/>
                </a:solidFill>
              </a:rPr>
            </a:br>
            <a:br>
              <a:rPr lang="ru-RU" sz="2700" b="1" i="1" dirty="0">
                <a:solidFill>
                  <a:srgbClr val="002060"/>
                </a:solidFill>
              </a:rPr>
            </a:br>
            <a:br>
              <a:rPr lang="ru-RU" sz="2700" b="1" i="1" dirty="0">
                <a:solidFill>
                  <a:srgbClr val="002060"/>
                </a:solidFill>
              </a:rPr>
            </a:br>
            <a:br>
              <a:rPr lang="ru-RU" dirty="0"/>
            </a:br>
            <a:endParaRPr lang="ru-RU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E85C84B-3386-4BEB-AD82-C39471F206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7334" y="2438400"/>
            <a:ext cx="4184035" cy="4244270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3100" b="1" i="1" dirty="0">
                <a:solidFill>
                  <a:srgbClr val="FF0000"/>
                </a:solidFill>
              </a:rPr>
              <a:t>Цель игры: </a:t>
            </a:r>
            <a:r>
              <a:rPr lang="ru-RU" b="1" i="1" dirty="0">
                <a:solidFill>
                  <a:srgbClr val="002060"/>
                </a:solidFill>
              </a:rPr>
              <a:t>развитие коммуникации группы; раскрепощение; развитие речи, воображения; мышечное расслабление.</a:t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b="1" i="1" dirty="0">
                <a:solidFill>
                  <a:srgbClr val="002060"/>
                </a:solidFill>
              </a:rPr>
              <a:t>Дети устраиваются полукругом, сидя в креслах-пуфиках напротив Панно «Звездное небо», и делятся на команды. Каждой команде надо придумать историю о дальнейшем развитии событий элементов, изображенных на панно или представив себя «внутри» картины, при этом объект заранее выбирается на панно. Затем каждая команда по очереди рассказывает свою историю</a:t>
            </a:r>
            <a:endParaRPr lang="ru-RU" dirty="0"/>
          </a:p>
        </p:txBody>
      </p:sp>
      <p:pic>
        <p:nvPicPr>
          <p:cNvPr id="7" name="Объект 6">
            <a:extLst>
              <a:ext uri="{FF2B5EF4-FFF2-40B4-BE49-F238E27FC236}">
                <a16:creationId xmlns:a16="http://schemas.microsoft.com/office/drawing/2014/main" id="{80268EEE-EBE7-4486-9AC8-80D4743E68C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59897" y="2597427"/>
            <a:ext cx="5950226" cy="4085244"/>
          </a:xfrm>
        </p:spPr>
      </p:pic>
    </p:spTree>
    <p:extLst>
      <p:ext uri="{BB962C8B-B14F-4D97-AF65-F5344CB8AC3E}">
        <p14:creationId xmlns:p14="http://schemas.microsoft.com/office/powerpoint/2010/main" val="26651522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.ppt-online.org/files/slide/q/qP6O7AK1f8uaXG2EnJ0b9mvYlZho4WMrQskFLy/slide-2.jpg">
            <a:extLst>
              <a:ext uri="{FF2B5EF4-FFF2-40B4-BE49-F238E27FC236}">
                <a16:creationId xmlns:a16="http://schemas.microsoft.com/office/drawing/2014/main" id="{F86AD903-9988-4B2D-9D15-1ADF20A91B1F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583" y="0"/>
            <a:ext cx="1069990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95155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2755BF-B442-4458-9936-82331766C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3839" y="265043"/>
            <a:ext cx="8596668" cy="1016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 </a:t>
            </a:r>
            <a:r>
              <a:rPr lang="ru-RU" sz="4400" dirty="0">
                <a:solidFill>
                  <a:srgbClr val="FF0000"/>
                </a:solidFill>
              </a:rPr>
              <a:t>«</a:t>
            </a:r>
            <a:r>
              <a:rPr lang="ru-RU" sz="4400" b="1" i="1" dirty="0">
                <a:solidFill>
                  <a:srgbClr val="FF0000"/>
                </a:solidFill>
              </a:rPr>
              <a:t>Коса»</a:t>
            </a:r>
            <a:br>
              <a:rPr lang="ru-RU" sz="4400" dirty="0"/>
            </a:br>
            <a:br>
              <a:rPr lang="ru-RU" sz="4400" dirty="0"/>
            </a:br>
            <a:br>
              <a:rPr lang="ru-RU" dirty="0"/>
            </a:br>
            <a:br>
              <a:rPr lang="ru-RU" sz="2700" b="1" i="1" dirty="0">
                <a:solidFill>
                  <a:srgbClr val="002060"/>
                </a:solidFill>
              </a:rPr>
            </a:br>
            <a:endParaRPr lang="ru-RU" sz="2700" b="1" i="1" dirty="0">
              <a:solidFill>
                <a:srgbClr val="002060"/>
              </a:solidFill>
            </a:endParaRP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82D30969-1A77-460F-99EE-E99E967A227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0878" y="1457739"/>
            <a:ext cx="5917098" cy="5135218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sz="2800" b="1" i="1" dirty="0">
                <a:solidFill>
                  <a:srgbClr val="002060"/>
                </a:solidFill>
              </a:rPr>
              <a:t>(Это упражнение выполняется с помощью пучка </a:t>
            </a:r>
            <a:r>
              <a:rPr lang="ru-RU" sz="2800" b="1" i="1" dirty="0" err="1">
                <a:solidFill>
                  <a:srgbClr val="002060"/>
                </a:solidFill>
              </a:rPr>
              <a:t>фибероптических</a:t>
            </a:r>
            <a:r>
              <a:rPr lang="ru-RU" sz="2800" b="1" i="1" dirty="0">
                <a:solidFill>
                  <a:srgbClr val="002060"/>
                </a:solidFill>
              </a:rPr>
              <a:t> волокон)</a:t>
            </a:r>
          </a:p>
          <a:p>
            <a:pPr marL="0" indent="0" algn="just">
              <a:buNone/>
            </a:pPr>
            <a:br>
              <a:rPr lang="ru-RU" sz="2800" b="1" i="1" dirty="0">
                <a:solidFill>
                  <a:srgbClr val="002060"/>
                </a:solidFill>
              </a:rPr>
            </a:br>
            <a:r>
              <a:rPr lang="ru-RU" sz="2800" b="1" i="1" dirty="0">
                <a:solidFill>
                  <a:srgbClr val="FF0000"/>
                </a:solidFill>
              </a:rPr>
              <a:t>Цель: </a:t>
            </a:r>
            <a:r>
              <a:rPr lang="ru-RU" sz="2800" b="1" i="1" dirty="0">
                <a:solidFill>
                  <a:srgbClr val="002060"/>
                </a:solidFill>
              </a:rPr>
              <a:t>развитие мелкой моторики, стимуляция зрительных и тактильных анализаторов, развитие воображения.</a:t>
            </a:r>
            <a:br>
              <a:rPr lang="ru-RU" sz="2800" b="1" i="1" dirty="0">
                <a:solidFill>
                  <a:srgbClr val="002060"/>
                </a:solidFill>
              </a:rPr>
            </a:br>
            <a:r>
              <a:rPr lang="ru-RU" sz="2800" b="1" i="1" dirty="0">
                <a:solidFill>
                  <a:srgbClr val="002060"/>
                </a:solidFill>
              </a:rPr>
              <a:t>Дети удобно устраиваются рядом,  перебирают волокна, заплетают косы. Общаются. Упражнение оказывает релаксационное действие, стимулирует речь.</a:t>
            </a:r>
            <a:br>
              <a:rPr lang="ru-RU" b="1" i="1" dirty="0">
                <a:solidFill>
                  <a:srgbClr val="002060"/>
                </a:solidFill>
              </a:rPr>
            </a:br>
            <a:endParaRPr lang="ru-RU" dirty="0"/>
          </a:p>
        </p:txBody>
      </p:sp>
      <p:pic>
        <p:nvPicPr>
          <p:cNvPr id="9" name="Объект 8">
            <a:extLst>
              <a:ext uri="{FF2B5EF4-FFF2-40B4-BE49-F238E27FC236}">
                <a16:creationId xmlns:a16="http://schemas.microsoft.com/office/drawing/2014/main" id="{5DBCD9B7-6081-4D72-A2F1-75FD1CB70A5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3750" y="0"/>
            <a:ext cx="5728250" cy="6857999"/>
          </a:xfrm>
        </p:spPr>
      </p:pic>
    </p:spTree>
    <p:extLst>
      <p:ext uri="{BB962C8B-B14F-4D97-AF65-F5344CB8AC3E}">
        <p14:creationId xmlns:p14="http://schemas.microsoft.com/office/powerpoint/2010/main" val="22654315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A00E6B-0806-4F50-B308-46D5C4A58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i="1" dirty="0">
                <a:solidFill>
                  <a:srgbClr val="FF0000"/>
                </a:solidFill>
              </a:rPr>
              <a:t>«Золотая рыбка»</a:t>
            </a:r>
            <a:br>
              <a:rPr lang="ru-RU" sz="2800" b="1" i="1" dirty="0">
                <a:solidFill>
                  <a:srgbClr val="FF0000"/>
                </a:solidFill>
              </a:rPr>
            </a:br>
            <a:br>
              <a:rPr lang="ru-RU" sz="2800" b="1" i="1" dirty="0">
                <a:solidFill>
                  <a:srgbClr val="FF0000"/>
                </a:solidFill>
              </a:rPr>
            </a:br>
            <a:br>
              <a:rPr lang="ru-RU" sz="2800" b="1" i="1" dirty="0">
                <a:solidFill>
                  <a:srgbClr val="FF0000"/>
                </a:solidFill>
              </a:rPr>
            </a:br>
            <a:br>
              <a:rPr lang="ru-RU" sz="2400" b="1" i="1" dirty="0">
                <a:solidFill>
                  <a:srgbClr val="002060"/>
                </a:solidFill>
              </a:rPr>
            </a:br>
            <a:br>
              <a:rPr lang="ru-RU" sz="2400" b="1" i="1" dirty="0">
                <a:solidFill>
                  <a:srgbClr val="002060"/>
                </a:solidFill>
              </a:rPr>
            </a:b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DB627C6-75E7-460C-A78F-0B27154AB35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77334" y="1457738"/>
            <a:ext cx="6266805" cy="5168349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b="1" i="1" dirty="0">
                <a:solidFill>
                  <a:srgbClr val="002060"/>
                </a:solidFill>
              </a:rPr>
              <a:t>(Для игры используется воздушно-пузырьковая колонна с рыбками)</a:t>
            </a:r>
            <a:br>
              <a:rPr lang="ru-RU" sz="2400" b="1" i="1" dirty="0">
                <a:solidFill>
                  <a:srgbClr val="002060"/>
                </a:solidFill>
              </a:rPr>
            </a:br>
            <a:r>
              <a:rPr lang="ru-RU" sz="2400" b="1" i="1" dirty="0">
                <a:solidFill>
                  <a:srgbClr val="FF0000"/>
                </a:solidFill>
              </a:rPr>
              <a:t>Цель: </a:t>
            </a:r>
            <a:r>
              <a:rPr lang="ru-RU" sz="2400" b="1" i="1" dirty="0">
                <a:solidFill>
                  <a:srgbClr val="002060"/>
                </a:solidFill>
              </a:rPr>
              <a:t>сплочение детского коллектива; зарядка положительными эмоциями; развитие коммуникативных навыков; стимуляция зрительных и тактильных анализаторов; развитие цветового восприятия; релаксационный эффект.</a:t>
            </a:r>
            <a:br>
              <a:rPr lang="ru-RU" sz="2400" b="1" i="1" dirty="0">
                <a:solidFill>
                  <a:srgbClr val="002060"/>
                </a:solidFill>
              </a:rPr>
            </a:br>
            <a:r>
              <a:rPr lang="ru-RU" sz="2400" b="1" i="1" dirty="0">
                <a:solidFill>
                  <a:srgbClr val="002060"/>
                </a:solidFill>
              </a:rPr>
              <a:t>Дети устраиваются вокруг колонны, выбирают каждый себе рыбку по цвету и наблюдают за подъемом и погружением рыбок под воздействием воздуха. </a:t>
            </a:r>
            <a:endParaRPr lang="ru-RU" sz="2400" dirty="0"/>
          </a:p>
        </p:txBody>
      </p:sp>
      <p:pic>
        <p:nvPicPr>
          <p:cNvPr id="11" name="Объект 10">
            <a:extLst>
              <a:ext uri="{FF2B5EF4-FFF2-40B4-BE49-F238E27FC236}">
                <a16:creationId xmlns:a16="http://schemas.microsoft.com/office/drawing/2014/main" id="{CEB6FC2A-EB27-4C49-A1FB-165AAE77EDD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4226" y="1298713"/>
            <a:ext cx="4717773" cy="5559287"/>
          </a:xfrm>
        </p:spPr>
      </p:pic>
    </p:spTree>
    <p:extLst>
      <p:ext uri="{BB962C8B-B14F-4D97-AF65-F5344CB8AC3E}">
        <p14:creationId xmlns:p14="http://schemas.microsoft.com/office/powerpoint/2010/main" val="208029564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68B5C29A-255C-4382-BC7F-4237BCCCD8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601" y="92766"/>
            <a:ext cx="8596668" cy="1320800"/>
          </a:xfrm>
        </p:spPr>
        <p:txBody>
          <a:bodyPr/>
          <a:lstStyle/>
          <a:p>
            <a:pPr algn="ctr"/>
            <a:br>
              <a:rPr lang="ru-RU" i="1" dirty="0">
                <a:solidFill>
                  <a:srgbClr val="FF0000"/>
                </a:solidFill>
              </a:rPr>
            </a:br>
            <a:r>
              <a:rPr lang="ru-RU" i="1" dirty="0">
                <a:solidFill>
                  <a:srgbClr val="FF0000"/>
                </a:solidFill>
              </a:rPr>
              <a:t>«Песочная терапия»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693769B1-FCCA-4A60-85C8-BB51DBE6D4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97566" y="1285460"/>
            <a:ext cx="5499652" cy="5572539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ru-RU" sz="3600" b="1" i="1" dirty="0">
                <a:solidFill>
                  <a:srgbClr val="FF0000"/>
                </a:solidFill>
                <a:latin typeface="Times New Roman" panose="02020603050405020304" pitchFamily="18" charset="0"/>
              </a:rPr>
              <a:t>Цели:</a:t>
            </a:r>
            <a:r>
              <a:rPr lang="ru-RU" sz="3600" b="1" i="1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с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</a:rPr>
              <a:t>пособствовать мотивационной готовности детей воспринимать дидактическую задачу; формировать  психологическую базу речи (внимание, восприятие, память), когнитивные процессы; учить детей способам коммуникации в совместных играх и упражнениях в песочнице; развивать мелкую моторику рук; автоматизировать нарушенные звуки; развивать диафрагмальное дыхание; освоить навыки звуко-слогового анализа и синтеза; развивать фонематический слух и восприятие; изучать буквы, обучать грамоте;  обогащать и активизировать словарь родного языка; формировать лексико-грамматические категории языка; развивать связную речь. </a:t>
            </a:r>
          </a:p>
          <a:p>
            <a:endParaRPr lang="ru-RU" dirty="0"/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id="{DC874B6A-4C7B-4F58-A003-BAD9632E614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7304" y="1285459"/>
            <a:ext cx="5671931" cy="5572539"/>
          </a:xfrm>
        </p:spPr>
      </p:pic>
    </p:spTree>
    <p:extLst>
      <p:ext uri="{BB962C8B-B14F-4D97-AF65-F5344CB8AC3E}">
        <p14:creationId xmlns:p14="http://schemas.microsoft.com/office/powerpoint/2010/main" val="320474119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3A7BD73-C0F8-4A79-BBBD-085BA6B924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ttp://900igr.net/up/datas/153768/029.jpg">
            <a:extLst>
              <a:ext uri="{FF2B5EF4-FFF2-40B4-BE49-F238E27FC236}">
                <a16:creationId xmlns:a16="http://schemas.microsoft.com/office/drawing/2014/main" id="{A2041E3D-8CFF-4BEC-BA1A-BC357359667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8000" y="0"/>
            <a:ext cx="1049382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2081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fs00.infourok.ru/images/doc/271/276240/img1.jpg">
            <a:extLst>
              <a:ext uri="{FF2B5EF4-FFF2-40B4-BE49-F238E27FC236}">
                <a16:creationId xmlns:a16="http://schemas.microsoft.com/office/drawing/2014/main" id="{A96FE09B-AF1B-44D4-8096-AA48B204DB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817" y="0"/>
            <a:ext cx="111715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3294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4DA775-BF2B-422C-A4D6-7408868EFC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7692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Александр Романович </a:t>
            </a:r>
            <a:r>
              <a:rPr lang="ru-RU" b="1" dirty="0" err="1">
                <a:solidFill>
                  <a:srgbClr val="FF0000"/>
                </a:solidFill>
              </a:rPr>
              <a:t>Лурия</a:t>
            </a:r>
            <a:r>
              <a:rPr lang="ru-RU" b="1" dirty="0">
                <a:solidFill>
                  <a:srgbClr val="FF0000"/>
                </a:solidFill>
              </a:rPr>
              <a:t> – основоположник отечественной нейропсихологии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4B9303A-5FC5-4F55-8389-38210380F2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078" y="1524000"/>
            <a:ext cx="9488557" cy="533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070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8F65B6-AB3B-448C-8E96-40AC2C6CB7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>
                <a:solidFill>
                  <a:srgbClr val="FF0000"/>
                </a:solidFill>
                <a:latin typeface="Arial Black" panose="020B0A04020102020204" pitchFamily="34" charset="0"/>
              </a:rPr>
              <a:t>УПРОЩЕНИЕ ПРОГРАММЫ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21EB0F8-CA3D-437B-9280-94551FDD8E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676" y="1364974"/>
            <a:ext cx="9323428" cy="5493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681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5.infourok.ru/uploads/ex/0256/0005bb2d-20a1f282/img6.jpg">
            <a:extLst>
              <a:ext uri="{FF2B5EF4-FFF2-40B4-BE49-F238E27FC236}">
                <a16:creationId xmlns:a16="http://schemas.microsoft.com/office/drawing/2014/main" id="{5AFF07F4-1CC1-4C20-A284-E2FF2563EF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574" y="0"/>
            <a:ext cx="1062824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328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1346/000e6b25-1d7c2bb1/img11.jpg">
            <a:extLst>
              <a:ext uri="{FF2B5EF4-FFF2-40B4-BE49-F238E27FC236}">
                <a16:creationId xmlns:a16="http://schemas.microsoft.com/office/drawing/2014/main" id="{F71D5C59-9163-4240-B5AB-9344A481BC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339" y="0"/>
            <a:ext cx="1033669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8205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cf.ppt-online.org/files/slide/b/B1S9mtPWp4Xz26QiwqfFOb5LTMjUhsl3CDZRNo/slide-9.jpg">
            <a:extLst>
              <a:ext uri="{FF2B5EF4-FFF2-40B4-BE49-F238E27FC236}">
                <a16:creationId xmlns:a16="http://schemas.microsoft.com/office/drawing/2014/main" id="{9D8A0B07-0CF1-4225-A076-11B38EF762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3583" y="0"/>
            <a:ext cx="10721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246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cf2.ppt-online.org/files2/slide/1/18TMuUgHOn7KZyfeXoFdWiDvBbkGALR9INxlsqcVj/slide-27.jpg">
            <a:extLst>
              <a:ext uri="{FF2B5EF4-FFF2-40B4-BE49-F238E27FC236}">
                <a16:creationId xmlns:a16="http://schemas.microsoft.com/office/drawing/2014/main" id="{D1AF52F0-4D06-4A6B-BA10-82F60F8095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37645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84371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599</TotalTime>
  <Words>254</Words>
  <Application>Microsoft Office PowerPoint</Application>
  <PresentationFormat>Широкоэкранный</PresentationFormat>
  <Paragraphs>31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9" baseType="lpstr">
      <vt:lpstr>Arial</vt:lpstr>
      <vt:lpstr>Arial Black</vt:lpstr>
      <vt:lpstr>Times New Roman</vt:lpstr>
      <vt:lpstr>Trebuchet MS</vt:lpstr>
      <vt:lpstr>Wingdings 3</vt:lpstr>
      <vt:lpstr>Аспект</vt:lpstr>
      <vt:lpstr>ИГРОВЫЕ УПРАЖНЕНИЯ В ТЕМНОЙ СЕНСОРНОЙ КОМНАТЕ НА ЛОГОПЕДИЧЕСКИХ ЗАНЯТИЯХ</vt:lpstr>
      <vt:lpstr>Презентация PowerPoint</vt:lpstr>
      <vt:lpstr>Презентация PowerPoint</vt:lpstr>
      <vt:lpstr>Александр Романович Лурия – основоположник отечественной нейропсихологии</vt:lpstr>
      <vt:lpstr>УПРОЩЕНИЕ ПРОГРАММЫ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«У воды», «В лесу у ручья» </vt:lpstr>
      <vt:lpstr>«На космическом корабле» (Выполняется с использованием панели «Галактика» «Нирвана») </vt:lpstr>
      <vt:lpstr>«Пройди по дорожке» Цель: научиться самоконтролю над телом, развить координацию, чувствовать и принимать поддержку. </vt:lpstr>
      <vt:lpstr> «Мои страхи»   </vt:lpstr>
      <vt:lpstr>                              «Ты – лучше всех»     </vt:lpstr>
      <vt:lpstr>  «Полет на волшебную планету»   </vt:lpstr>
      <vt:lpstr> «Мысленная картина»     </vt:lpstr>
      <vt:lpstr> «Писатели волшебных историй» Выполняется с использованием воздушно-пузырьковой колонны, панно «Звездное небо»    </vt:lpstr>
      <vt:lpstr> «Коса»    </vt:lpstr>
      <vt:lpstr>«Золотая рыбка»     </vt:lpstr>
      <vt:lpstr> «Песочная терапия»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WPS Presentation</dc:title>
  <dc:creator>м вид</dc:creator>
  <cp:lastModifiedBy>Наталья Новакова</cp:lastModifiedBy>
  <cp:revision>104</cp:revision>
  <dcterms:created xsi:type="dcterms:W3CDTF">2021-01-21T13:46:59Z</dcterms:created>
  <dcterms:modified xsi:type="dcterms:W3CDTF">2022-04-01T13:24:31Z</dcterms:modified>
</cp:coreProperties>
</file>