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402" r:id="rId3"/>
    <p:sldId id="405" r:id="rId4"/>
    <p:sldId id="313" r:id="rId5"/>
    <p:sldId id="375" r:id="rId6"/>
    <p:sldId id="408" r:id="rId7"/>
    <p:sldId id="411" r:id="rId8"/>
    <p:sldId id="413" r:id="rId9"/>
    <p:sldId id="410" r:id="rId10"/>
    <p:sldId id="406" r:id="rId11"/>
    <p:sldId id="412" r:id="rId12"/>
    <p:sldId id="422" r:id="rId13"/>
    <p:sldId id="418" r:id="rId14"/>
    <p:sldId id="415" r:id="rId15"/>
    <p:sldId id="41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2948" autoAdjust="0"/>
  </p:normalViewPr>
  <p:slideViewPr>
    <p:cSldViewPr>
      <p:cViewPr varScale="1">
        <p:scale>
          <a:sx n="91" d="100"/>
          <a:sy n="91" d="100"/>
        </p:scale>
        <p:origin x="211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66801-8D18-447C-B2D2-6206BF4DF9CA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B72E7-8E83-4BD3-BA7A-55E3C29E3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69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65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1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542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85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66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00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28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805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37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8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42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3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37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32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47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924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6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8"/>
            <a:ext cx="8839046" cy="1793167"/>
          </a:xfrm>
        </p:spPr>
        <p:txBody>
          <a:bodyPr>
            <a:normAutofit fontScale="90000"/>
          </a:bodyPr>
          <a:lstStyle/>
          <a:p>
            <a:pPr marL="18288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дошкольное образовательное учреждение 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11 «Колосок»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г.о.Семеновский</a:t>
            </a:r>
            <a:b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solidFill>
                  <a:schemeClr val="tx1"/>
                </a:solidFill>
                <a:effectLst/>
              </a:rPr>
            </a:br>
            <a:br>
              <a:rPr lang="ru-RU" sz="2700" b="0" dirty="0">
                <a:solidFill>
                  <a:schemeClr val="tx1"/>
                </a:solidFill>
                <a:effectLst/>
              </a:rPr>
            </a:br>
            <a:r>
              <a:rPr lang="ru-RU" sz="3100" b="1" dirty="0">
                <a:solidFill>
                  <a:srgbClr val="FF0000"/>
                </a:solidFill>
                <a:effectLst/>
              </a:rPr>
              <a:t>«</a:t>
            </a:r>
            <a:r>
              <a:rPr lang="ru-RU" sz="31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Волонтерское движение </a:t>
            </a:r>
            <a:br>
              <a:rPr lang="ru-RU" sz="31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средство</a:t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 духовно-нравственной </a:t>
            </a:r>
            <a:b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дошкольников</a:t>
            </a:r>
            <a:r>
              <a:rPr lang="ru-RU" sz="31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3588" y="4067092"/>
            <a:ext cx="7416824" cy="1564217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</a:t>
            </a:r>
          </a:p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Офрова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Владимировна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D955758A-AFAB-419D-99AE-2AFF3102C994}"/>
              </a:ext>
            </a:extLst>
          </p:cNvPr>
          <p:cNvSpPr txBox="1">
            <a:spLocks/>
          </p:cNvSpPr>
          <p:nvPr/>
        </p:nvSpPr>
        <p:spPr>
          <a:xfrm>
            <a:off x="1331640" y="5952226"/>
            <a:ext cx="7056784" cy="844137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4" descr="https://i.pinimg.com/originals/7d/c9/10/7dc910b63c71c662972edf877573803e.jpg">
            <a:extLst>
              <a:ext uri="{FF2B5EF4-FFF2-40B4-BE49-F238E27FC236}">
                <a16:creationId xmlns:a16="http://schemas.microsoft.com/office/drawing/2014/main" id="{53852A2B-A518-47D4-87CF-36EBA85B49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763" b="100000" l="8663" r="100000">
                        <a14:foregroundMark x1="57673" y1="6763" x2="64851" y2="44444"/>
                        <a14:foregroundMark x1="64851" y1="44444" x2="51733" y2="92029"/>
                        <a14:foregroundMark x1="68069" y1="78019" x2="70792" y2="94203"/>
                        <a14:foregroundMark x1="34158" y1="56039" x2="49010" y2="42512"/>
                        <a14:foregroundMark x1="49010" y1="42512" x2="86881" y2="31884"/>
                        <a14:foregroundMark x1="86881" y1="31884" x2="97030" y2="20290"/>
                        <a14:foregroundMark x1="99010" y1="17633" x2="99010" y2="17633"/>
                        <a14:foregroundMark x1="97772" y1="17391" x2="97772" y2="17391"/>
                        <a14:foregroundMark x1="96287" y1="16184" x2="96287" y2="16184"/>
                        <a14:foregroundMark x1="99752" y1="16184" x2="99752" y2="16184"/>
                        <a14:foregroundMark x1="15842" y1="66425" x2="15842" y2="66425"/>
                        <a14:foregroundMark x1="16089" y1="66425" x2="16089" y2="84783"/>
                        <a14:foregroundMark x1="16089" y1="84783" x2="26485" y2="90821"/>
                        <a14:foregroundMark x1="26238" y1="64734" x2="36634" y2="80918"/>
                        <a14:foregroundMark x1="36634" y1="80918" x2="34901" y2="86473"/>
                        <a14:foregroundMark x1="32178" y1="52174" x2="32178" y2="52174"/>
                        <a14:foregroundMark x1="36634" y1="92754" x2="36634" y2="92754"/>
                        <a14:foregroundMark x1="24010" y1="79952" x2="27723" y2="87923"/>
                        <a14:foregroundMark x1="21040" y1="76812" x2="28218" y2="85749"/>
                        <a14:backgroundMark x1="20297" y1="76087" x2="20792" y2="770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 bwMode="auto">
          <a:xfrm>
            <a:off x="179512" y="4164979"/>
            <a:ext cx="2615718" cy="26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230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BCCFA3-5F36-4FE6-B0D1-C78F57ABAA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550" y="3362724"/>
            <a:ext cx="5008220" cy="2985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FEBD4A-185C-40AA-A18C-3DD4489349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108" y="1082291"/>
            <a:ext cx="4890474" cy="2346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4A652F0-FC9A-441E-97E5-41E5EEF318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37671" y="2106160"/>
            <a:ext cx="5256584" cy="3208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936AA8A-D6D1-4276-B1C8-A9F22F7F325D}"/>
              </a:ext>
            </a:extLst>
          </p:cNvPr>
          <p:cNvSpPr/>
          <p:nvPr/>
        </p:nvSpPr>
        <p:spPr>
          <a:xfrm>
            <a:off x="2987528" y="523493"/>
            <a:ext cx="3168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Посвящение в волонтеры</a:t>
            </a:r>
          </a:p>
        </p:txBody>
      </p:sp>
    </p:spTree>
    <p:extLst>
      <p:ext uri="{BB962C8B-B14F-4D97-AF65-F5344CB8AC3E}">
        <p14:creationId xmlns:p14="http://schemas.microsoft.com/office/powerpoint/2010/main" val="3397492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0519826-CA90-40F7-B18A-C75F95D2D704}"/>
              </a:ext>
            </a:extLst>
          </p:cNvPr>
          <p:cNvSpPr txBox="1"/>
          <p:nvPr/>
        </p:nvSpPr>
        <p:spPr>
          <a:xfrm>
            <a:off x="1331640" y="620688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Практический этап.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мир добрых дел и поступков»: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59AE18E-4BF8-4896-8CD9-F504A80F6E3B}"/>
              </a:ext>
            </a:extLst>
          </p:cNvPr>
          <p:cNvSpPr/>
          <p:nvPr/>
        </p:nvSpPr>
        <p:spPr>
          <a:xfrm>
            <a:off x="1223628" y="1430886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«Добрые дела дошколят»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малышей навыкам самообслуживания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«Научим тому, что умеем сами»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611C44A-6E19-4F4D-AEB1-F953047F7D6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14" y="2803162"/>
            <a:ext cx="4199244" cy="31494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440F5F-F93A-4DD7-B58E-3D8D5F0675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2803162"/>
            <a:ext cx="3744416" cy="3127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1563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9DDCDB-320B-4D8D-9EB8-616AE30FB83C}"/>
              </a:ext>
            </a:extLst>
          </p:cNvPr>
          <p:cNvSpPr txBox="1"/>
          <p:nvPr/>
        </p:nvSpPr>
        <p:spPr>
          <a:xfrm>
            <a:off x="1763688" y="634591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«Поиграем»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как умеем мы дружить!»</a:t>
            </a:r>
          </a:p>
        </p:txBody>
      </p:sp>
      <p:pic>
        <p:nvPicPr>
          <p:cNvPr id="5" name="Рисунок 4" descr="IMG_20211201_114328.jpg">
            <a:extLst>
              <a:ext uri="{FF2B5EF4-FFF2-40B4-BE49-F238E27FC236}">
                <a16:creationId xmlns:a16="http://schemas.microsoft.com/office/drawing/2014/main" id="{42D604B8-65DD-4F66-9D92-2A62D22E75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569" y="1524887"/>
            <a:ext cx="6264696" cy="4698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8255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09F5AE-3D57-4A4E-ACF8-F98C257007DB}"/>
              </a:ext>
            </a:extLst>
          </p:cNvPr>
          <p:cNvSpPr txBox="1"/>
          <p:nvPr/>
        </p:nvSpPr>
        <p:spPr>
          <a:xfrm>
            <a:off x="1763688" y="6926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малышами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7E772A-30EA-439D-83F0-17184B2770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410" y="1100742"/>
            <a:ext cx="3312369" cy="514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5F9692-C417-4F26-8508-DC126A8017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00742"/>
            <a:ext cx="3860590" cy="514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2503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7B89C2-B658-4149-8094-DF345595D1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157765"/>
            <a:ext cx="4236599" cy="317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2DC38F-3FD4-4DC9-A0C6-05CFA1D37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484784"/>
            <a:ext cx="3456384" cy="4523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EDBCD-5E16-419B-8DF2-0ED802566855}"/>
              </a:ext>
            </a:extLst>
          </p:cNvPr>
          <p:cNvSpPr txBox="1"/>
          <p:nvPr/>
        </p:nvSpPr>
        <p:spPr>
          <a:xfrm>
            <a:off x="1763688" y="69269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 в помощь малышам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«Песок в песочницы»</a:t>
            </a:r>
          </a:p>
        </p:txBody>
      </p:sp>
    </p:spTree>
    <p:extLst>
      <p:ext uri="{BB962C8B-B14F-4D97-AF65-F5344CB8AC3E}">
        <p14:creationId xmlns:p14="http://schemas.microsoft.com/office/powerpoint/2010/main" val="947874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FAC3C0-0645-42D3-8388-73AE74A13E3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3030" y="1124744"/>
            <a:ext cx="3960440" cy="5126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D185EA-4E70-4646-AA58-F6085456AF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124744"/>
            <a:ext cx="3240360" cy="5126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0C41B9-F8B2-4AA6-A9C0-E03A348CEF65}"/>
              </a:ext>
            </a:extLst>
          </p:cNvPr>
          <p:cNvSpPr txBox="1"/>
          <p:nvPr/>
        </p:nvSpPr>
        <p:spPr>
          <a:xfrm>
            <a:off x="1763688" y="548680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 в помощь малышам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«Подметем дорожки»</a:t>
            </a:r>
          </a:p>
        </p:txBody>
      </p:sp>
    </p:spTree>
    <p:extLst>
      <p:ext uri="{BB962C8B-B14F-4D97-AF65-F5344CB8AC3E}">
        <p14:creationId xmlns:p14="http://schemas.microsoft.com/office/powerpoint/2010/main" val="118860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E91B52-0E68-4BE4-A08D-B71CB72B3E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33" y="764704"/>
            <a:ext cx="4800534" cy="1440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68A37D-15DA-4F64-8057-37D8B348EC82}"/>
              </a:ext>
            </a:extLst>
          </p:cNvPr>
          <p:cNvSpPr txBox="1"/>
          <p:nvPr/>
        </p:nvSpPr>
        <p:spPr>
          <a:xfrm>
            <a:off x="611560" y="2459504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волонтерского движения среди дошкольников старшего дошкольного возраста, как основа социализации детей при подготовке их к дальнейшей  жизни.</a:t>
            </a:r>
          </a:p>
          <a:p>
            <a:pPr algn="ctr"/>
            <a:endParaRPr lang="ru-RU" sz="20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62B8849-F39A-46C4-B449-1E7A22B322BA}"/>
              </a:ext>
            </a:extLst>
          </p:cNvPr>
          <p:cNvSpPr/>
          <p:nvPr/>
        </p:nvSpPr>
        <p:spPr>
          <a:xfrm>
            <a:off x="539552" y="4509120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 англ.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Volunteer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доброволец) – это человек, делающий что-либо по своей воле, по согласию, а не по принуждению. 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Волонтерская деятельность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активные формы общения, взаимопомощи и самопомощи, которые осуществляются добровольно на благо широкой общественности. В результате своего труда ребенок получает не материальную плату, а «плату» в качестве внутреннего удовлетворения.</a:t>
            </a:r>
          </a:p>
        </p:txBody>
      </p:sp>
    </p:spTree>
    <p:extLst>
      <p:ext uri="{BB962C8B-B14F-4D97-AF65-F5344CB8AC3E}">
        <p14:creationId xmlns:p14="http://schemas.microsoft.com/office/powerpoint/2010/main" val="3793311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F239147-2499-491C-A378-BA8D421BCF35}"/>
              </a:ext>
            </a:extLst>
          </p:cNvPr>
          <p:cNvSpPr/>
          <p:nvPr/>
        </p:nvSpPr>
        <p:spPr>
          <a:xfrm>
            <a:off x="809582" y="645425"/>
            <a:ext cx="75248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развития и поддержания интереса старших дошкольников к волонтерскому движению, направленному на развитие духовно-нравственной личности дошкольников.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 у детей позитивные установки на добровольческую деятельность. 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 духовно-нравственную личность с активной жизненной позицией, способность к совершенству и гармоничному взаимодействию с другими людьми.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коммуникативные навыки у детей.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Укрепляет сотрудничество ДОУ и семьи. 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5-7 лет, педагоги, родители.</a:t>
            </a:r>
          </a:p>
        </p:txBody>
      </p:sp>
      <p:pic>
        <p:nvPicPr>
          <p:cNvPr id="10" name="Picture 4" descr="https://i.pinimg.com/originals/7d/c9/10/7dc910b63c71c662972edf877573803e.jpg">
            <a:extLst>
              <a:ext uri="{FF2B5EF4-FFF2-40B4-BE49-F238E27FC236}">
                <a16:creationId xmlns:a16="http://schemas.microsoft.com/office/drawing/2014/main" id="{DF7E5FA9-3FF9-4BED-B227-C0F7030F7E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68" b="100000" l="0" r="89764">
                        <a14:foregroundMark x1="72178" y1="45455" x2="65092" y2="74201"/>
                        <a14:foregroundMark x1="66667" y1="85995" x2="77953" y2="96069"/>
                        <a14:foregroundMark x1="77953" y1="96069" x2="96850" y2="95332"/>
                        <a14:foregroundMark x1="95801" y1="83784" x2="93176" y2="53563"/>
                        <a14:foregroundMark x1="93176" y1="53563" x2="74541" y2="47666"/>
                        <a14:foregroundMark x1="74541" y1="47666" x2="73753" y2="47666"/>
                        <a14:foregroundMark x1="87664" y1="54791" x2="89764" y2="81572"/>
                        <a14:foregroundMark x1="41470" y1="34644" x2="48031" y2="15971"/>
                        <a14:foregroundMark x1="48031" y1="15971" x2="31234" y2="7617"/>
                        <a14:foregroundMark x1="31234" y1="7617" x2="19160" y2="25061"/>
                        <a14:foregroundMark x1="19160" y1="25061" x2="22835" y2="33170"/>
                        <a14:foregroundMark x1="4987" y1="69779" x2="32021" y2="66339"/>
                        <a14:foregroundMark x1="35958" y1="70025" x2="39108" y2="88698"/>
                        <a14:foregroundMark x1="35171" y1="18673" x2="35696" y2="34398"/>
                        <a14:foregroundMark x1="40420" y1="41523" x2="55118" y2="47420"/>
                        <a14:foregroundMark x1="56693" y1="54545" x2="66667" y2="45455"/>
                        <a14:foregroundMark x1="7349" y1="53317" x2="24147" y2="39558"/>
                        <a14:foregroundMark x1="4199" y1="53808" x2="4199" y2="53808"/>
                        <a14:foregroundMark x1="6299" y1="53317" x2="6299" y2="53317"/>
                        <a14:foregroundMark x1="3412" y1="53808" x2="3412" y2="53808"/>
                        <a14:foregroundMark x1="1575" y1="54545" x2="1575" y2="54545"/>
                        <a14:foregroundMark x1="3937" y1="53317" x2="3937" y2="53317"/>
                        <a14:foregroundMark x1="2625" y1="53317" x2="2625" y2="53317"/>
                        <a14:foregroundMark x1="32021" y1="90418" x2="35433" y2="90418"/>
                        <a14:foregroundMark x1="35433" y1="90418" x2="31234" y2="91646"/>
                        <a14:foregroundMark x1="75328" y1="79853" x2="75328" y2="79853"/>
                        <a14:foregroundMark x1="55906" y1="55528" x2="55906" y2="55528"/>
                        <a14:foregroundMark x1="82415" y1="79853" x2="82415" y2="79853"/>
                        <a14:foregroundMark x1="79790" y1="75676" x2="88451" y2="79361"/>
                        <a14:backgroundMark x1="22047" y1="90418" x2="22047" y2="90418"/>
                        <a14:backgroundMark x1="19423" y1="92875" x2="19423" y2="92875"/>
                        <a14:backgroundMark x1="20997" y1="93120" x2="20997" y2="93120"/>
                        <a14:backgroundMark x1="21785" y1="91646" x2="21785" y2="91646"/>
                        <a14:backgroundMark x1="22047" y1="92138" x2="19685" y2="96560"/>
                        <a14:backgroundMark x1="25984" y1="88206" x2="30446" y2="91400"/>
                        <a14:backgroundMark x1="18898" y1="90418" x2="29134" y2="92875"/>
                        <a14:backgroundMark x1="18110" y1="91400" x2="17323" y2="91646"/>
                        <a14:backgroundMark x1="14961" y1="90909" x2="14961" y2="90909"/>
                        <a14:backgroundMark x1="16535" y1="90909" x2="16535" y2="90909"/>
                        <a14:backgroundMark x1="16535" y1="90909" x2="16535" y2="90909"/>
                        <a14:backgroundMark x1="17323" y1="91400" x2="15486" y2="90909"/>
                        <a14:backgroundMark x1="17060" y1="91400" x2="17060" y2="91400"/>
                        <a14:backgroundMark x1="30971" y1="91400" x2="30971" y2="91400"/>
                        <a14:backgroundMark x1="31234" y1="92138" x2="31234" y2="92138"/>
                        <a14:backgroundMark x1="31759" y1="92875" x2="28084" y2="90172"/>
                        <a14:backgroundMark x1="30971" y1="90172" x2="30971" y2="90172"/>
                        <a14:backgroundMark x1="96325" y1="83784" x2="95276" y2="95086"/>
                        <a14:backgroundMark x1="64304" y1="74447" x2="66667" y2="85995"/>
                        <a14:backgroundMark x1="7874" y1="68305" x2="7874" y2="683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2113"/>
          <a:stretch/>
        </p:blipFill>
        <p:spPr bwMode="auto">
          <a:xfrm>
            <a:off x="683568" y="4351102"/>
            <a:ext cx="2106234" cy="198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4474BC2-A5CB-4F4E-96F4-039699CF1958}"/>
              </a:ext>
            </a:extLst>
          </p:cNvPr>
          <p:cNvSpPr/>
          <p:nvPr/>
        </p:nvSpPr>
        <p:spPr>
          <a:xfrm>
            <a:off x="2915816" y="4302983"/>
            <a:ext cx="54186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развитие, познавательное развитие, художественно-эстетическое развитие, речевое развитие, физическое развитие.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творческий, групповой, информационно- просветительский, индивидуально - развивающий.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023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8064" y="608330"/>
            <a:ext cx="32403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«ребёнок овладевает основными культурными способами деятельности, подвижен, вынослив, проявляет инициативность и самостоятельность в разных видах деятельности, уверен в своих силах , умеет подчиняться разным правилам; способен выбирать себе род занятий, участников по совместной деятельности». (п. 4.6.)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20688"/>
            <a:ext cx="43204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«СОЦИАЛЬНО-КОММУНИКАТИВНОЕ  РАЗВИТИЕ»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усвоение норм и ценностей, принятых в обществе, включая моральные и нравственные ценности; развитие общения и взаимодействия ребенка со взрослыми и сверстниками; становление самостоятельности, целенаправленности и саморегуляции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Организации;»</a:t>
            </a:r>
          </a:p>
        </p:txBody>
      </p:sp>
      <p:pic>
        <p:nvPicPr>
          <p:cNvPr id="7" name="Picture 4" descr="https://i.pinimg.com/originals/7d/c9/10/7dc910b63c71c662972edf877573803e.jpg">
            <a:extLst>
              <a:ext uri="{FF2B5EF4-FFF2-40B4-BE49-F238E27FC236}">
                <a16:creationId xmlns:a16="http://schemas.microsoft.com/office/drawing/2014/main" id="{DF8213B2-20B4-4577-8591-3A56A7F882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226" l="0" r="100000">
                        <a14:foregroundMark x1="25373" y1="59030" x2="28657" y2="77358"/>
                        <a14:foregroundMark x1="33134" y1="59838" x2="35821" y2="69811"/>
                        <a14:foregroundMark x1="46269" y1="59569" x2="42687" y2="81402"/>
                        <a14:foregroundMark x1="22687" y1="73046" x2="4776" y2="83827"/>
                        <a14:foregroundMark x1="4776" y1="83827" x2="25672" y2="90836"/>
                        <a14:foregroundMark x1="25672" y1="90836" x2="48060" y2="90836"/>
                        <a14:foregroundMark x1="48060" y1="90836" x2="91940" y2="82480"/>
                        <a14:foregroundMark x1="91940" y1="82480" x2="73433" y2="72507"/>
                        <a14:foregroundMark x1="73433" y1="72507" x2="56716" y2="71429"/>
                        <a14:foregroundMark x1="65672" y1="56334" x2="65672" y2="56334"/>
                        <a14:foregroundMark x1="68955" y1="61456" x2="68955" y2="61456"/>
                        <a14:foregroundMark x1="68358" y1="54178" x2="68358" y2="54178"/>
                        <a14:foregroundMark x1="66269" y1="52561" x2="66269" y2="52561"/>
                        <a14:foregroundMark x1="79403" y1="60647" x2="79403" y2="60647"/>
                        <a14:foregroundMark x1="78209" y1="58760" x2="78209" y2="58760"/>
                        <a14:foregroundMark x1="36716" y1="12668" x2="19104" y2="24528"/>
                        <a14:foregroundMark x1="19104" y1="24528" x2="11343" y2="36119"/>
                        <a14:foregroundMark x1="33731" y1="35040" x2="33731" y2="35040"/>
                        <a14:foregroundMark x1="39403" y1="25337" x2="48060" y2="42857"/>
                        <a14:foregroundMark x1="32239" y1="23989" x2="31642" y2="44205"/>
                        <a14:foregroundMark x1="31642" y1="44205" x2="44776" y2="44744"/>
                        <a14:foregroundMark x1="27164" y1="90027" x2="47164" y2="88949"/>
                        <a14:backgroundMark x1="20896" y1="62803" x2="20896" y2="69003"/>
                        <a14:backgroundMark x1="20896" y1="57143" x2="20896" y2="595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9965" y="4653136"/>
            <a:ext cx="2107139" cy="233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344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9552" y="617568"/>
            <a:ext cx="8064896" cy="61238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Волонтерская деятельность дошкольника это</a:t>
            </a:r>
            <a:r>
              <a:rPr lang="ru-RU" sz="25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цветов и деревьев;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таким социальным категориям граждан как: пожилые люди (дедушки и бабушки), воспитанники младших возрастных групп ДОУ, товарищи по группе, дети с ограниченными возможностями;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и обустройство дворов, игровые площадки своих возрастных групп и групп младшего дошкольного возраста;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животным;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поздравления  ветеранов войны и труда;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акции, уборка мусора и загрязнений;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пропаганда здорового образа жизни; и др.</a:t>
            </a:r>
          </a:p>
          <a:p>
            <a:pPr marL="45720" indent="0">
              <a:buNone/>
            </a:pPr>
            <a:r>
              <a:rPr lang="ru-RU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Позитивная социализация ребенка-дошкольника в современном обществе.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развитие: привитие потребности в здоровом образе жизни.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детей духовно-нравственных ценностей.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трудовых навыков дошкольника.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экологической культуры.</a:t>
            </a:r>
          </a:p>
          <a:p>
            <a:pPr marL="45720" indent="0" algn="just">
              <a:buNone/>
            </a:pPr>
            <a:r>
              <a:rPr lang="ru-RU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 проекта: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 родители  получают представление о волонтерском движении.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 осваивают различные способы взаимодействия с другими детьми,                                 со взрослыми.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общечеловеческие, духовно-нравственные ценности.</a:t>
            </a:r>
          </a:p>
          <a:p>
            <a:pPr marL="45720" indent="0"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(милосердие, ответственность, самостоятельность и др.)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детско-родительских отношений.</a:t>
            </a:r>
          </a:p>
          <a:p>
            <a:pPr marL="45720" indent="0">
              <a:buNone/>
            </a:pPr>
            <a:endParaRPr lang="ru-RU" sz="15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Picture 4" descr="https://i.pinimg.com/originals/7d/c9/10/7dc910b63c71c662972edf877573803e.jpg">
            <a:extLst>
              <a:ext uri="{FF2B5EF4-FFF2-40B4-BE49-F238E27FC236}">
                <a16:creationId xmlns:a16="http://schemas.microsoft.com/office/drawing/2014/main" id="{3F42C380-5785-4F61-9802-BC3AEA2A76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3502" y1="93135" x2="22363" y2="93135"/>
                        <a14:foregroundMark x1="56540" y1="93593" x2="56540" y2="935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76225" y="3284984"/>
            <a:ext cx="1704507" cy="312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433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E31906D-5C5A-48E4-B18C-CB0854235EBA}"/>
              </a:ext>
            </a:extLst>
          </p:cNvPr>
          <p:cNvSpPr txBox="1"/>
          <p:nvPr/>
        </p:nvSpPr>
        <p:spPr>
          <a:xfrm>
            <a:off x="539552" y="548680"/>
            <a:ext cx="79208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</a:p>
          <a:p>
            <a:pPr algn="ctr"/>
            <a:endParaRPr 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AutoNum type="arabicPeriod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психологическая подготовка волонтеров.</a:t>
            </a:r>
          </a:p>
          <a:p>
            <a:pPr marL="342900" indent="-342900" algn="ctr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Организационный.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волонтерского движения.</a:t>
            </a:r>
          </a:p>
          <a:p>
            <a:pPr marL="342900" indent="-342900" algn="ctr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Практический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мир добрых дел и поступков»:</a:t>
            </a:r>
          </a:p>
          <a:p>
            <a:pPr marL="285750" indent="-285750" algn="ctr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саду;</a:t>
            </a:r>
          </a:p>
          <a:p>
            <a:pPr marL="285750" indent="-285750" algn="ctr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50" name="Picture 2" descr="https://static.vecteezy.com/system/resources/previews/000/381/746/original/boy-and-girl-picking-up-trash-vector.jpg">
            <a:extLst>
              <a:ext uri="{FF2B5EF4-FFF2-40B4-BE49-F238E27FC236}">
                <a16:creationId xmlns:a16="http://schemas.microsoft.com/office/drawing/2014/main" id="{D9559664-3629-413B-A74F-C28D76303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614" b="97780" l="4522" r="98153">
                        <a14:foregroundMark x1="21647" y1="8266" x2="34886" y2="7274"/>
                        <a14:foregroundMark x1="34886" y1="7274" x2="38753" y2="7274"/>
                        <a14:foregroundMark x1="20839" y1="8597" x2="43083" y2="9258"/>
                        <a14:foregroundMark x1="40908" y1="8928" x2="40908" y2="8928"/>
                        <a14:foregroundMark x1="32230" y1="5267" x2="32230" y2="5267"/>
                        <a14:foregroundMark x1="35213" y1="7274" x2="24918" y2="6590"/>
                        <a14:foregroundMark x1="5118" y1="41899" x2="5118" y2="41899"/>
                        <a14:foregroundMark x1="4560" y1="37907" x2="12430" y2="61549"/>
                        <a14:foregroundMark x1="12430" y1="61549" x2="12430" y2="61549"/>
                        <a14:foregroundMark x1="7004" y1="37907" x2="7004" y2="37907"/>
                        <a14:foregroundMark x1="7004" y1="41899" x2="12700" y2="61219"/>
                        <a14:foregroundMark x1="12700" y1="61219" x2="12700" y2="61219"/>
                        <a14:foregroundMark x1="40100" y1="84176" x2="36040" y2="89844"/>
                        <a14:foregroundMark x1="40639" y1="88191" x2="40639" y2="88191"/>
                        <a14:foregroundMark x1="52030" y1="91167" x2="52030" y2="91167"/>
                        <a14:foregroundMark x1="47701" y1="91167" x2="59631" y2="91852"/>
                        <a14:foregroundMark x1="68578" y1="92844" x2="68578" y2="92844"/>
                        <a14:foregroundMark x1="72388" y1="94828" x2="74812" y2="90836"/>
                        <a14:foregroundMark x1="92188" y1="15588" x2="95440" y2="26901"/>
                        <a14:foregroundMark x1="90822" y1="20241" x2="90822" y2="20241"/>
                        <a14:foregroundMark x1="76179" y1="12919" x2="77814" y2="64549"/>
                        <a14:foregroundMark x1="77814" y1="64549" x2="77814" y2="64549"/>
                        <a14:foregroundMark x1="43891" y1="90836" x2="58553" y2="92513"/>
                        <a14:foregroundMark x1="52299" y1="95513" x2="52299" y2="95513"/>
                        <a14:foregroundMark x1="54743" y1="97827" x2="54743" y2="97827"/>
                        <a14:foregroundMark x1="74004" y1="94828" x2="74004" y2="94828"/>
                        <a14:foregroundMark x1="88936" y1="95513" x2="88936" y2="95513"/>
                        <a14:foregroundMark x1="89205" y1="95513" x2="89205" y2="95513"/>
                        <a14:foregroundMark x1="76448" y1="3944" x2="79969" y2="3944"/>
                        <a14:foregroundMark x1="96787" y1="62872" x2="96787" y2="62872"/>
                        <a14:foregroundMark x1="98153" y1="58219" x2="98153" y2="58219"/>
                        <a14:foregroundMark x1="28709" y1="5267" x2="30883" y2="4936"/>
                        <a14:foregroundMark x1="35482" y1="6259" x2="23552" y2="5598"/>
                        <a14:foregroundMark x1="22744" y1="5267" x2="33866" y2="3614"/>
                        <a14:foregroundMark x1="26804" y1="4606" x2="34674" y2="8266"/>
                        <a14:foregroundMark x1="23821" y1="8597" x2="36790" y2="6070"/>
                        <a14:foregroundMark x1="36790" y1="6070" x2="37387" y2="6944"/>
                        <a14:foregroundMark x1="32500" y1="6944" x2="25457" y2="5267"/>
                        <a14:foregroundMark x1="25457" y1="5267" x2="34404" y2="9920"/>
                        <a14:foregroundMark x1="23283" y1="6590" x2="29517" y2="4275"/>
                        <a14:foregroundMark x1="30344" y1="4275" x2="30344" y2="4275"/>
                        <a14:foregroundMark x1="21647" y1="6259" x2="21647" y2="6259"/>
                        <a14:backgroundMark x1="33582" y1="7011" x2="34911" y2="7225"/>
                        <a14:backgroundMark x1="26162" y1="5817" x2="29789" y2="6401"/>
                        <a14:backgroundMark x1="23781" y1="5434" x2="25048" y2="56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223" y="3820590"/>
            <a:ext cx="300536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i.pinimg.com/originals/7d/c9/10/7dc910b63c71c662972edf877573803e.jpg">
            <a:extLst>
              <a:ext uri="{FF2B5EF4-FFF2-40B4-BE49-F238E27FC236}">
                <a16:creationId xmlns:a16="http://schemas.microsoft.com/office/drawing/2014/main" id="{E4BACC6B-7A0D-4130-99F1-CA3F912712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811" l="6843" r="100000">
                        <a14:foregroundMark x1="58940" y1="54670" x2="58940" y2="54670"/>
                        <a14:foregroundMark x1="62914" y1="51481" x2="63576" y2="62415"/>
                        <a14:foregroundMark x1="63797" y1="51025" x2="69316" y2="58542"/>
                        <a14:foregroundMark x1="59603" y1="47836" x2="58278" y2="47608"/>
                        <a14:foregroundMark x1="59823" y1="47153" x2="58940" y2="46925"/>
                        <a14:foregroundMark x1="53422" y1="44875" x2="51876" y2="44419"/>
                        <a14:foregroundMark x1="60044" y1="46925" x2="59161" y2="46697"/>
                        <a14:foregroundMark x1="67550" y1="49203" x2="65342" y2="48519"/>
                        <a14:foregroundMark x1="51876" y1="44419" x2="51214" y2="45330"/>
                        <a14:foregroundMark x1="49890" y1="37585" x2="45475" y2="20957"/>
                        <a14:foregroundMark x1="45475" y1="20957" x2="32230" y2="10706"/>
                        <a14:foregroundMark x1="32230" y1="10706" x2="19426" y2="20729"/>
                        <a14:foregroundMark x1="19426" y1="20729" x2="14128" y2="33713"/>
                        <a14:foregroundMark x1="34879" y1="22323" x2="37969" y2="37813"/>
                        <a14:foregroundMark x1="25607" y1="40547" x2="14570" y2="55353"/>
                        <a14:foregroundMark x1="29139" y1="45786" x2="24062" y2="61959"/>
                        <a14:foregroundMark x1="24062" y1="61959" x2="39073" y2="68793"/>
                        <a14:foregroundMark x1="39073" y1="68793" x2="38190" y2="50342"/>
                        <a14:foregroundMark x1="38190" y1="50342" x2="36645" y2="46014"/>
                        <a14:foregroundMark x1="30464" y1="69932" x2="20088" y2="84510"/>
                        <a14:foregroundMark x1="20088" y1="84510" x2="22075" y2="87244"/>
                        <a14:foregroundMark x1="36645" y1="69248" x2="39514" y2="86105"/>
                        <a14:foregroundMark x1="39514" y1="86105" x2="39956" y2="86560"/>
                        <a14:foregroundMark x1="13907" y1="58542" x2="13907" y2="58542"/>
                        <a14:foregroundMark x1="10817" y1="57403" x2="10817" y2="57403"/>
                        <a14:foregroundMark x1="7726" y1="58542" x2="7726" y2="58542"/>
                        <a14:foregroundMark x1="6843" y1="58087" x2="6843" y2="58087"/>
                        <a14:foregroundMark x1="42163" y1="80638" x2="58057" y2="79954"/>
                        <a14:foregroundMark x1="58057" y1="79954" x2="75497" y2="81093"/>
                        <a14:foregroundMark x1="75497" y1="81093" x2="90728" y2="88155"/>
                        <a14:foregroundMark x1="90728" y1="88155" x2="75497" y2="97494"/>
                        <a14:foregroundMark x1="75497" y1="97494" x2="17219" y2="96811"/>
                        <a14:foregroundMark x1="17219" y1="96811" x2="8168" y2="88155"/>
                        <a14:foregroundMark x1="72627" y1="73121" x2="72627" y2="73121"/>
                        <a14:foregroundMark x1="75717" y1="76538" x2="75717" y2="76538"/>
                        <a14:foregroundMark x1="53642" y1="76765" x2="53642" y2="76765"/>
                        <a14:foregroundMark x1="57174" y1="75171" x2="57174" y2="75171"/>
                        <a14:foregroundMark x1="81898" y1="66515" x2="81898" y2="66515"/>
                        <a14:foregroundMark x1="85651" y1="67426" x2="85651" y2="67426"/>
                        <a14:foregroundMark x1="86755" y1="71982" x2="86755" y2="71982"/>
                        <a14:foregroundMark x1="84547" y1="63781" x2="84547" y2="63781"/>
                        <a14:foregroundMark x1="88079" y1="79954" x2="88079" y2="79954"/>
                        <a14:foregroundMark x1="89625" y1="80182" x2="89625" y2="80182"/>
                        <a14:foregroundMark x1="89404" y1="74487" x2="89404" y2="74487"/>
                        <a14:foregroundMark x1="90066" y1="76538" x2="90066" y2="76538"/>
                        <a14:foregroundMark x1="88962" y1="5011" x2="93598" y2="5011"/>
                        <a14:foregroundMark x1="79691" y1="8200" x2="79691" y2="8200"/>
                        <a14:backgroundMark x1="54525" y1="45786" x2="54525" y2="45786"/>
                        <a14:backgroundMark x1="53201" y1="45103" x2="58278" y2="47608"/>
                        <a14:backgroundMark x1="59603" y1="47608" x2="65563" y2="48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3528765"/>
            <a:ext cx="2854997" cy="2766185"/>
          </a:xfrm>
          <a:prstGeom prst="corner">
            <a:avLst>
              <a:gd name="adj1" fmla="val 50000"/>
              <a:gd name="adj2" fmla="val 7324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245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37FC76-032E-4AB4-AA71-F98F402FB89B}"/>
              </a:ext>
            </a:extLst>
          </p:cNvPr>
          <p:cNvSpPr/>
          <p:nvPr/>
        </p:nvSpPr>
        <p:spPr>
          <a:xfrm>
            <a:off x="611560" y="548680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Подготовительный этап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совместной деятельности педагогов с детьми: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8373D7-891A-4D9A-8E8B-029C1EFCF06B}"/>
              </a:ext>
            </a:extLst>
          </p:cNvPr>
          <p:cNvSpPr txBox="1"/>
          <p:nvPr/>
        </p:nvSpPr>
        <p:spPr>
          <a:xfrm>
            <a:off x="971600" y="1964452"/>
            <a:ext cx="226882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того, кто нуждается в твоей поддержке и помоги ему.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Доведи начатое дело до конца.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ты волонтер, не будь равнодушным к проблемам  других.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Умеешь сам – научи другого.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Учись слышать людей, уважать их мнение.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настойчив в достижении целей.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D01C5DD-3DD2-4E32-9A5E-10A0DBA9E6AB}"/>
              </a:ext>
            </a:extLst>
          </p:cNvPr>
          <p:cNvSpPr/>
          <p:nvPr/>
        </p:nvSpPr>
        <p:spPr>
          <a:xfrm>
            <a:off x="539552" y="1364287"/>
            <a:ext cx="33535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правил поведения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– волонтеров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54FA34C-6C47-4703-B3FA-D8B65063864A}"/>
              </a:ext>
            </a:extLst>
          </p:cNvPr>
          <p:cNvSpPr/>
          <p:nvPr/>
        </p:nvSpPr>
        <p:spPr>
          <a:xfrm>
            <a:off x="5277623" y="1364287"/>
            <a:ext cx="1907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детьми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7B512C-8164-4AB5-8B62-FA18500020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6378" y="1779785"/>
            <a:ext cx="4458640" cy="4611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5751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E70C685-DE63-4204-83C9-4B62AF02A022}"/>
              </a:ext>
            </a:extLst>
          </p:cNvPr>
          <p:cNvSpPr/>
          <p:nvPr/>
        </p:nvSpPr>
        <p:spPr>
          <a:xfrm>
            <a:off x="2483768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видеоматериалов,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книг о волонтерском движении;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9CC956-184F-4B7A-A58D-40014E456B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82825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48C424-834D-4236-AA7D-098D0398A5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9708" y="2913641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9159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021F4C0-5871-49DA-9E92-EBDB2872D55F}"/>
              </a:ext>
            </a:extLst>
          </p:cNvPr>
          <p:cNvSpPr/>
          <p:nvPr/>
        </p:nvSpPr>
        <p:spPr>
          <a:xfrm>
            <a:off x="539552" y="548680"/>
            <a:ext cx="799288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Организационный этап</a:t>
            </a:r>
          </a:p>
          <a:p>
            <a:pPr lvl="0"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совместной деятельности педагогов с детьми: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 задач проекта;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видов помощи младшим воспитанникам;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стенда «Спешим делать добро!» и атрибутов к  нему;</a:t>
            </a:r>
          </a:p>
          <a:p>
            <a:pPr marL="285750" indent="-285750" algn="ctr">
              <a:buFont typeface="Arial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маршрута «Добрых дел» (по месяцам).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B142FE2-B968-48AA-9792-D8071B3819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616" y="3030572"/>
            <a:ext cx="2952328" cy="3278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0B2CFF9-1FBF-49BA-A370-BD18BCE719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985873"/>
            <a:ext cx="3240359" cy="3350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45389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4476</TotalTime>
  <Words>781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Garamond</vt:lpstr>
      <vt:lpstr>Georgia</vt:lpstr>
      <vt:lpstr>Times New Roman</vt:lpstr>
      <vt:lpstr>Wingdings</vt:lpstr>
      <vt:lpstr>Wingdings 2</vt:lpstr>
      <vt:lpstr>Натуральные материалы</vt:lpstr>
      <vt:lpstr>муниципальное дошкольное образовательное учреждение  «Детский сад № 11 «Колосок» г.о.Семеновский   «Волонтерское движение  в детском саду, как средство  развития духовно-нравственной  личности дошкольников»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волонтерство как средство социализации дошкольников</dc:title>
  <dc:creator>Пользователь</dc:creator>
  <cp:lastModifiedBy>Ирина</cp:lastModifiedBy>
  <cp:revision>219</cp:revision>
  <dcterms:created xsi:type="dcterms:W3CDTF">2018-12-06T02:25:38Z</dcterms:created>
  <dcterms:modified xsi:type="dcterms:W3CDTF">2022-04-01T11:58:44Z</dcterms:modified>
</cp:coreProperties>
</file>