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7"/>
  </p:notesMasterIdLst>
  <p:sldIdLst>
    <p:sldId id="256" r:id="rId2"/>
    <p:sldId id="260" r:id="rId3"/>
    <p:sldId id="261" r:id="rId4"/>
    <p:sldId id="257" r:id="rId5"/>
    <p:sldId id="262" r:id="rId6"/>
    <p:sldId id="263" r:id="rId7"/>
    <p:sldId id="270" r:id="rId8"/>
    <p:sldId id="269" r:id="rId9"/>
    <p:sldId id="271" r:id="rId10"/>
    <p:sldId id="265" r:id="rId11"/>
    <p:sldId id="259" r:id="rId12"/>
    <p:sldId id="266" r:id="rId13"/>
    <p:sldId id="258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-1506" y="-8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0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7B1A0-2F3E-484E-B27B-E3AA79025E91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AC5B99-6E6A-462C-83CE-08DB6C1C17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C5B99-6E6A-462C-83CE-08DB6C1C17A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2610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133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65561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9624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74753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239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8257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736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116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578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371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044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180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610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9336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67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96E26-2195-4926-AC37-30C4A7997686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7D3572-944C-47C0-9B94-EE91AAD13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830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ru-vpr.ru&amp;sa=D&amp;ust=158171858548100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s://testedu.ru/general-menu/download.html&amp;sa=D&amp;ust=158171858548200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9273" y="1484415"/>
            <a:ext cx="6352674" cy="16013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                 УЧАЩИХСЯ К ВПР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0756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005" y="207704"/>
            <a:ext cx="11646568" cy="10833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б) </a:t>
            </a:r>
            <a:r>
              <a:rPr lang="ru-RU" sz="2000" dirty="0" smtClean="0"/>
              <a:t>Вам необходимо исследовать, зависит ли выталкивающая сила, действующая на полностью погружённое в жидкость тело, от плотности жидкости. Имеется следующее оборудование (см. рисунок): − динамометр;</a:t>
            </a:r>
          </a:p>
          <a:p>
            <a:r>
              <a:rPr lang="ru-RU" sz="2000" dirty="0" smtClean="0"/>
              <a:t>  − сосуды с тремя жидкостями: водой, подсолнечным маслом и спиртом;</a:t>
            </a:r>
          </a:p>
          <a:p>
            <a:r>
              <a:rPr lang="ru-RU" sz="2000" dirty="0" smtClean="0"/>
              <a:t>  − набор из трёх сплошных стальных грузов объёмом 30 см3, 40 см3 и 80 см3.</a:t>
            </a:r>
          </a:p>
          <a:p>
            <a:r>
              <a:rPr lang="ru-RU" sz="2000" dirty="0" smtClean="0"/>
              <a:t>В ответе:</a:t>
            </a:r>
          </a:p>
          <a:p>
            <a:r>
              <a:rPr lang="ru-RU" sz="2000" dirty="0" smtClean="0"/>
              <a:t>1. Опишите экспериментальную установку.</a:t>
            </a:r>
          </a:p>
          <a:p>
            <a:r>
              <a:rPr lang="ru-RU" sz="2000" dirty="0" smtClean="0"/>
              <a:t>2. Опишите порядок действий при проведении исследования. </a:t>
            </a:r>
          </a:p>
          <a:p>
            <a:r>
              <a:rPr lang="ru-RU" sz="2000" dirty="0" smtClean="0"/>
              <a:t>Ответ: </a:t>
            </a:r>
            <a:endParaRPr lang="ru-RU" sz="2000" dirty="0" smtClean="0"/>
          </a:p>
          <a:p>
            <a:r>
              <a:rPr lang="ru-RU" sz="2400" dirty="0" smtClean="0">
                <a:solidFill>
                  <a:schemeClr val="accent5"/>
                </a:solidFill>
              </a:rPr>
              <a:t>3 группа) </a:t>
            </a:r>
            <a:r>
              <a:rPr lang="ru-RU" sz="2000" dirty="0" smtClean="0"/>
              <a:t>умение применять полученные знания для описания устройства и объяснения принципов действия различных технических объектов или узнавать проявление явлений в окружающей </a:t>
            </a:r>
            <a:r>
              <a:rPr lang="ru-RU" sz="2000" dirty="0" smtClean="0"/>
              <a:t>жизни</a:t>
            </a:r>
            <a:endParaRPr lang="ru-RU" sz="2000" dirty="0" smtClean="0"/>
          </a:p>
          <a:p>
            <a:r>
              <a:rPr lang="ru-RU" sz="2000" b="1" dirty="0" smtClean="0">
                <a:solidFill>
                  <a:schemeClr val="accent5"/>
                </a:solidFill>
              </a:rPr>
              <a:t>3) Примеры заданий третьей группы</a:t>
            </a:r>
            <a:r>
              <a:rPr lang="ru-RU" sz="2000" dirty="0" smtClean="0">
                <a:solidFill>
                  <a:schemeClr val="accent5"/>
                </a:solidFill>
              </a:rPr>
              <a:t>:</a:t>
            </a:r>
          </a:p>
          <a:p>
            <a:r>
              <a:rPr lang="ru-RU" sz="2000" dirty="0" smtClean="0"/>
              <a:t>Гофрированный цилиндр, в котором под закреплённым поршнем находится воздух, начинают охлаждать, поместив в сосуд с холодной водой (см. рисунок). Как будет</a:t>
            </a:r>
          </a:p>
          <a:p>
            <a:r>
              <a:rPr lang="ru-RU" sz="2000" dirty="0" smtClean="0"/>
              <a:t>изменяться концентрация молекул воздуха, а также давление воздуха в цилиндре по мере охлаждения?</a:t>
            </a:r>
          </a:p>
          <a:p>
            <a:r>
              <a:rPr lang="ru-RU" sz="2000" dirty="0" smtClean="0"/>
              <a:t>Установите соответствие между физ. величинами и их возможными изменениями.</a:t>
            </a:r>
          </a:p>
          <a:p>
            <a:r>
              <a:rPr lang="ru-RU" sz="2000" dirty="0" smtClean="0"/>
              <a:t>Для каждой величины определите соответствующий характер изменения:</a:t>
            </a:r>
          </a:p>
          <a:p>
            <a:r>
              <a:rPr lang="ru-RU" sz="2000" dirty="0" smtClean="0"/>
              <a:t>1) увеличивается</a:t>
            </a:r>
          </a:p>
          <a:p>
            <a:r>
              <a:rPr lang="ru-RU" sz="2000" dirty="0" smtClean="0"/>
              <a:t>2) уменьшается</a:t>
            </a:r>
          </a:p>
          <a:p>
            <a:r>
              <a:rPr lang="ru-RU" sz="2000" dirty="0" smtClean="0"/>
              <a:t>3) не изменяется. Запишите в таблицу  </a:t>
            </a:r>
          </a:p>
          <a:p>
            <a:r>
              <a:rPr lang="ru-RU" sz="2000" dirty="0" smtClean="0"/>
              <a:t>Концентрация молекул воздуха в цилиндре  Давление воздуха в цилиндре </a:t>
            </a:r>
          </a:p>
          <a:p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2190" y="894598"/>
            <a:ext cx="2286000" cy="2181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44150" y="5343525"/>
            <a:ext cx="1847850" cy="1514475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23609645"/>
              </p:ext>
            </p:extLst>
          </p:nvPr>
        </p:nvGraphicFramePr>
        <p:xfrm>
          <a:off x="-12031" y="5967663"/>
          <a:ext cx="9144000" cy="582329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="" xmlns:a16="http://schemas.microsoft.com/office/drawing/2014/main" val="4174852451"/>
                    </a:ext>
                  </a:extLst>
                </a:gridCol>
              </a:tblGrid>
              <a:tr h="5823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08606536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7796980"/>
              </p:ext>
            </p:extLst>
          </p:nvPr>
        </p:nvGraphicFramePr>
        <p:xfrm>
          <a:off x="60158" y="6304547"/>
          <a:ext cx="9095874" cy="365760"/>
        </p:xfrm>
        <a:graphic>
          <a:graphicData uri="http://schemas.openxmlformats.org/drawingml/2006/table">
            <a:tbl>
              <a:tblPr/>
              <a:tblGrid>
                <a:gridCol w="9095874">
                  <a:extLst>
                    <a:ext uri="{9D8B030D-6E8A-4147-A177-3AD203B41FA5}">
                      <a16:colId xmlns="" xmlns:a16="http://schemas.microsoft.com/office/drawing/2014/main" val="14494243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74975706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354053" y="5967663"/>
          <a:ext cx="3801979" cy="577516"/>
        </p:xfrm>
        <a:graphic>
          <a:graphicData uri="http://schemas.openxmlformats.org/drawingml/2006/table">
            <a:tbl>
              <a:tblPr/>
              <a:tblGrid>
                <a:gridCol w="3801979">
                  <a:extLst>
                    <a:ext uri="{9D8B030D-6E8A-4147-A177-3AD203B41FA5}">
                      <a16:colId xmlns="" xmlns:a16="http://schemas.microsoft.com/office/drawing/2014/main" val="2714778260"/>
                    </a:ext>
                  </a:extLst>
                </a:gridCol>
              </a:tblGrid>
              <a:tr h="5775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754840904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344150" y="5343525"/>
            <a:ext cx="1847850" cy="15144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5012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81" y="2220686"/>
            <a:ext cx="9072121" cy="6531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881" y="237507"/>
            <a:ext cx="8941493" cy="59832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/>
                </a:solidFill>
              </a:rPr>
              <a:t>4 группа) </a:t>
            </a:r>
            <a:r>
              <a:rPr lang="ru-RU" sz="2000" dirty="0" smtClean="0">
                <a:solidFill>
                  <a:schemeClr val="tx1"/>
                </a:solidFill>
              </a:rPr>
              <a:t>контекстные задания </a:t>
            </a:r>
            <a:r>
              <a:rPr lang="ru-RU" sz="2000" dirty="0" smtClean="0"/>
              <a:t>(здесь предлагается описание какого- либо устройства или выдержка из инструкции по использованию устройства, на основании этого учащиеся должны уметь выделять явление или процесс, лежащий в основе работы устройства и продемонстрировать понимание основных характеристик устройства или правил его безопасного использования)</a:t>
            </a:r>
          </a:p>
          <a:p>
            <a:endParaRPr lang="ru-RU" sz="24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4180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695" y="0"/>
            <a:ext cx="9938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4) Примеры заданий четвертой группы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695" y="457200"/>
            <a:ext cx="88793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паспорте электрического утюга написано, что его</a:t>
            </a:r>
          </a:p>
          <a:p>
            <a:r>
              <a:rPr lang="ru-RU" dirty="0" smtClean="0"/>
              <a:t>потребляемая мощность составляет 1,2 кВт при напряжении</a:t>
            </a:r>
          </a:p>
          <a:p>
            <a:r>
              <a:rPr lang="ru-RU" dirty="0" smtClean="0"/>
              <a:t>питания 220 В (см. рисунок). Определите сопротивление           </a:t>
            </a:r>
          </a:p>
          <a:p>
            <a:r>
              <a:rPr lang="ru-RU" dirty="0" smtClean="0"/>
              <a:t>нагревательного элемента утюга.</a:t>
            </a:r>
          </a:p>
          <a:p>
            <a:r>
              <a:rPr lang="ru-RU" dirty="0" smtClean="0"/>
              <a:t>Запишите решение и ответ. Ответ округлите до целого</a:t>
            </a:r>
          </a:p>
          <a:p>
            <a:r>
              <a:rPr lang="ru-RU" dirty="0" smtClean="0"/>
              <a:t>числа.</a:t>
            </a:r>
          </a:p>
          <a:p>
            <a:endParaRPr lang="ru-RU" dirty="0" smtClean="0"/>
          </a:p>
          <a:p>
            <a:r>
              <a:rPr lang="ru-RU" dirty="0" smtClean="0"/>
              <a:t>Решение:</a:t>
            </a:r>
          </a:p>
          <a:p>
            <a:r>
              <a:rPr lang="ru-RU" dirty="0" smtClean="0"/>
              <a:t>Ответ: ________________________________________________________________________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1950" y="2232686"/>
            <a:ext cx="5715000" cy="4067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8301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5"/>
                </a:solidFill>
              </a:rPr>
              <a:t>5 группа) </a:t>
            </a:r>
            <a:r>
              <a:rPr lang="ru-RU" sz="2000" dirty="0" smtClean="0"/>
              <a:t>последняя группа проверяет умения работать с текстовой информацией физического содержания (тексты содержат различные виды графической информации-таблицы, графики, схематичные рисунки)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632719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537" y="312821"/>
            <a:ext cx="7825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/>
                </a:solidFill>
              </a:rPr>
              <a:t>5</a:t>
            </a:r>
            <a:r>
              <a:rPr lang="ru-RU" b="1" dirty="0" smtClean="0">
                <a:solidFill>
                  <a:schemeClr val="accent5"/>
                </a:solidFill>
              </a:rPr>
              <a:t>) Примеры заданий пятой группы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" y="612845"/>
            <a:ext cx="1173078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Проточный электрический водонагреватель (ЭВН) предназначен для получения горячей воды, рассчитан на напряжение 220 В и потребляемую мощность 6 кВт. Вода, поступающая из водопровода (минимально допустимое давление равно 0,05 МПа), нагревается, проходя по теплообменнику из меди, в котором находятся нагревательные</a:t>
            </a:r>
          </a:p>
          <a:p>
            <a:r>
              <a:rPr lang="ru-RU" dirty="0" smtClean="0"/>
              <a:t>элементы. Температура воды задаётся либо регулировкой потока воды, либо терморегулятором. Выставленное на терморегуляторе значение температуры воды достигается через 15 с после включения ЭВН. В течение года температура холодной воды может колебаться от 5 ºС до 20 ºС. При минимально допустимом потоке 1,8 л/мин. вода</a:t>
            </a:r>
          </a:p>
          <a:p>
            <a:r>
              <a:rPr lang="ru-RU" dirty="0" smtClean="0"/>
              <a:t>нагревается на 40 ºС, при меньшей величине потока воды ЭВН отключается автоматически,</a:t>
            </a:r>
          </a:p>
          <a:p>
            <a:r>
              <a:rPr lang="ru-RU" dirty="0" smtClean="0"/>
              <a:t>при температуре воды выше 90 ºС тепловой предохранитель отключает ЭВН.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9953" y="3442535"/>
            <a:ext cx="2752725" cy="16573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86978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474" y="0"/>
            <a:ext cx="896352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Правила эксплуатации</a:t>
            </a:r>
          </a:p>
          <a:p>
            <a:r>
              <a:rPr lang="ru-RU" dirty="0" smtClean="0"/>
              <a:t>1. Запрещается эксплуатация ЭВН без заземления (для электропитания </a:t>
            </a:r>
            <a:r>
              <a:rPr lang="ru-RU" dirty="0" smtClean="0"/>
              <a:t>используется </a:t>
            </a:r>
            <a:r>
              <a:rPr lang="ru-RU" dirty="0" err="1" smtClean="0"/>
              <a:t>трёхполюсная</a:t>
            </a:r>
            <a:r>
              <a:rPr lang="ru-RU" dirty="0" smtClean="0"/>
              <a:t> </a:t>
            </a:r>
            <a:r>
              <a:rPr lang="ru-RU" dirty="0" smtClean="0"/>
              <a:t>розетка).</a:t>
            </a:r>
          </a:p>
          <a:p>
            <a:r>
              <a:rPr lang="ru-RU" dirty="0" smtClean="0"/>
              <a:t>2. Подключение к сети должно производиться трёхжильным медным кабелем, </a:t>
            </a:r>
            <a:r>
              <a:rPr lang="ru-RU" dirty="0" smtClean="0"/>
              <a:t>рассчитанным на </a:t>
            </a:r>
            <a:r>
              <a:rPr lang="ru-RU" dirty="0" smtClean="0"/>
              <a:t>мощность ЭВН, но с сечением жилы не менее 4 мм2</a:t>
            </a:r>
          </a:p>
          <a:p>
            <a:r>
              <a:rPr lang="ru-RU" dirty="0" smtClean="0"/>
              <a:t>3. ЭВН должен эксплуатироваться в отапливаемых помещениях.</a:t>
            </a:r>
          </a:p>
          <a:p>
            <a:r>
              <a:rPr lang="ru-RU" dirty="0" smtClean="0"/>
              <a:t>4. Запрещается включать ЭВН при замерзании в нём воды.</a:t>
            </a:r>
          </a:p>
          <a:p>
            <a:r>
              <a:rPr lang="ru-RU" dirty="0" smtClean="0"/>
              <a:t>5. Запрещается использовать воду, содержащую ил, ржавчину и т. п.</a:t>
            </a:r>
          </a:p>
          <a:p>
            <a:r>
              <a:rPr lang="ru-RU" dirty="0" smtClean="0"/>
              <a:t>6. Запрещается выдёргивать вилку из розетки мокрыми руками.</a:t>
            </a:r>
          </a:p>
          <a:p>
            <a:endParaRPr lang="ru-RU" dirty="0"/>
          </a:p>
          <a:p>
            <a:r>
              <a:rPr lang="ru-RU" dirty="0" smtClean="0"/>
              <a:t>Задания:</a:t>
            </a:r>
          </a:p>
          <a:p>
            <a:r>
              <a:rPr lang="ru-RU" dirty="0" smtClean="0"/>
              <a:t>1) После </a:t>
            </a:r>
            <a:r>
              <a:rPr lang="ru-RU" dirty="0" smtClean="0"/>
              <a:t>включения электрического водонагревателя вода, текущая из крана, </a:t>
            </a:r>
            <a:r>
              <a:rPr lang="ru-RU" dirty="0" smtClean="0"/>
              <a:t>становится горячей </a:t>
            </a:r>
            <a:r>
              <a:rPr lang="ru-RU" dirty="0" smtClean="0"/>
              <a:t>спустя некоторое время. Объясните, почему.</a:t>
            </a:r>
          </a:p>
          <a:p>
            <a:r>
              <a:rPr lang="ru-RU" dirty="0" smtClean="0"/>
              <a:t>Ответ:</a:t>
            </a:r>
          </a:p>
          <a:p>
            <a:r>
              <a:rPr lang="ru-RU" dirty="0" smtClean="0"/>
              <a:t>2) Почему </a:t>
            </a:r>
            <a:r>
              <a:rPr lang="ru-RU" dirty="0" smtClean="0"/>
              <a:t>нельзя использовать водонагреватель в неотапливаемом помещении в </a:t>
            </a:r>
            <a:r>
              <a:rPr lang="ru-RU" dirty="0" smtClean="0"/>
              <a:t>морозную погоду</a:t>
            </a:r>
            <a:r>
              <a:rPr lang="ru-RU" dirty="0" smtClean="0"/>
              <a:t>?</a:t>
            </a:r>
          </a:p>
          <a:p>
            <a:r>
              <a:rPr lang="ru-RU" dirty="0" smtClean="0"/>
              <a:t>Ответ: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3664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ЭТАПЫ ПОДГОТОВКИ УЧАЩИХСЯ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03389"/>
            <a:ext cx="8596668" cy="3880773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1) Через классных руководителей учащимся отправляется ссылка на демоверсию для проработки материала по мере изучения предмета.</a:t>
            </a:r>
          </a:p>
          <a:p>
            <a:r>
              <a:rPr lang="ru-RU" sz="2400" dirty="0" smtClean="0"/>
              <a:t>2) Рекомендуются </a:t>
            </a:r>
            <a:r>
              <a:rPr lang="ru-RU" sz="2400" dirty="0" err="1" smtClean="0"/>
              <a:t>интернет-ресурсы</a:t>
            </a:r>
            <a:r>
              <a:rPr lang="ru-RU" sz="2400" dirty="0" smtClean="0"/>
              <a:t>: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а)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официальный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сайт ВПР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СтатГрад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</a:rPr>
              <a:t> </a:t>
            </a:r>
            <a:r>
              <a:rPr lang="ru-RU" sz="2400" u="sng" dirty="0">
                <a:solidFill>
                  <a:srgbClr val="0070C0"/>
                </a:solidFill>
                <a:latin typeface="Times New Roman" panose="02020603050405020304" pitchFamily="18" charset="0"/>
                <a:hlinkClick r:id="rId3"/>
              </a:rPr>
              <a:t>https://ru-vpr.ru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</a:rPr>
              <a:t> </a:t>
            </a:r>
            <a:endParaRPr lang="ru-RU" sz="2400" b="0" i="0" dirty="0" smtClean="0">
              <a:solidFill>
                <a:srgbClr val="0070C0"/>
              </a:solidFill>
              <a:effectLst/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ресурсе в режиме онлайн размещают последние новости, инструкции и примеры тестовых заданий. Для подготовки к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тестированию можно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посмотреть работы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2021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года и оценить свои силы перед ВПР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2022;</a:t>
            </a:r>
          </a:p>
          <a:p>
            <a:pPr marL="0" indent="0" algn="just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б) 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</a:t>
            </a:r>
            <a:r>
              <a:rPr lang="ru-RU" sz="2400" b="1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айт РЕШУ ВПР</a:t>
            </a: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n-US" sz="2400" b="0" i="0" u="sng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</a:rPr>
              <a:t>https://fiz-vpr.sdamgia.ru/</a:t>
            </a: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ежемесячно составляются варианты для самопроверки. По окончании работы система проверяет ответы, показывает правильные решения и выставляет оценку по пятибалльной или </a:t>
            </a:r>
            <a:r>
              <a:rPr lang="ru-RU" sz="2400" b="0" i="0" u="none" strike="noStrike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стобалльной</a:t>
            </a:r>
            <a:r>
              <a:rPr lang="ru-RU" sz="2400" b="0" i="0" u="none" strike="noStrike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шкале. </a:t>
            </a:r>
            <a:endParaRPr lang="ru-RU" sz="2400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994066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12463"/>
            <a:ext cx="8596668" cy="3880773"/>
          </a:xfrm>
        </p:spPr>
        <p:txBody>
          <a:bodyPr>
            <a:normAutofit/>
          </a:bodyPr>
          <a:lstStyle/>
          <a:p>
            <a:pPr indent="180340"/>
            <a:r>
              <a:rPr lang="ru-RU" sz="2000" dirty="0"/>
              <a:t>в</a:t>
            </a:r>
            <a:r>
              <a:rPr lang="ru-RU" sz="2000" dirty="0" smtClean="0"/>
              <a:t>)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генератор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тестов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r>
              <a:rPr lang="ru-RU" sz="2000" u="sng" dirty="0">
                <a:solidFill>
                  <a:srgbClr val="0000FF"/>
                </a:solidFill>
                <a:latin typeface="Times New Roman" panose="02020603050405020304" pitchFamily="18" charset="0"/>
                <a:hlinkClick r:id="rId2"/>
              </a:rPr>
              <a:t>https://testedu.ru/general-menu/download.html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ru-RU" sz="2000" b="1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Данная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программа генерирует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html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 тесты с использованием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JavaScript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. Эти тесты можно использовать без подключения к Интернету. Тесты получаются интерактивные, и учителю не надо будет проверять результат, программа сама за Вас проверит и выдаст процент правильно решенных заданий.</a:t>
            </a:r>
            <a:endParaRPr lang="ru-RU" sz="2000" b="0" i="0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350139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490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ТИПЫ ЗАДАНИЙ </a:t>
            </a:r>
            <a:br>
              <a:rPr lang="ru-RU" dirty="0" smtClean="0"/>
            </a:br>
            <a:r>
              <a:rPr lang="ru-RU" dirty="0" smtClean="0"/>
              <a:t>                  И РАБОТА НА УРОКАХ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      Задания ВПР можно разделить на следующие группы:</a:t>
            </a:r>
          </a:p>
          <a:p>
            <a:r>
              <a:rPr lang="ru-RU" sz="2400" dirty="0" smtClean="0">
                <a:solidFill>
                  <a:schemeClr val="accent5"/>
                </a:solidFill>
              </a:rPr>
              <a:t>1группа) </a:t>
            </a:r>
            <a:r>
              <a:rPr lang="ru-RU" sz="2000" dirty="0" smtClean="0"/>
              <a:t>проверка понимания основных понятий, явлений, величин и законов, изученных в курсе физики (умение группировать изученные понятия, анализировать изменение физических величин в различных процессах, применять формулы и законы для расчёта физических величин</a:t>
            </a:r>
            <a:r>
              <a:rPr lang="ru-RU" sz="2000" dirty="0" smtClean="0"/>
              <a:t>)</a:t>
            </a:r>
          </a:p>
          <a:p>
            <a:endParaRPr lang="ru-RU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2145547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207" y="225631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66899"/>
            <a:ext cx="8596668" cy="5174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 </a:t>
            </a:r>
            <a:r>
              <a:rPr lang="ru-RU" sz="2000" b="1" dirty="0" smtClean="0">
                <a:solidFill>
                  <a:schemeClr val="accent5"/>
                </a:solidFill>
              </a:rPr>
              <a:t>1) Примеры заданий первой группы</a:t>
            </a:r>
          </a:p>
          <a:p>
            <a:pPr marL="0" indent="0">
              <a:buNone/>
            </a:pP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а) Васе нужно накачать шину автомобиля до давления 2,6 атм. На рисунке изображены три манометра. Чему равна цена деления того манометра, который подойдёт Васе для измерения и контроля давления в шине при её накачивании? 1 бар = 1 </a:t>
            </a:r>
            <a:r>
              <a:rPr lang="ru-RU" sz="20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атм</a:t>
            </a: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dirty="0" smtClean="0"/>
              <a:t> Ответ запишите в атмосферах.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14084" y="4323620"/>
            <a:ext cx="1247775" cy="17716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1859" y="4241926"/>
            <a:ext cx="1247775" cy="177165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823783" y="4241926"/>
            <a:ext cx="1247775" cy="177165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94108" y="1524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</a:t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3628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575" y="356260"/>
            <a:ext cx="8596668" cy="3041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/>
              <a:t>б) 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98622" y="1825625"/>
            <a:ext cx="103551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Прочитайте перечень понятий, с которыми Вы встречались в курсе физики:</a:t>
            </a:r>
          </a:p>
          <a:p>
            <a:r>
              <a:rPr lang="ru-RU" b="1" i="1" dirty="0" smtClean="0"/>
              <a:t>электромагнитная индукция, идеальный газ, гравитационное взаимодействие,</a:t>
            </a:r>
          </a:p>
          <a:p>
            <a:r>
              <a:rPr lang="ru-RU" b="1" i="1" dirty="0" smtClean="0"/>
              <a:t>точечный электрический заряд, идеальный блок, испарение жидкости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Разделите эти понятия на две группы по выбранному Вами признаку. Запишите в таблицу</a:t>
            </a:r>
          </a:p>
          <a:p>
            <a:r>
              <a:rPr lang="ru-RU" dirty="0" smtClean="0"/>
              <a:t>название каждой группы и понятия, входящие в эту группу.</a:t>
            </a:r>
          </a:p>
          <a:p>
            <a:r>
              <a:rPr lang="ru-RU" dirty="0" smtClean="0"/>
              <a:t>    Название группы понятий</a:t>
            </a:r>
          </a:p>
          <a:p>
            <a:r>
              <a:rPr lang="ru-RU" dirty="0" smtClean="0"/>
              <a:t>    Перечень понятий </a:t>
            </a:r>
          </a:p>
          <a:p>
            <a:endParaRPr lang="ru-RU" dirty="0" smtClean="0"/>
          </a:p>
          <a:p>
            <a:r>
              <a:rPr lang="ru-RU" dirty="0" smtClean="0"/>
              <a:t>в) Выберите два верных утверждения о физических явлениях, величинах и закономерностях.</a:t>
            </a:r>
          </a:p>
          <a:p>
            <a:r>
              <a:rPr lang="ru-RU" dirty="0" smtClean="0"/>
              <a:t>Запишите в ответе их номера.</a:t>
            </a:r>
          </a:p>
          <a:p>
            <a:r>
              <a:rPr lang="ru-RU" dirty="0" smtClean="0"/>
              <a:t>1) Сила Архимеда увеличивается с увеличением плотности тела, погружённого</a:t>
            </a:r>
          </a:p>
          <a:p>
            <a:r>
              <a:rPr lang="ru-RU" dirty="0" smtClean="0"/>
              <a:t>в жидкость.</a:t>
            </a:r>
          </a:p>
          <a:p>
            <a:r>
              <a:rPr lang="ru-RU" dirty="0" smtClean="0"/>
              <a:t>2) Импульс тела – векторная величина, равная произведению массы тела на его ускорение.</a:t>
            </a:r>
          </a:p>
          <a:p>
            <a:r>
              <a:rPr lang="ru-RU" dirty="0" smtClean="0"/>
              <a:t>3) В процессе плавления кристаллических тел их температура остаётся неизменной.</a:t>
            </a:r>
          </a:p>
          <a:p>
            <a:r>
              <a:rPr lang="ru-RU" dirty="0" smtClean="0"/>
              <a:t>4) Разноимённые полюса постоянных магнитов отталкиваются друг от друга.</a:t>
            </a:r>
          </a:p>
          <a:p>
            <a:r>
              <a:rPr lang="ru-RU" dirty="0" smtClean="0"/>
              <a:t>5) Силой Лоренца называют силу, с которой магнитное поле действует на движущиеся</a:t>
            </a:r>
          </a:p>
          <a:p>
            <a:r>
              <a:rPr lang="ru-RU" dirty="0" smtClean="0"/>
              <a:t>заряженные частицы.</a:t>
            </a:r>
          </a:p>
          <a:p>
            <a:r>
              <a:rPr lang="ru-RU" dirty="0" smtClean="0"/>
              <a:t>Ответ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45585778"/>
              </p:ext>
            </p:extLst>
          </p:nvPr>
        </p:nvGraphicFramePr>
        <p:xfrm>
          <a:off x="1311442" y="3260558"/>
          <a:ext cx="3657600" cy="731520"/>
        </p:xfrm>
        <a:graphic>
          <a:graphicData uri="http://schemas.openxmlformats.org/drawingml/2006/table">
            <a:tbl>
              <a:tblPr/>
              <a:tblGrid>
                <a:gridCol w="3657600">
                  <a:extLst>
                    <a:ext uri="{9D8B030D-6E8A-4147-A177-3AD203B41FA5}">
                      <a16:colId xmlns="" xmlns:a16="http://schemas.microsoft.com/office/drawing/2014/main" val="2504192128"/>
                    </a:ext>
                  </a:extLst>
                </a:gridCol>
              </a:tblGrid>
              <a:tr h="2646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09076538"/>
                  </a:ext>
                </a:extLst>
              </a:tr>
              <a:tr h="2646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209147861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5728345"/>
              </p:ext>
            </p:extLst>
          </p:nvPr>
        </p:nvGraphicFramePr>
        <p:xfrm>
          <a:off x="3886200" y="3284621"/>
          <a:ext cx="1082842" cy="721895"/>
        </p:xfrm>
        <a:graphic>
          <a:graphicData uri="http://schemas.openxmlformats.org/drawingml/2006/table">
            <a:tbl>
              <a:tblPr/>
              <a:tblGrid>
                <a:gridCol w="1082842">
                  <a:extLst>
                    <a:ext uri="{9D8B030D-6E8A-4147-A177-3AD203B41FA5}">
                      <a16:colId xmlns="" xmlns:a16="http://schemas.microsoft.com/office/drawing/2014/main" val="3673234450"/>
                    </a:ext>
                  </a:extLst>
                </a:gridCol>
              </a:tblGrid>
              <a:tr h="7218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00907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68223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г) </a:t>
            </a:r>
            <a:r>
              <a:rPr lang="ru-RU" dirty="0" smtClean="0"/>
              <a:t>В истории известны случаи обрушения мостов, когда по ним проходил строй солдат, марширующих «в ногу». Дело в том, что в этих случаях частота шагов солдат совпадала с собственной частотой свободных колебаний моста, и он начинал колебаться с очень большой амплитудой. Какое явление наблюдалось в этих случаях</a:t>
            </a:r>
            <a:r>
              <a:rPr lang="ru-RU" dirty="0" smtClean="0"/>
              <a:t>? </a:t>
            </a:r>
            <a:endParaRPr lang="ru-RU" dirty="0" smtClean="0"/>
          </a:p>
          <a:p>
            <a:r>
              <a:rPr lang="ru-RU" dirty="0" smtClean="0"/>
              <a:t>Ответ: </a:t>
            </a:r>
            <a:r>
              <a:rPr lang="ru-RU" dirty="0" smtClean="0"/>
              <a:t>_</a:t>
            </a: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4905"/>
            <a:ext cx="8596668" cy="13208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accent5"/>
                </a:solidFill>
              </a:rPr>
              <a:t>2 группа) </a:t>
            </a:r>
            <a:r>
              <a:rPr lang="ru-RU" sz="2000" dirty="0" smtClean="0"/>
              <a:t>проверка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методологических умений (умение снимать показания физического прибора с учётом заданной погрешности; умение выделять цель проведения опыта и делать вывод на основании данных опыта; самостоятельно спланировать по заданной гипотезе несложное исследование и описать его проведение)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145547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316" y="96253"/>
            <a:ext cx="83499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5"/>
                </a:solidFill>
              </a:rPr>
              <a:t>2</a:t>
            </a:r>
            <a:r>
              <a:rPr lang="ru-RU" sz="2000" b="1" dirty="0" smtClean="0">
                <a:solidFill>
                  <a:schemeClr val="accent5"/>
                </a:solidFill>
              </a:rPr>
              <a:t>) Примеры заданий второй группы</a:t>
            </a:r>
          </a:p>
          <a:p>
            <a:r>
              <a:rPr lang="ru-RU" sz="2000" b="1" dirty="0" smtClean="0"/>
              <a:t>а) </a:t>
            </a:r>
            <a:r>
              <a:rPr lang="ru-RU" sz="2000" dirty="0" smtClean="0"/>
              <a:t>С помощью амперметра проводились измерения силы тока в электрической цепи. Использовалась шкала с пределом измерения 15 А. Погрешность измерений силы тока равна цене деления шкалы амперметра. Запишите в ответ показания амперметра с учётом погрешности измерений.</a:t>
            </a:r>
          </a:p>
          <a:p>
            <a:r>
              <a:rPr lang="ru-RU" sz="2000" dirty="0" smtClean="0"/>
              <a:t>Ответ: ___________________________ А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76936" y="3200674"/>
            <a:ext cx="4006015" cy="35852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134693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357</TotalTime>
  <Words>1036</Words>
  <Application>Microsoft Office PowerPoint</Application>
  <PresentationFormat>Произвольный</PresentationFormat>
  <Paragraphs>105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ПОДГОТОВКА                  УЧАЩИХСЯ К ВПР</vt:lpstr>
      <vt:lpstr>         ЭТАПЫ ПОДГОТОВКИ УЧАЩИХСЯ</vt:lpstr>
      <vt:lpstr>Слайд 3</vt:lpstr>
      <vt:lpstr>                      ТИПЫ ЗАДАНИЙ                    И РАБОТА НА УРОКАХ </vt:lpstr>
      <vt:lpstr>                 </vt:lpstr>
      <vt:lpstr>Слайд 6</vt:lpstr>
      <vt:lpstr>Слайд 7</vt:lpstr>
      <vt:lpstr>              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УЧАЩИХСЯ К ВПР</dc:title>
  <dc:creator>Uchitel</dc:creator>
  <cp:lastModifiedBy>ASER</cp:lastModifiedBy>
  <cp:revision>35</cp:revision>
  <dcterms:created xsi:type="dcterms:W3CDTF">2022-03-31T08:19:54Z</dcterms:created>
  <dcterms:modified xsi:type="dcterms:W3CDTF">2022-04-01T09:07:37Z</dcterms:modified>
</cp:coreProperties>
</file>