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2" r:id="rId2"/>
  </p:sldMasterIdLst>
  <p:notesMasterIdLst>
    <p:notesMasterId r:id="rId25"/>
  </p:notesMasterIdLst>
  <p:handoutMasterIdLst>
    <p:handoutMasterId r:id="rId26"/>
  </p:handoutMasterIdLst>
  <p:sldIdLst>
    <p:sldId id="256" r:id="rId3"/>
    <p:sldId id="262" r:id="rId4"/>
    <p:sldId id="273" r:id="rId5"/>
    <p:sldId id="276" r:id="rId6"/>
    <p:sldId id="258" r:id="rId7"/>
    <p:sldId id="259" r:id="rId8"/>
    <p:sldId id="279" r:id="rId9"/>
    <p:sldId id="260" r:id="rId10"/>
    <p:sldId id="261" r:id="rId11"/>
    <p:sldId id="263" r:id="rId12"/>
    <p:sldId id="264" r:id="rId13"/>
    <p:sldId id="265" r:id="rId14"/>
    <p:sldId id="266" r:id="rId15"/>
    <p:sldId id="267" r:id="rId16"/>
    <p:sldId id="268" r:id="rId17"/>
    <p:sldId id="272" r:id="rId18"/>
    <p:sldId id="277" r:id="rId19"/>
    <p:sldId id="271" r:id="rId20"/>
    <p:sldId id="274" r:id="rId21"/>
    <p:sldId id="275" r:id="rId22"/>
    <p:sldId id="278" r:id="rId23"/>
    <p:sldId id="280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2E2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78" autoAdjust="0"/>
    <p:restoredTop sz="92757" autoAdjust="0"/>
  </p:normalViewPr>
  <p:slideViewPr>
    <p:cSldViewPr snapToGrid="0">
      <p:cViewPr>
        <p:scale>
          <a:sx n="80" d="100"/>
          <a:sy n="80" d="100"/>
        </p:scale>
        <p:origin x="-1404" y="-1362"/>
      </p:cViewPr>
      <p:guideLst/>
    </p:cSldViewPr>
  </p:slideViewPr>
  <p:outlineViewPr>
    <p:cViewPr>
      <p:scale>
        <a:sx n="33" d="100"/>
        <a:sy n="33" d="100"/>
      </p:scale>
      <p:origin x="0" y="-528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976"/>
    </p:cViewPr>
  </p:sorterViewPr>
  <p:notesViewPr>
    <p:cSldViewPr snapToGrid="0">
      <p:cViewPr>
        <p:scale>
          <a:sx n="60" d="100"/>
          <a:sy n="60" d="100"/>
        </p:scale>
        <p:origin x="2532" y="-48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BA586C-385C-45DC-9AB4-CE14D6ADD09D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81AFA4B-981E-4A18-A7C2-855DBF8007F0}">
      <dgm:prSet phldrT="[Текст]" custT="1"/>
      <dgm:spPr>
        <a:solidFill>
          <a:schemeClr val="bg1">
            <a:lumMod val="95000"/>
          </a:schemeClr>
        </a:solidFill>
        <a:ln>
          <a:solidFill>
            <a:schemeClr val="bg1">
              <a:lumMod val="75000"/>
            </a:schemeClr>
          </a:solidFill>
        </a:ln>
      </dgm:spPr>
      <dgm:t>
        <a:bodyPr/>
        <a:lstStyle/>
        <a:p>
          <a:r>
            <a:rPr lang="ru-RU" sz="4400" b="1" dirty="0">
              <a:solidFill>
                <a:schemeClr val="tx1"/>
              </a:solidFill>
            </a:rPr>
            <a:t>информатика</a:t>
          </a:r>
          <a:endParaRPr lang="ru-RU" sz="4400" dirty="0">
            <a:solidFill>
              <a:schemeClr val="tx1"/>
            </a:solidFill>
          </a:endParaRPr>
        </a:p>
      </dgm:t>
    </dgm:pt>
    <dgm:pt modelId="{E505E76E-FAD6-4C1C-861E-1841B706BF2E}" type="parTrans" cxnId="{97B6A5C1-0ADE-45B6-907F-34903DAF6D13}">
      <dgm:prSet/>
      <dgm:spPr/>
      <dgm:t>
        <a:bodyPr/>
        <a:lstStyle/>
        <a:p>
          <a:endParaRPr lang="ru-RU"/>
        </a:p>
      </dgm:t>
    </dgm:pt>
    <dgm:pt modelId="{EE1E37AD-CB4D-44CE-A6D0-28B8BA7AD12F}" type="sibTrans" cxnId="{97B6A5C1-0ADE-45B6-907F-34903DAF6D13}">
      <dgm:prSet/>
      <dgm:spPr/>
      <dgm:t>
        <a:bodyPr/>
        <a:lstStyle/>
        <a:p>
          <a:endParaRPr lang="ru-RU"/>
        </a:p>
      </dgm:t>
    </dgm:pt>
    <dgm:pt modelId="{F5DA6320-1839-49BA-B8A0-18229190F5B4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endParaRPr lang="ru-RU" sz="3600" dirty="0"/>
        </a:p>
      </dgm:t>
    </dgm:pt>
    <dgm:pt modelId="{B017E99B-8E57-4377-B582-DE327A18CDB5}" type="parTrans" cxnId="{1F807BD9-28F5-43A5-9FC3-7C378D0E78D9}">
      <dgm:prSet/>
      <dgm:spPr/>
      <dgm:t>
        <a:bodyPr/>
        <a:lstStyle/>
        <a:p>
          <a:endParaRPr lang="ru-RU"/>
        </a:p>
      </dgm:t>
    </dgm:pt>
    <dgm:pt modelId="{A4189D23-A1E9-437C-A637-21ADF6715299}" type="sibTrans" cxnId="{1F807BD9-28F5-43A5-9FC3-7C378D0E78D9}">
      <dgm:prSet/>
      <dgm:spPr/>
      <dgm:t>
        <a:bodyPr/>
        <a:lstStyle/>
        <a:p>
          <a:endParaRPr lang="ru-RU"/>
        </a:p>
      </dgm:t>
    </dgm:pt>
    <dgm:pt modelId="{2B169ED1-D951-4A10-B727-2694D758E094}" type="pres">
      <dgm:prSet presAssocID="{07BA586C-385C-45DC-9AB4-CE14D6ADD09D}" presName="Name0" presStyleCnt="0">
        <dgm:presLayoutVars>
          <dgm:chMax val="7"/>
          <dgm:resizeHandles val="exact"/>
        </dgm:presLayoutVars>
      </dgm:prSet>
      <dgm:spPr/>
    </dgm:pt>
    <dgm:pt modelId="{897B6CDB-019D-4287-A93F-28D8AE66F5ED}" type="pres">
      <dgm:prSet presAssocID="{07BA586C-385C-45DC-9AB4-CE14D6ADD09D}" presName="comp1" presStyleCnt="0"/>
      <dgm:spPr/>
    </dgm:pt>
    <dgm:pt modelId="{C876784A-86D8-4670-BBF9-D404431B4AE1}" type="pres">
      <dgm:prSet presAssocID="{07BA586C-385C-45DC-9AB4-CE14D6ADD09D}" presName="circle1" presStyleLbl="node1" presStyleIdx="0" presStyleCnt="2" custScaleX="144395"/>
      <dgm:spPr/>
    </dgm:pt>
    <dgm:pt modelId="{20689479-DEB4-412E-A5CC-2D8DEC7AC0E0}" type="pres">
      <dgm:prSet presAssocID="{07BA586C-385C-45DC-9AB4-CE14D6ADD09D}" presName="c1text" presStyleLbl="node1" presStyleIdx="0" presStyleCnt="2">
        <dgm:presLayoutVars>
          <dgm:bulletEnabled val="1"/>
        </dgm:presLayoutVars>
      </dgm:prSet>
      <dgm:spPr/>
    </dgm:pt>
    <dgm:pt modelId="{C8EB3839-FE1E-4735-9C78-0FC505D676CB}" type="pres">
      <dgm:prSet presAssocID="{07BA586C-385C-45DC-9AB4-CE14D6ADD09D}" presName="comp2" presStyleCnt="0"/>
      <dgm:spPr/>
    </dgm:pt>
    <dgm:pt modelId="{CCAF3E37-613B-45E6-BB3B-0926B447AC9A}" type="pres">
      <dgm:prSet presAssocID="{07BA586C-385C-45DC-9AB4-CE14D6ADD09D}" presName="circle2" presStyleLbl="node1" presStyleIdx="1" presStyleCnt="2" custScaleX="145128" custScaleY="78800" custLinFactNeighborX="2234" custLinFactNeighborY="-3454"/>
      <dgm:spPr/>
    </dgm:pt>
    <dgm:pt modelId="{0A9B2191-3D08-4B34-B817-3F61EE263129}" type="pres">
      <dgm:prSet presAssocID="{07BA586C-385C-45DC-9AB4-CE14D6ADD09D}" presName="c2text" presStyleLbl="node1" presStyleIdx="1" presStyleCnt="2">
        <dgm:presLayoutVars>
          <dgm:bulletEnabled val="1"/>
        </dgm:presLayoutVars>
      </dgm:prSet>
      <dgm:spPr/>
    </dgm:pt>
  </dgm:ptLst>
  <dgm:cxnLst>
    <dgm:cxn modelId="{56F7165E-0674-4D74-A1D7-119BDBE80AF6}" type="presOf" srcId="{07BA586C-385C-45DC-9AB4-CE14D6ADD09D}" destId="{2B169ED1-D951-4A10-B727-2694D758E094}" srcOrd="0" destOrd="0" presId="urn:microsoft.com/office/officeart/2005/8/layout/venn2"/>
    <dgm:cxn modelId="{D9571C60-752E-421A-A333-545D605DA724}" type="presOf" srcId="{F5DA6320-1839-49BA-B8A0-18229190F5B4}" destId="{0A9B2191-3D08-4B34-B817-3F61EE263129}" srcOrd="1" destOrd="0" presId="urn:microsoft.com/office/officeart/2005/8/layout/venn2"/>
    <dgm:cxn modelId="{12D7CB89-9BBE-4B73-942A-9C1F7959FCCA}" type="presOf" srcId="{F81AFA4B-981E-4A18-A7C2-855DBF8007F0}" destId="{20689479-DEB4-412E-A5CC-2D8DEC7AC0E0}" srcOrd="1" destOrd="0" presId="urn:microsoft.com/office/officeart/2005/8/layout/venn2"/>
    <dgm:cxn modelId="{70FA7296-1761-428E-BE0E-617A38FFE9EC}" type="presOf" srcId="{F5DA6320-1839-49BA-B8A0-18229190F5B4}" destId="{CCAF3E37-613B-45E6-BB3B-0926B447AC9A}" srcOrd="0" destOrd="0" presId="urn:microsoft.com/office/officeart/2005/8/layout/venn2"/>
    <dgm:cxn modelId="{B0A753A3-B2A0-41DF-856E-3D17348BDBB4}" type="presOf" srcId="{F81AFA4B-981E-4A18-A7C2-855DBF8007F0}" destId="{C876784A-86D8-4670-BBF9-D404431B4AE1}" srcOrd="0" destOrd="0" presId="urn:microsoft.com/office/officeart/2005/8/layout/venn2"/>
    <dgm:cxn modelId="{97B6A5C1-0ADE-45B6-907F-34903DAF6D13}" srcId="{07BA586C-385C-45DC-9AB4-CE14D6ADD09D}" destId="{F81AFA4B-981E-4A18-A7C2-855DBF8007F0}" srcOrd="0" destOrd="0" parTransId="{E505E76E-FAD6-4C1C-861E-1841B706BF2E}" sibTransId="{EE1E37AD-CB4D-44CE-A6D0-28B8BA7AD12F}"/>
    <dgm:cxn modelId="{1F807BD9-28F5-43A5-9FC3-7C378D0E78D9}" srcId="{07BA586C-385C-45DC-9AB4-CE14D6ADD09D}" destId="{F5DA6320-1839-49BA-B8A0-18229190F5B4}" srcOrd="1" destOrd="0" parTransId="{B017E99B-8E57-4377-B582-DE327A18CDB5}" sibTransId="{A4189D23-A1E9-437C-A637-21ADF6715299}"/>
    <dgm:cxn modelId="{82A5B68E-A8C9-4655-9835-79C6406E46A5}" type="presParOf" srcId="{2B169ED1-D951-4A10-B727-2694D758E094}" destId="{897B6CDB-019D-4287-A93F-28D8AE66F5ED}" srcOrd="0" destOrd="0" presId="urn:microsoft.com/office/officeart/2005/8/layout/venn2"/>
    <dgm:cxn modelId="{701814DF-5E73-433C-84F5-6D6F2B1D0D9E}" type="presParOf" srcId="{897B6CDB-019D-4287-A93F-28D8AE66F5ED}" destId="{C876784A-86D8-4670-BBF9-D404431B4AE1}" srcOrd="0" destOrd="0" presId="urn:microsoft.com/office/officeart/2005/8/layout/venn2"/>
    <dgm:cxn modelId="{A40F8A19-BDF0-4C72-85D5-547A37CD1DF9}" type="presParOf" srcId="{897B6CDB-019D-4287-A93F-28D8AE66F5ED}" destId="{20689479-DEB4-412E-A5CC-2D8DEC7AC0E0}" srcOrd="1" destOrd="0" presId="urn:microsoft.com/office/officeart/2005/8/layout/venn2"/>
    <dgm:cxn modelId="{1D8D3408-D357-48C4-9838-7E779D18BAEF}" type="presParOf" srcId="{2B169ED1-D951-4A10-B727-2694D758E094}" destId="{C8EB3839-FE1E-4735-9C78-0FC505D676CB}" srcOrd="1" destOrd="0" presId="urn:microsoft.com/office/officeart/2005/8/layout/venn2"/>
    <dgm:cxn modelId="{815E9C2A-659D-4BFD-B3A2-EF966503CD9B}" type="presParOf" srcId="{C8EB3839-FE1E-4735-9C78-0FC505D676CB}" destId="{CCAF3E37-613B-45E6-BB3B-0926B447AC9A}" srcOrd="0" destOrd="0" presId="urn:microsoft.com/office/officeart/2005/8/layout/venn2"/>
    <dgm:cxn modelId="{30402F88-4CED-4B55-807A-8652BD58F770}" type="presParOf" srcId="{C8EB3839-FE1E-4735-9C78-0FC505D676CB}" destId="{0A9B2191-3D08-4B34-B817-3F61EE263129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76784A-86D8-4670-BBF9-D404431B4AE1}">
      <dsp:nvSpPr>
        <dsp:cNvPr id="0" name=""/>
        <dsp:cNvSpPr/>
      </dsp:nvSpPr>
      <dsp:spPr>
        <a:xfrm>
          <a:off x="500888" y="0"/>
          <a:ext cx="9151111" cy="6337554"/>
        </a:xfrm>
        <a:prstGeom prst="ellipse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bg1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400" b="1" kern="1200" dirty="0">
              <a:solidFill>
                <a:schemeClr val="tx1"/>
              </a:solidFill>
            </a:rPr>
            <a:t>информатика</a:t>
          </a:r>
          <a:endParaRPr lang="ru-RU" sz="4400" kern="1200" dirty="0">
            <a:solidFill>
              <a:schemeClr val="tx1"/>
            </a:solidFill>
          </a:endParaRPr>
        </a:p>
      </dsp:txBody>
      <dsp:txXfrm>
        <a:off x="2674277" y="475316"/>
        <a:ext cx="4804333" cy="1077384"/>
      </dsp:txXfrm>
    </dsp:sp>
    <dsp:sp modelId="{CCAF3E37-613B-45E6-BB3B-0926B447AC9A}">
      <dsp:nvSpPr>
        <dsp:cNvPr id="0" name=""/>
        <dsp:cNvSpPr/>
      </dsp:nvSpPr>
      <dsp:spPr>
        <a:xfrm>
          <a:off x="1733542" y="1924049"/>
          <a:ext cx="6898174" cy="3745494"/>
        </a:xfrm>
        <a:prstGeom prst="ellipse">
          <a:avLst/>
        </a:prstGeom>
        <a:solidFill>
          <a:schemeClr val="bg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600" kern="1200" dirty="0"/>
        </a:p>
      </dsp:txBody>
      <dsp:txXfrm>
        <a:off x="2743756" y="2860423"/>
        <a:ext cx="4877745" cy="18727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E76CE913-2322-4B63-9A18-EAEA66D3BC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F0B1438-A099-421E-883B-BC2EE02119A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6572BF-767D-4C82-82E8-81C63E2D71C4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57F7133-E86B-4A93-B195-B7743C7BE5D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699368E-AB64-401B-9378-A7BEEBDB90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733F1-A43E-40D3-AF87-6EE75385FF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8776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98ADC1-E8CF-4893-9BBE-F9239E3A6450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432E1-49C5-45C8-BCE1-D16D909F3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866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adviser.ru/index.php/%D0%AD%D0%92%D0%9C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B432E1-49C5-45C8-BCE1-D16D909F387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B432E1-49C5-45C8-BCE1-D16D909F387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191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B432E1-49C5-45C8-BCE1-D16D909F3876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035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B432E1-49C5-45C8-BCE1-D16D909F387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1052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B432E1-49C5-45C8-BCE1-D16D909F3876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230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B432E1-49C5-45C8-BCE1-D16D909F3876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130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 документе министерства переход на преимущественное использование отечественного ПО рекомендуется осуществлять в отношении классов программ для электронных вычислительных машин (</a:t>
            </a:r>
            <a:r>
              <a:rPr lang="ru-RU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hlinkClick r:id="rId3" tooltip="ЭВМ"/>
              </a:rPr>
              <a:t>ЭВМ</a:t>
            </a: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 и баз данных, перечень которых установлен приказом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Минцифры</a:t>
            </a: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B432E1-49C5-45C8-BCE1-D16D909F3876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139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B432E1-49C5-45C8-BCE1-D16D909F3876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5566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B432E1-49C5-45C8-BCE1-D16D909F3876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648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BBDCF2-3DF5-4110-BE10-813DCF7FAA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E3928FF-AF9D-456D-B195-FE88ADECF9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21BE21-66B5-4F0C-87FC-58DB8B598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B5E6C-19FA-433C-8FD0-D826BB5A8832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F392E6-F2DD-4976-92A3-70E34A510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FF6774C-BD1F-4193-AE75-24C0C461B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670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0B4E6C-DF20-45EC-BB78-5AEA3DE5D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7CCBCA5-069C-4CDD-87A1-8512DC7AA2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C6D5B9-A96C-4F98-BC18-769D22BB6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A52E-5931-4DF9-BC93-F2F51035EB74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DD24D3-35D6-41B6-9CA7-EDF7CFBCD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1FCAA5-F596-4598-AEA6-6AA612D7B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6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3DD797E-6E73-4773-BA91-846348BDCA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5E45320-2DF8-4E4B-8F53-1DC6C4D5CD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BAA845-7F59-486D-8F88-4E3D6DD45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EB38E-5B9C-4EB7-8C61-265201C740BE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3CDF93B-7231-4E71-9B03-13B20AC54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E05186-82B1-4E65-ACDD-290869348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696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CFC594A-33ED-4DA2-924C-287A74BEB05D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40107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315F-D961-412D-A223-2743909DEBB3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376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D262E-8603-42B0-B033-201C4DD2A26B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85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68A25-2D4A-4738-9337-984D0E43CE71}" type="datetime1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442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A5147-F058-435F-A348-915A3085F23C}" type="datetime1">
              <a:rPr lang="ru-RU" smtClean="0"/>
              <a:t>01.04.2022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514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3DD80-4D88-49A0-9BC4-88F7B32A727A}" type="datetime1">
              <a:rPr lang="ru-RU" smtClean="0"/>
              <a:t>01.04.2022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3345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047F-32F9-4642-9A85-69D763007F65}" type="datetime1">
              <a:rPr lang="ru-RU" smtClean="0"/>
              <a:t>01.04.2022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1706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80507-7EE9-4BC6-81E3-B99F48B853CC}" type="datetime1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821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E3D3FA-4132-452D-A244-3B2EE7CBE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B8219B-E6CD-4FB8-9734-08E02587D2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B83EF9-AC03-467F-805C-E5C9E33F3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A2907-F7BE-4638-8D7B-AFF0856B5227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12AC5C-B907-4DE9-BCC9-CBF02C615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5AE8CE-CA3E-4D65-8D74-F20FB662A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0478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287B-8C93-4E24-ABF5-D0F45EFCB0DB}" type="datetime1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549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B1A47-4747-4D2C-84DE-60F8A2096D57}" type="datetime1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0451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D5361-C87D-4E73-B80F-7C0CF7C07B46}" type="datetime1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0473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302B8-C52D-489B-A8F6-F805C40A3945}" type="datetime1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67849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7C3A6-B57C-4AC9-BE3B-69D3DCEB2D0C}" type="datetime1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7134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6C6E2-0E05-4753-9319-B2EE91B1F8BA}" type="datetime1">
              <a:rPr lang="ru-RU" smtClean="0"/>
              <a:t>01.04.2022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137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E102A-B99A-4B4E-9D74-9E2CF201A659}" type="datetime1">
              <a:rPr lang="ru-RU" smtClean="0"/>
              <a:t>01.04.2022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676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E4BD3-82F4-4092-B0B6-BF0330E2DC56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0658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BC17D-B1CC-4522-A33F-62F03288BB49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227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9B3D56-88F3-4F04-998C-221115DD85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E346C73-057D-48AA-9439-62A2C818E6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CFAE92-E5CC-4802-932F-544C11345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8D5AD-1E12-4E12-B3B0-129851FBE20F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C50316D-B28D-4A7D-9C1E-0B8C740B5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B22210-4CC9-421A-A6F3-74E76EBFB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658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92F8CD-0F1B-41A4-A20F-C8B2BA5DC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5CD49A-C696-4FE1-AA33-16AF41615D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42201E3-7E01-450F-ADC9-AF2BEAE079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FD26A06-F1C0-4403-B775-B40CAB8C5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4047E-77D6-46B0-BC25-9D9D5AE894AE}" type="datetime1">
              <a:rPr lang="ru-RU" smtClean="0"/>
              <a:t>01.04.2022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718B646-D49B-40FD-98C1-C1B82E3D1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E5DE35D-AB37-4FB9-BF7A-A5B847FFB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774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DC0C51-E2D4-4692-B436-72A3F0B52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236DAF7-7EC8-4379-AFBD-20A71F979A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7998B80-CDDE-4611-B560-7B54382050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ECD9602-D4DD-405F-B055-282285F3D6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5591A13-6514-46A6-8A43-CB92E0E16A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B2C61DD-3165-4C2A-97C6-5483FEF4E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9AA34-27A1-49FA-959C-4529041F60AD}" type="datetime1">
              <a:rPr lang="ru-RU" smtClean="0"/>
              <a:t>01.04.2022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F615546-AD5B-4A62-9824-B3AC9BF0F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82AB5F8-CE65-4A55-980C-5D8D69FCD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774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7FDF16-89AE-48A6-B169-EC994DF3F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2F9EAAC-B63B-44B6-A94A-2A50F32A5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C6DC3-89D5-4F71-9400-24B4CDC39CB2}" type="datetime1">
              <a:rPr lang="ru-RU" smtClean="0"/>
              <a:t>01.04.2022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6D4F869-7FBA-43C6-A2F2-83C324890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8BD64A9-FC62-4D20-B6C3-27EF79C64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973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DC0B394-D8F0-4BB2-9EDE-0102D8424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C6DCA-5E23-41A8-9E9F-6C3F93C4D876}" type="datetime1">
              <a:rPr lang="ru-RU" smtClean="0"/>
              <a:t>01.04.2022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F865A49-0AD7-44A6-9A33-6315BBDB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E237E35-3238-4DA2-9440-229DA545E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1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196EB5-6F24-4230-8566-E56126CD5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AB1150-A67F-4AF5-A73A-4E693335E4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5DDD473-DFFD-469B-B8B4-14980BDAE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B6977E-8263-4E87-AB15-1D7F1A257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1CC78-067A-4049-9231-8074E2399CAB}" type="datetime1">
              <a:rPr lang="ru-RU" smtClean="0"/>
              <a:t>01.04.2022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1F34F1F-A114-4C55-BFAE-38CEB81BE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4D9BB12-CCBF-4FC7-BA05-AF0360B69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174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A2FBE1-960B-4EE0-8B06-274DE0B26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7655D3C-10ED-4095-9762-66ED860363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0211C53-DE7F-4A72-ACF9-C21C369CF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0770D9F-3427-4E0F-A843-E2206A6A6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0F17-F5AF-4D4F-9434-B780A6088997}" type="datetime1">
              <a:rPr lang="ru-RU" smtClean="0"/>
              <a:t>01.04.2022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007D9DF-87CA-4BEE-BDDE-D10C3C828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46734AA-2143-4A1C-8623-B2FA5DE5C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51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937069-DDC6-4561-AD13-04920207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49F4B92-9104-4337-9EEC-32059A28E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CAFFEA-6F5B-4693-B198-04EAB6D936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EAC13-DFDC-4FB5-B1A8-57419D4567E8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CB1526-964C-4105-9EDB-CFE81C40AD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A29A6F-D9F1-47EC-8065-0AA05F543F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756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34A0A75-F700-4A00-8B15-CC379D0617F1}" type="datetime1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9A84294-E687-4F97-A923-F0CFEB8D3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116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5C4F03-40AB-4799-894D-612D6F3C6C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1426603">
            <a:off x="1735666" y="1940170"/>
            <a:ext cx="9144000" cy="1925248"/>
          </a:xfrm>
        </p:spPr>
        <p:txBody>
          <a:bodyPr>
            <a:noAutofit/>
          </a:bodyPr>
          <a:lstStyle/>
          <a:p>
            <a:r>
              <a:rPr lang="ru-RU" sz="4400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Правовые нормы информационной деятельности</a:t>
            </a:r>
            <a:br>
              <a:rPr lang="ru-RU" sz="4400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</a:br>
            <a:endParaRPr lang="ru-RU" sz="4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30147BE-4F95-47AB-9CE4-A735727E25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21417659">
            <a:off x="1524000" y="4763716"/>
            <a:ext cx="9144000" cy="1655762"/>
          </a:xfrm>
        </p:spPr>
        <p:txBody>
          <a:bodyPr>
            <a:normAutofit/>
          </a:bodyPr>
          <a:lstStyle/>
          <a:p>
            <a:pPr lvl="6" algn="r"/>
            <a:r>
              <a:rPr lang="ru-RU" sz="2400" dirty="0"/>
              <a:t>Преподаватель информатики и ИТПД </a:t>
            </a:r>
          </a:p>
          <a:p>
            <a:pPr lvl="8" algn="r"/>
            <a:r>
              <a:rPr lang="ru-RU" sz="2400" dirty="0"/>
              <a:t>   </a:t>
            </a:r>
            <a:r>
              <a:rPr lang="ru-RU" sz="2400" dirty="0" err="1"/>
              <a:t>Ази</a:t>
            </a:r>
            <a:r>
              <a:rPr lang="ru-RU" sz="2400" dirty="0"/>
              <a:t>-Айс Светлана Витальевна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216223-729F-44E5-8059-97F8747DFD73}"/>
              </a:ext>
            </a:extLst>
          </p:cNvPr>
          <p:cNvSpPr txBox="1"/>
          <p:nvPr/>
        </p:nvSpPr>
        <p:spPr>
          <a:xfrm rot="21409463">
            <a:off x="2455333" y="687904"/>
            <a:ext cx="7704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ГБПОУ ДЗМ «Медицинский колледж № 6»</a:t>
            </a:r>
          </a:p>
        </p:txBody>
      </p:sp>
      <p:sp>
        <p:nvSpPr>
          <p:cNvPr id="5" name="Стрелка: шеврон 4">
            <a:extLst>
              <a:ext uri="{FF2B5EF4-FFF2-40B4-BE49-F238E27FC236}">
                <a16:creationId xmlns:a16="http://schemas.microsoft.com/office/drawing/2014/main" id="{B4D31D42-ED82-44CB-ACEC-404F726A09CC}"/>
              </a:ext>
            </a:extLst>
          </p:cNvPr>
          <p:cNvSpPr/>
          <p:nvPr/>
        </p:nvSpPr>
        <p:spPr>
          <a:xfrm rot="21413642">
            <a:off x="3892685" y="4968027"/>
            <a:ext cx="1039091" cy="78970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F341A4-C33A-4A6C-B7D9-FF10180D5EFA}"/>
              </a:ext>
            </a:extLst>
          </p:cNvPr>
          <p:cNvSpPr txBox="1"/>
          <p:nvPr/>
        </p:nvSpPr>
        <p:spPr>
          <a:xfrm rot="21429350">
            <a:off x="2837102" y="3113545"/>
            <a:ext cx="80425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как средство развития общих компетенций будущего специалиста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B89D50-7577-44F0-BE16-F74ECC8FB6CA}"/>
              </a:ext>
            </a:extLst>
          </p:cNvPr>
          <p:cNvSpPr txBox="1"/>
          <p:nvPr/>
        </p:nvSpPr>
        <p:spPr>
          <a:xfrm rot="21433056">
            <a:off x="-627248" y="5291856"/>
            <a:ext cx="30757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/>
              <a:t>Москва</a:t>
            </a:r>
          </a:p>
          <a:p>
            <a:pPr algn="r"/>
            <a:r>
              <a:rPr lang="ru-RU" sz="2000" dirty="0"/>
              <a:t>2022 </a:t>
            </a:r>
          </a:p>
        </p:txBody>
      </p:sp>
    </p:spTree>
    <p:extLst>
      <p:ext uri="{BB962C8B-B14F-4D97-AF65-F5344CB8AC3E}">
        <p14:creationId xmlns:p14="http://schemas.microsoft.com/office/powerpoint/2010/main" val="268146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D3ECFCE-C860-4C06-A69A-107F920A1269}"/>
              </a:ext>
            </a:extLst>
          </p:cNvPr>
          <p:cNvSpPr txBox="1"/>
          <p:nvPr/>
        </p:nvSpPr>
        <p:spPr>
          <a:xfrm>
            <a:off x="1178701" y="2542111"/>
            <a:ext cx="1026261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200" dirty="0"/>
              <a:t>Федеральный закон </a:t>
            </a:r>
            <a:r>
              <a:rPr lang="ru-RU" sz="3200" b="1" dirty="0"/>
              <a:t>«О персональных данных» </a:t>
            </a:r>
            <a:r>
              <a:rPr lang="ru-RU" sz="3200" dirty="0"/>
              <a:t>от 27.07.2006 № 152-ФЗ (ред. от 21.07.2014)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693A57FA-2747-45BE-9523-145F4C832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308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A65CC9-54FF-4D20-AE2B-198EE5A31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259472-4D3B-4B88-BB08-1C1A7935144A}"/>
              </a:ext>
            </a:extLst>
          </p:cNvPr>
          <p:cNvSpPr txBox="1"/>
          <p:nvPr/>
        </p:nvSpPr>
        <p:spPr>
          <a:xfrm>
            <a:off x="1158240" y="1690688"/>
            <a:ext cx="987552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200" dirty="0"/>
              <a:t>ФЗ </a:t>
            </a:r>
            <a:r>
              <a:rPr lang="ru-RU" sz="3200" b="1" dirty="0"/>
              <a:t>«Об электронной подписи» </a:t>
            </a:r>
            <a:r>
              <a:rPr lang="ru-RU" sz="3200" dirty="0"/>
              <a:t>от 06.04.2011 г. № 63-ФЗ (ред. от 28.06.2014)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984D8569-2F24-43F6-83A6-3CA958E4C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11</a:t>
            </a:fld>
            <a:endParaRPr lang="ru-RU"/>
          </a:p>
        </p:txBody>
      </p:sp>
      <p:pic>
        <p:nvPicPr>
          <p:cNvPr id="3074" name="Picture 2" descr="Как выглядит электронная подпись (ЭЦП) на документе - образец">
            <a:extLst>
              <a:ext uri="{FF2B5EF4-FFF2-40B4-BE49-F238E27FC236}">
                <a16:creationId xmlns:a16="http://schemas.microsoft.com/office/drawing/2014/main" id="{FC9033E1-4FCA-466A-9EC7-6E7F70740A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2" t="27126" r="14149" b="14211"/>
          <a:stretch/>
        </p:blipFill>
        <p:spPr bwMode="auto">
          <a:xfrm>
            <a:off x="3950240" y="3754877"/>
            <a:ext cx="4291520" cy="196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75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F0CCF9A-BF1D-47A6-8165-16183C65D7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342634"/>
            <a:ext cx="11429999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В 1996 г. в </a:t>
            </a:r>
            <a:r>
              <a:rPr lang="ru-RU" sz="3200" b="1" dirty="0"/>
              <a:t>Уголовный кодекс </a:t>
            </a:r>
            <a:r>
              <a:rPr lang="ru-RU" sz="3200" dirty="0"/>
              <a:t>был впервые внесен раздел  </a:t>
            </a:r>
            <a:r>
              <a:rPr lang="ru-RU" sz="3200" b="1" dirty="0"/>
              <a:t>«Преступления в сфере компьютерной информации». </a:t>
            </a:r>
          </a:p>
          <a:p>
            <a:pPr marL="0" indent="0">
              <a:buNone/>
            </a:pPr>
            <a:endParaRPr lang="ru-RU" sz="3200" b="1" dirty="0"/>
          </a:p>
          <a:p>
            <a:pPr marL="0" indent="0">
              <a:buNone/>
            </a:pPr>
            <a:r>
              <a:rPr lang="ru-RU" sz="3200" dirty="0"/>
              <a:t>глава 28 Уголовного кодекса РФ «Преступления в сфере компьютерной информации». содержит: </a:t>
            </a:r>
          </a:p>
          <a:p>
            <a:r>
              <a:rPr lang="ru-RU" sz="3200" dirty="0"/>
              <a:t>Статья 272. Неправомерный доступ к компьютерной информации. </a:t>
            </a:r>
          </a:p>
          <a:p>
            <a:r>
              <a:rPr lang="ru-RU" sz="3200" dirty="0"/>
              <a:t>Статья 273. Создание, использование и распространение вредоносных компьютерных программ. </a:t>
            </a:r>
          </a:p>
          <a:p>
            <a:r>
              <a:rPr lang="ru-RU" sz="3200" dirty="0"/>
              <a:t>Статья 274. Нарушение правил эксплуатации средств хранения, обработки или передачи компьютерной информации и информационно-телекоммуникационных сетей.</a:t>
            </a:r>
          </a:p>
          <a:p>
            <a:endParaRPr lang="ru-RU" sz="3200" dirty="0"/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CA5DACB-0B9F-4DD5-B57A-F84337665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114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A25A4E-6177-4B29-8AD1-B88D0BA52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B1BD2D-3668-4EC8-BDE3-4C201FE465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2753" y="184785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Федеральный закон от 29.12.2010 № 436-ФЗ (ред. от 29.06.2015) </a:t>
            </a:r>
            <a:r>
              <a:rPr lang="ru-RU" sz="3200" b="1" dirty="0"/>
              <a:t>«О защите детей от информации, причиняющей вред их здоровью и развитию»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0A700A6-D46B-49A9-83A7-39E83BFDE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13</a:t>
            </a:fld>
            <a:endParaRPr lang="ru-RU"/>
          </a:p>
        </p:txBody>
      </p:sp>
      <p:pic>
        <p:nvPicPr>
          <p:cNvPr id="4100" name="Picture 4" descr="СМИ представят в Роскомнадзор поправки в закон о защите детей от негативной  информации - ЖурДом">
            <a:extLst>
              <a:ext uri="{FF2B5EF4-FFF2-40B4-BE49-F238E27FC236}">
                <a16:creationId xmlns:a16="http://schemas.microsoft.com/office/drawing/2014/main" id="{121415CD-A162-4A5C-BC7E-8AEBDE926C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1" t="5404" r="3423" b="51557"/>
          <a:stretch/>
        </p:blipFill>
        <p:spPr bwMode="auto">
          <a:xfrm>
            <a:off x="4066162" y="4241260"/>
            <a:ext cx="4066161" cy="1147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9743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CEFDF5C-63D7-46E5-A9E4-A7A079892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718" y="488655"/>
            <a:ext cx="10975848" cy="4351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b="1" dirty="0"/>
              <a:t>Кодекс РФ об административных правонарушениях (КоАП РФ) </a:t>
            </a:r>
            <a:r>
              <a:rPr lang="ru-RU" sz="3200" dirty="0"/>
              <a:t>от 30.12.2001 № 195-ФЗ</a:t>
            </a:r>
          </a:p>
          <a:p>
            <a:pPr marL="0" indent="0" algn="just">
              <a:buNone/>
            </a:pPr>
            <a:r>
              <a:rPr lang="ru-RU" dirty="0"/>
              <a:t>• Распространение экстремистских материалов в сети Интернет; </a:t>
            </a:r>
          </a:p>
          <a:p>
            <a:pPr marL="0" indent="0" algn="just">
              <a:buNone/>
            </a:pPr>
            <a:r>
              <a:rPr lang="ru-RU" dirty="0"/>
              <a:t>• Пропаганда, незаконная реклама наркотических средств и психотропных веществ; </a:t>
            </a:r>
          </a:p>
          <a:p>
            <a:pPr marL="0" indent="0" algn="just">
              <a:buNone/>
            </a:pPr>
            <a:r>
              <a:rPr lang="ru-RU" dirty="0"/>
              <a:t>• Клевета в сети Интернет; </a:t>
            </a:r>
          </a:p>
          <a:p>
            <a:pPr marL="0" indent="0" algn="just">
              <a:buNone/>
            </a:pPr>
            <a:r>
              <a:rPr lang="ru-RU" dirty="0"/>
              <a:t>• Распространение персональных данных и сведений о частной жизни в сети Интернет; </a:t>
            </a:r>
          </a:p>
          <a:p>
            <a:r>
              <a:rPr lang="ru-RU" dirty="0"/>
              <a:t> Нарушение авторских прав в сети Интернет;</a:t>
            </a:r>
          </a:p>
          <a:p>
            <a:pPr marL="0" indent="0" algn="just">
              <a:buNone/>
            </a:pPr>
            <a:r>
              <a:rPr lang="ru-RU" dirty="0"/>
              <a:t> • Мошенничество, связанное с блокированием программного обеспечения компьютеров пользователей сети Интернет;  </a:t>
            </a:r>
          </a:p>
          <a:p>
            <a:pPr marL="0" indent="0" algn="just">
              <a:buNone/>
            </a:pPr>
            <a:r>
              <a:rPr lang="ru-RU" dirty="0"/>
              <a:t>• Хищение денежных средств, совершаемое с помощью сети Интернет и компьютерной техники.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82EEAFF-0E91-40CB-8B9B-681C6271C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17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2A69C2C-2679-4D86-8590-7A651F8A8E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3068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i="0" dirty="0"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Распоряжение Правительства РФ от 17.12.2010 N 2299-р </a:t>
            </a:r>
            <a:r>
              <a:rPr lang="ru-RU" sz="3200" b="1" i="0" dirty="0">
                <a:effectLst/>
                <a:cs typeface="Times New Roman" panose="02020603050405020304" pitchFamily="18" charset="0"/>
              </a:rPr>
              <a:t>«Об утверждении плана перехода федеральных органов исполнительной власти и федеральных бюджетных учреждений на использование свободного программного обеспечения на 2011 - 2015 годы»</a:t>
            </a:r>
          </a:p>
          <a:p>
            <a:endParaRPr lang="ru-RU" sz="3200" dirty="0">
              <a:cs typeface="Times New Roman" panose="02020603050405020304" pitchFamily="18" charset="0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7994D53-E2A4-4683-A7D5-C7E4691EE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15</a:t>
            </a:fld>
            <a:endParaRPr lang="ru-RU"/>
          </a:p>
        </p:txBody>
      </p:sp>
      <p:pic>
        <p:nvPicPr>
          <p:cNvPr id="5122" name="Picture 2" descr="12 причин, почему Linux лучше Windows - Лайфхакер">
            <a:extLst>
              <a:ext uri="{FF2B5EF4-FFF2-40B4-BE49-F238E27FC236}">
                <a16:creationId xmlns:a16="http://schemas.microsoft.com/office/drawing/2014/main" id="{B322E0F4-21AC-4A5E-AADD-B9957B03C2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018" y="3429000"/>
            <a:ext cx="6096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0407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7D5B3DB-6FF6-4DDB-BF8F-C49EE3831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893" y="350533"/>
            <a:ext cx="11125201" cy="4351338"/>
          </a:xfrm>
        </p:spPr>
        <p:txBody>
          <a:bodyPr>
            <a:noAutofit/>
          </a:bodyPr>
          <a:lstStyle/>
          <a:p>
            <a:pPr algn="just"/>
            <a:r>
              <a:rPr lang="ru-RU" sz="3200" b="1" i="0" dirty="0">
                <a:solidFill>
                  <a:srgbClr val="000000"/>
                </a:solidFill>
                <a:effectLst/>
              </a:rPr>
              <a:t>16 ноября 2015 г. </a:t>
            </a:r>
            <a:r>
              <a:rPr lang="ru-RU" sz="3200" b="0" i="0" dirty="0">
                <a:solidFill>
                  <a:srgbClr val="000000"/>
                </a:solidFill>
                <a:effectLst/>
              </a:rPr>
              <a:t>- </a:t>
            </a:r>
            <a:r>
              <a:rPr lang="ru-RU" sz="3200" b="1" i="0" dirty="0">
                <a:solidFill>
                  <a:srgbClr val="000000"/>
                </a:solidFill>
                <a:effectLst/>
              </a:rPr>
              <a:t>постановление № 1236</a:t>
            </a:r>
            <a:r>
              <a:rPr lang="ru-RU" sz="3200" b="0" i="0" dirty="0">
                <a:solidFill>
                  <a:srgbClr val="000000"/>
                </a:solidFill>
                <a:effectLst/>
              </a:rPr>
              <a:t>, устанавливающее запрет на использование иностранных программных продуктов в государственных и муниципальных организациях.  </a:t>
            </a:r>
          </a:p>
          <a:p>
            <a:pPr marL="0" indent="0" algn="just">
              <a:buNone/>
            </a:pPr>
            <a:endParaRPr lang="ru-RU" sz="3200" b="0" i="0" dirty="0">
              <a:solidFill>
                <a:srgbClr val="000000"/>
              </a:solidFill>
              <a:effectLst/>
            </a:endParaRPr>
          </a:p>
          <a:p>
            <a:pPr algn="just"/>
            <a:r>
              <a:rPr lang="ru-RU" sz="3200" b="0" i="0" dirty="0">
                <a:solidFill>
                  <a:srgbClr val="000000"/>
                </a:solidFill>
                <a:effectLst/>
              </a:rPr>
              <a:t>Здесь следует пояснить, что </a:t>
            </a:r>
            <a:r>
              <a:rPr lang="ru-RU" sz="3200" b="1" i="0" dirty="0">
                <a:solidFill>
                  <a:srgbClr val="000000"/>
                </a:solidFill>
                <a:effectLst/>
              </a:rPr>
              <a:t>Федеральным законом № 188 от 29 июня 2015 </a:t>
            </a:r>
            <a:r>
              <a:rPr lang="ru-RU" sz="3200" b="0" i="0" dirty="0">
                <a:solidFill>
                  <a:srgbClr val="000000"/>
                </a:solidFill>
                <a:effectLst/>
              </a:rPr>
              <a:t>г. предусмотрено создание единого реестра российских программ для электронных вычислительных машин и баз данных. </a:t>
            </a:r>
          </a:p>
          <a:p>
            <a:pPr marL="0" indent="0" algn="just">
              <a:buNone/>
            </a:pPr>
            <a:endParaRPr lang="ru-RU" sz="3200" b="0" i="0" dirty="0">
              <a:solidFill>
                <a:srgbClr val="000000"/>
              </a:solidFill>
              <a:effectLst/>
            </a:endParaRPr>
          </a:p>
          <a:p>
            <a:pPr algn="just"/>
            <a:r>
              <a:rPr lang="ru-RU" sz="3200" b="0" i="0" dirty="0">
                <a:solidFill>
                  <a:srgbClr val="000000"/>
                </a:solidFill>
                <a:effectLst/>
              </a:rPr>
              <a:t>приказ </a:t>
            </a:r>
            <a:r>
              <a:rPr lang="ru-RU" sz="3200" b="0" i="0" dirty="0" err="1">
                <a:solidFill>
                  <a:srgbClr val="000000"/>
                </a:solidFill>
                <a:effectLst/>
              </a:rPr>
              <a:t>Минцифры</a:t>
            </a:r>
            <a:r>
              <a:rPr lang="ru-RU" sz="3200" b="0" i="0" dirty="0">
                <a:solidFill>
                  <a:srgbClr val="000000"/>
                </a:solidFill>
                <a:effectLst/>
              </a:rPr>
              <a:t> от </a:t>
            </a:r>
            <a:r>
              <a:rPr lang="ru-RU" sz="3200" b="1" i="0" dirty="0">
                <a:solidFill>
                  <a:srgbClr val="000000"/>
                </a:solidFill>
                <a:effectLst/>
              </a:rPr>
              <a:t>31 декабря 2015 г. «Об утверждении классификатора программ для ЭВМ и баз данных».  </a:t>
            </a:r>
            <a:r>
              <a:rPr lang="ru-RU" sz="3200" b="0" i="0" dirty="0">
                <a:solidFill>
                  <a:srgbClr val="000000"/>
                </a:solidFill>
                <a:effectLst/>
              </a:rPr>
              <a:t>№621 (новая редакция от 22 сентября 2020 г. № 486 )</a:t>
            </a:r>
            <a:endParaRPr lang="ru-RU" sz="3200" dirty="0"/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D4E0DB45-C446-460F-B0FD-BC3F31F51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4339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181EC9-C76E-4520-BBA5-AA51B37F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9DE897-1E90-483E-B04A-1865A5A46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0575" y="2506662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i="0" dirty="0">
                <a:solidFill>
                  <a:srgbClr val="202122"/>
                </a:solidFill>
                <a:effectLst/>
              </a:rPr>
              <a:t>Доктрина информационной безопасности Российской Федерации</a:t>
            </a:r>
            <a:r>
              <a:rPr lang="ru-RU" sz="3200" b="0" i="0" dirty="0">
                <a:solidFill>
                  <a:srgbClr val="202122"/>
                </a:solidFill>
                <a:effectLst/>
              </a:rPr>
              <a:t> утверждена Указом Президента Российской Федерации от 05.12.2016 года № 646</a:t>
            </a:r>
            <a:endParaRPr lang="ru-RU" sz="3200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25C7E88-89CB-4FB6-B518-ABFBF2B4F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4877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2F6387C-E286-4844-9767-FDDD4929E6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7721"/>
            <a:ext cx="10515600" cy="4351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b="1" i="0" dirty="0">
                <a:solidFill>
                  <a:srgbClr val="272C3E"/>
                </a:solidFill>
                <a:effectLst/>
              </a:rPr>
              <a:t>Федеральный закон от 02.12.2019 № 425-ФЗ «О внесении изменения в статью 4 Закона Российской Федерации «О защите прав потребителей» </a:t>
            </a:r>
            <a:r>
              <a:rPr lang="ru-RU" sz="3200" i="0" dirty="0">
                <a:solidFill>
                  <a:srgbClr val="272C3E"/>
                </a:solidFill>
                <a:effectLst/>
              </a:rPr>
              <a:t>обязывает производителей и уполномоченных ими лиц осуществлять предварительную установку российского программного обеспечения на отдельные виды товаров.</a:t>
            </a:r>
          </a:p>
          <a:p>
            <a:pPr marL="0" indent="0" algn="just">
              <a:buNone/>
            </a:pPr>
            <a:r>
              <a:rPr lang="ru-RU" sz="3200" b="0" i="0" dirty="0">
                <a:solidFill>
                  <a:srgbClr val="272C3E"/>
                </a:solidFill>
                <a:effectLst/>
              </a:rPr>
              <a:t>В соответствии с </a:t>
            </a:r>
            <a:r>
              <a:rPr lang="ru-RU" sz="3200" b="1" i="0" dirty="0">
                <a:solidFill>
                  <a:srgbClr val="272C3E"/>
                </a:solidFill>
                <a:effectLst/>
              </a:rPr>
              <a:t>Постановлением Правительства РФ от 18.11.2020 № 1867 </a:t>
            </a:r>
            <a:r>
              <a:rPr lang="ru-RU" sz="3200" b="0" i="0" dirty="0">
                <a:solidFill>
                  <a:srgbClr val="272C3E"/>
                </a:solidFill>
                <a:effectLst/>
              </a:rPr>
              <a:t>предварительную установку российского ПО следует осуществлять на следующие виды товаров:</a:t>
            </a:r>
          </a:p>
          <a:p>
            <a:pPr algn="just"/>
            <a:r>
              <a:rPr lang="ru-RU" sz="3200" b="0" i="0" dirty="0">
                <a:solidFill>
                  <a:srgbClr val="272C3E"/>
                </a:solidFill>
                <a:effectLst/>
              </a:rPr>
              <a:t>смартфоны, планшетные компьютеры;</a:t>
            </a:r>
          </a:p>
          <a:p>
            <a:r>
              <a:rPr lang="ru-RU" sz="3200" b="0" i="0" dirty="0">
                <a:solidFill>
                  <a:srgbClr val="272C3E"/>
                </a:solidFill>
                <a:effectLst/>
              </a:rPr>
              <a:t>стационарные и портативные компьютеры (ноутбуки);</a:t>
            </a:r>
          </a:p>
          <a:p>
            <a:r>
              <a:rPr lang="ru-RU" sz="3200" b="0" i="0" dirty="0">
                <a:solidFill>
                  <a:srgbClr val="272C3E"/>
                </a:solidFill>
                <a:effectLst/>
              </a:rPr>
              <a:t>телевизоры с функцией Smart-TV.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144FC6A-0F55-45DC-84EF-7BC5753D5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5439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843BBD0-550F-4C53-B864-90B8AAE559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24291"/>
            <a:ext cx="10515600" cy="4351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3200" b="1" dirty="0"/>
              <a:t>22 февраля 2022 </a:t>
            </a:r>
            <a:r>
              <a:rPr lang="ru-RU" sz="3200" dirty="0"/>
              <a:t>Госдума одобрила в I чтении ограничения для зарубежного ПО при обработке </a:t>
            </a:r>
            <a:r>
              <a:rPr lang="ru-RU" sz="3200" dirty="0" err="1"/>
              <a:t>геоданных</a:t>
            </a:r>
            <a:r>
              <a:rPr lang="ru-RU" sz="3200" dirty="0"/>
              <a:t>.</a:t>
            </a:r>
          </a:p>
          <a:p>
            <a:pPr marL="0" indent="0" algn="just">
              <a:buNone/>
            </a:pPr>
            <a:r>
              <a:rPr lang="ru-RU" sz="3200" dirty="0"/>
              <a:t>Документ запрещает государственным органам РФ использовать зарубежные геоинформационные программы для обработки пространственных данных с 1 января 2026 года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344CA9CD-8051-4D2C-B8A5-B0855235F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19</a:t>
            </a:fld>
            <a:endParaRPr lang="ru-RU"/>
          </a:p>
        </p:txBody>
      </p:sp>
      <p:pic>
        <p:nvPicPr>
          <p:cNvPr id="6146" name="Picture 2" descr="Структура ГИС">
            <a:extLst>
              <a:ext uri="{FF2B5EF4-FFF2-40B4-BE49-F238E27FC236}">
                <a16:creationId xmlns:a16="http://schemas.microsoft.com/office/drawing/2014/main" id="{8587F2AD-E914-4DBC-A763-2880F7CCCA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4"/>
          <a:stretch/>
        </p:blipFill>
        <p:spPr bwMode="auto">
          <a:xfrm>
            <a:off x="3897549" y="3537284"/>
            <a:ext cx="6091136" cy="307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9763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BC6153-5BEC-459F-83E5-5C3850389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D80B7C-D960-48D6-A54D-0FFFA4D37C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45551"/>
            <a:ext cx="10884408" cy="4351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/>
              <a:t>Развитие информационных и коммуникационных технологий оказало сильнейшее влияние на все стороны жизни человеческого общества. Это влияние имеет далеко идущие последствия, изменяющие отношения между людьми, социальными и общественными группами и государствами.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AEDDDC7-F967-4EFF-8767-FB470898B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198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3E0FFB-D07A-4012-98A2-5D1D6ACA5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Вывод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2B527C-4248-4648-8744-F45B14485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013" y="1690688"/>
            <a:ext cx="10515600" cy="480218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/>
              <a:t>	Деятельность медицинских работников и медицинских  организаций сейчас всё в большей степени начинает зависеть от их информированности и способности эффективно использовать имеющуюся информацию. 	</a:t>
            </a:r>
          </a:p>
          <a:p>
            <a:pPr marL="0" indent="0" algn="just">
              <a:buNone/>
            </a:pPr>
            <a:r>
              <a:rPr lang="ru-RU" sz="3200" dirty="0"/>
              <a:t>	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ECB7584-77C6-46D6-9D89-0F6F31BEA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20</a:t>
            </a:fld>
            <a:endParaRPr lang="ru-RU"/>
          </a:p>
        </p:txBody>
      </p:sp>
      <p:pic>
        <p:nvPicPr>
          <p:cNvPr id="7170" name="Picture 2" descr="Медсестра работает за компьютером в современной частной клинике со  стеклянными стенами, куда пациентов доставляют на инвалидных колясках из  лифта, а другие люди проходят через коридор. команда врачей исследует |  Премиум Фото">
            <a:extLst>
              <a:ext uri="{FF2B5EF4-FFF2-40B4-BE49-F238E27FC236}">
                <a16:creationId xmlns:a16="http://schemas.microsoft.com/office/drawing/2014/main" id="{87C956AE-40E4-4532-AE4C-B031DE594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544" y="3753953"/>
            <a:ext cx="4952797" cy="278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8186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239982-FDBB-411E-A80E-0D2025982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0387EB-20A1-4732-9247-89A01E58CB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/>
              <a:t>	Информационная культура  студента-медика и будущего медработника предполагает знание новой информационной технологии и умение ее применять как для автоматизации рутинных операций, так и в неординарных ситуациях, требующих творческого подхода. </a:t>
            </a:r>
          </a:p>
          <a:p>
            <a:pPr marL="0" indent="0" algn="just">
              <a:buNone/>
            </a:pPr>
            <a:r>
              <a:rPr lang="ru-RU" sz="3200" dirty="0"/>
              <a:t>	Решение этих информационных задач сегодня  становится невозможным без отличного знания законов, действующих в информационной сфере.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85C2662-71E4-4486-845F-B6A366BEB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4988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485AC276-87BF-40E3-A4D1-C0EC1F4FD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3"/>
            <a:ext cx="10515600" cy="2852737"/>
          </a:xfrm>
        </p:spPr>
        <p:txBody>
          <a:bodyPr/>
          <a:lstStyle/>
          <a:p>
            <a:r>
              <a:rPr lang="ru-RU" b="1" dirty="0"/>
              <a:t>Благодарю за внимание!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3C7AE563-A018-4C49-A276-658D12BD63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6590" y="4954588"/>
            <a:ext cx="4849373" cy="955303"/>
          </a:xfrm>
        </p:spPr>
        <p:txBody>
          <a:bodyPr/>
          <a:lstStyle/>
          <a:p>
            <a:r>
              <a:rPr lang="ru-RU" dirty="0"/>
              <a:t>Преподаватель информатики и ИКТ </a:t>
            </a:r>
            <a:br>
              <a:rPr lang="ru-RU" dirty="0"/>
            </a:br>
            <a:r>
              <a:rPr lang="ru-RU" dirty="0" err="1"/>
              <a:t>Ази</a:t>
            </a:r>
            <a:r>
              <a:rPr lang="ru-RU" dirty="0"/>
              <a:t>-Айс Светлана Витальевна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76EEED6-AC73-41C6-A7C3-60295500A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467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7C5D9259-2103-4383-B7A4-972D7B6D5CA8}"/>
              </a:ext>
            </a:extLst>
          </p:cNvPr>
          <p:cNvGrpSpPr/>
          <p:nvPr/>
        </p:nvGrpSpPr>
        <p:grpSpPr>
          <a:xfrm>
            <a:off x="838201" y="209550"/>
            <a:ext cx="10152888" cy="6337554"/>
            <a:chOff x="838201" y="209550"/>
            <a:chExt cx="10152888" cy="6337554"/>
          </a:xfrm>
        </p:grpSpPr>
        <p:graphicFrame>
          <p:nvGraphicFramePr>
            <p:cNvPr id="4" name="Схема 3">
              <a:extLst>
                <a:ext uri="{FF2B5EF4-FFF2-40B4-BE49-F238E27FC236}">
                  <a16:creationId xmlns:a16="http://schemas.microsoft.com/office/drawing/2014/main" id="{58DB80DC-FBC8-4AC4-A118-27159F964BB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129331034"/>
                </p:ext>
              </p:extLst>
            </p:nvPr>
          </p:nvGraphicFramePr>
          <p:xfrm>
            <a:off x="838201" y="209550"/>
            <a:ext cx="10152888" cy="633755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id="{A9E9D1AD-FB72-4C18-855B-51CBE4AC1BD2}"/>
                </a:ext>
              </a:extLst>
            </p:cNvPr>
            <p:cNvGrpSpPr/>
            <p:nvPr/>
          </p:nvGrpSpPr>
          <p:grpSpPr>
            <a:xfrm>
              <a:off x="3674918" y="2890391"/>
              <a:ext cx="4842164" cy="2618522"/>
              <a:chOff x="3674918" y="2890391"/>
              <a:chExt cx="4842164" cy="2618522"/>
            </a:xfrm>
          </p:grpSpPr>
          <p:sp>
            <p:nvSpPr>
              <p:cNvPr id="2" name="Овал 1">
                <a:extLst>
                  <a:ext uri="{FF2B5EF4-FFF2-40B4-BE49-F238E27FC236}">
                    <a16:creationId xmlns:a16="http://schemas.microsoft.com/office/drawing/2014/main" id="{52F60342-2EB9-4306-96BD-85E339BC55C3}"/>
                  </a:ext>
                </a:extLst>
              </p:cNvPr>
              <p:cNvSpPr/>
              <p:nvPr/>
            </p:nvSpPr>
            <p:spPr>
              <a:xfrm>
                <a:off x="4184559" y="3638550"/>
                <a:ext cx="3713018" cy="187036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i="0" dirty="0">
                    <a:solidFill>
                      <a:srgbClr val="181818"/>
                    </a:solidFill>
                    <a:effectLst/>
                    <a:latin typeface="Open Sans" panose="020B0606030504020204" pitchFamily="34" charset="0"/>
                  </a:rPr>
                  <a:t>Правовые нормы информационной деятельности</a:t>
                </a:r>
                <a:br>
                  <a:rPr lang="ru-RU" sz="1800" b="1" i="0" dirty="0">
                    <a:solidFill>
                      <a:srgbClr val="181818"/>
                    </a:solidFill>
                    <a:effectLst/>
                    <a:latin typeface="Open Sans" panose="020B0606030504020204" pitchFamily="34" charset="0"/>
                  </a:rPr>
                </a:br>
                <a:endParaRPr lang="ru-RU" dirty="0"/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EE8BD11-065E-48D4-83C2-3228AC8EFB14}"/>
                  </a:ext>
                </a:extLst>
              </p:cNvPr>
              <p:cNvSpPr txBox="1"/>
              <p:nvPr/>
            </p:nvSpPr>
            <p:spPr>
              <a:xfrm>
                <a:off x="3674918" y="2890391"/>
                <a:ext cx="4842164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>
                    <a:solidFill>
                      <a:schemeClr val="bg1"/>
                    </a:solidFill>
                  </a:rPr>
                  <a:t>социальная</a:t>
                </a:r>
                <a:r>
                  <a:rPr lang="ru-RU" sz="3200" dirty="0">
                    <a:solidFill>
                      <a:schemeClr val="bg1"/>
                    </a:solidFill>
                  </a:rPr>
                  <a:t> </a:t>
                </a:r>
                <a:r>
                  <a:rPr lang="ru-RU" sz="3200" b="1" dirty="0">
                    <a:solidFill>
                      <a:schemeClr val="bg1"/>
                    </a:solidFill>
                  </a:rPr>
                  <a:t>информатика</a:t>
                </a:r>
                <a:endParaRPr lang="ru-RU" sz="3200" dirty="0">
                  <a:solidFill>
                    <a:schemeClr val="bg1"/>
                  </a:solidFill>
                </a:endParaRPr>
              </a:p>
              <a:p>
                <a:endParaRPr lang="ru-RU" sz="32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F247148-284E-4A41-9436-C678A42C3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016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AC84183-2DDC-41CD-989C-BABD63736C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141" y="2253642"/>
            <a:ext cx="9457718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>
                <a:solidFill>
                  <a:srgbClr val="181818"/>
                </a:solidFill>
              </a:rPr>
              <a:t>Ж</a:t>
            </a:r>
            <a:r>
              <a:rPr lang="ru-RU" sz="3200" b="0" i="0" dirty="0">
                <a:solidFill>
                  <a:srgbClr val="181818"/>
                </a:solidFill>
                <a:effectLst/>
              </a:rPr>
              <a:t>изненно важной для общества становится проблема информационной безопасности действующих систем хранения, передачи и обработки медицинской информации.</a:t>
            </a:r>
          </a:p>
          <a:p>
            <a:pPr marL="0" indent="0">
              <a:buNone/>
            </a:pPr>
            <a:r>
              <a:rPr lang="ru-RU" sz="3200" dirty="0">
                <a:solidFill>
                  <a:srgbClr val="FF0000"/>
                </a:solidFill>
              </a:rPr>
              <a:t> </a:t>
            </a:r>
            <a:endParaRPr lang="ru-RU" sz="3200" dirty="0"/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2F8364EF-CAC2-4086-808B-997A3476E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484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BFE45B5-C07B-40FD-9DDF-4F3308732AD9}"/>
              </a:ext>
            </a:extLst>
          </p:cNvPr>
          <p:cNvSpPr txBox="1"/>
          <p:nvPr/>
        </p:nvSpPr>
        <p:spPr>
          <a:xfrm>
            <a:off x="2122251" y="2644170"/>
            <a:ext cx="892837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200" dirty="0"/>
              <a:t>На пути к информационному обществу необходимы меры правового регулирования вновь возникающих отношений.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AD2EE202-AC0C-46E8-BC8B-59D029B6B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69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900921-4DD1-40B7-984F-3E527DFE7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3407"/>
            <a:ext cx="10515600" cy="1325563"/>
          </a:xfrm>
        </p:spPr>
        <p:txBody>
          <a:bodyPr>
            <a:noAutofit/>
          </a:bodyPr>
          <a:lstStyle/>
          <a:p>
            <a:r>
              <a:rPr lang="ru-RU" sz="6000" b="1" dirty="0"/>
              <a:t>Законы, действующие в информационной сфере в РФ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5A076DD-CA4D-4942-A9FD-C8C3FA1E7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6</a:t>
            </a:fld>
            <a:endParaRPr lang="ru-RU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F94ACE0-0CEE-40A3-B1EE-0A1BFF1BF5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1398" y="2187574"/>
            <a:ext cx="10089204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/>
              <a:t>Право каждого «свободно искать, получать, передавать, производить и распространять информацию любым законным способом»  гарантирует </a:t>
            </a:r>
            <a:r>
              <a:rPr lang="ru-RU" sz="3200" b="1" dirty="0"/>
              <a:t>Конституция Российской Федерации, ст. 29, п. 4.</a:t>
            </a:r>
          </a:p>
        </p:txBody>
      </p:sp>
      <p:pic>
        <p:nvPicPr>
          <p:cNvPr id="1026" name="Picture 2" descr="Конституция Российской Федерации в новейшей действующей редакции 2021 года  – скачать pdf на ЛитРес">
            <a:extLst>
              <a:ext uri="{FF2B5EF4-FFF2-40B4-BE49-F238E27FC236}">
                <a16:creationId xmlns:a16="http://schemas.microsoft.com/office/drawing/2014/main" id="{8159EE3B-F183-40A5-9576-C9C20BB777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61"/>
          <a:stretch/>
        </p:blipFill>
        <p:spPr bwMode="auto">
          <a:xfrm>
            <a:off x="5711758" y="4289963"/>
            <a:ext cx="1566356" cy="2248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647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8FDF25-E641-4ACB-AEEA-ADE676BE4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85EFE4C-11A3-4E55-AE8D-5FBBF95BF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7</a:t>
            </a:fld>
            <a:endParaRPr lang="ru-RU"/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4234F109-D9F7-4EF1-BE7D-17053ED2E974}"/>
              </a:ext>
            </a:extLst>
          </p:cNvPr>
          <p:cNvSpPr txBox="1">
            <a:spLocks/>
          </p:cNvSpPr>
          <p:nvPr/>
        </p:nvSpPr>
        <p:spPr>
          <a:xfrm>
            <a:off x="838200" y="184785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sz="3200" dirty="0"/>
              <a:t>Федеральный закон </a:t>
            </a:r>
            <a:r>
              <a:rPr lang="ru-RU" sz="3200" b="1" dirty="0"/>
              <a:t>«0 правовой охране программ для ЭВМ и баз данных»</a:t>
            </a:r>
            <a:r>
              <a:rPr lang="ru-RU" sz="3200" dirty="0"/>
              <a:t>, принятый в 1996 г. (его основные положения воспроизведены в 2006 г. в </a:t>
            </a:r>
            <a:r>
              <a:rPr lang="ru-RU" sz="3200" b="1" dirty="0"/>
              <a:t>Гражданском кодексе РФ</a:t>
            </a:r>
            <a:r>
              <a:rPr lang="ru-RU" sz="3200" dirty="0"/>
              <a:t>)</a:t>
            </a:r>
          </a:p>
        </p:txBody>
      </p:sp>
      <p:pic>
        <p:nvPicPr>
          <p:cNvPr id="2050" name="Picture 2" descr="О профессии оператор ЭВМ | Учебный центр Ракурс">
            <a:extLst>
              <a:ext uri="{FF2B5EF4-FFF2-40B4-BE49-F238E27FC236}">
                <a16:creationId xmlns:a16="http://schemas.microsoft.com/office/drawing/2014/main" id="{53D945F2-54A6-40BB-94AD-F83389B56E8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098" y="4156361"/>
            <a:ext cx="3048000" cy="212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997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03599B-64A6-4DF8-BBC2-E226368B6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EA0592-5F26-4546-B3A1-3585D30058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/>
              <a:t>Федеральный закон </a:t>
            </a:r>
            <a:r>
              <a:rPr lang="ru-RU" sz="3200" b="1" dirty="0"/>
              <a:t>«0б информации, информационных технологиях и защите информации»</a:t>
            </a:r>
            <a:r>
              <a:rPr lang="ru-RU" sz="3200" dirty="0"/>
              <a:t>, принятый в 2006 г.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C0BD1A6-EA4E-410C-A044-7E2089E2D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136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DF9A18E-816B-4CEF-A176-55D9D6FDCD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1664" y="2036521"/>
            <a:ext cx="10515600" cy="4351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/>
              <a:t>Федеральный закон </a:t>
            </a:r>
            <a:r>
              <a:rPr lang="ru-RU" sz="3200" b="1" dirty="0"/>
              <a:t>«Об обеспечении доступа к информации о деятельности государственных органов и органов местного самоуправления» </a:t>
            </a:r>
            <a:r>
              <a:rPr lang="ru-RU" sz="3200" dirty="0"/>
              <a:t>(2009 г.)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9D22E491-F904-4624-96FC-75C5FA8C2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4294-E687-4F97-A923-F0CFEB8D38F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390613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1426</TotalTime>
  <Words>825</Words>
  <Application>Microsoft Office PowerPoint</Application>
  <PresentationFormat>Широкоэкранный</PresentationFormat>
  <Paragraphs>89</Paragraphs>
  <Slides>22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Impact</vt:lpstr>
      <vt:lpstr>Open Sans</vt:lpstr>
      <vt:lpstr>Тема Office</vt:lpstr>
      <vt:lpstr>Главное мероприятие</vt:lpstr>
      <vt:lpstr>Правовые нормы информационной деятельности </vt:lpstr>
      <vt:lpstr>Актуальность</vt:lpstr>
      <vt:lpstr>Презентация PowerPoint</vt:lpstr>
      <vt:lpstr>Презентация PowerPoint</vt:lpstr>
      <vt:lpstr>Презентация PowerPoint</vt:lpstr>
      <vt:lpstr>Законы, действующие в информационной сфере в РФ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Владимировна Потапова</dc:creator>
  <cp:lastModifiedBy>Анна Владимировна Потапова</cp:lastModifiedBy>
  <cp:revision>12</cp:revision>
  <dcterms:created xsi:type="dcterms:W3CDTF">2022-03-25T10:29:08Z</dcterms:created>
  <dcterms:modified xsi:type="dcterms:W3CDTF">2022-04-01T11:55:46Z</dcterms:modified>
</cp:coreProperties>
</file>