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68" r:id="rId3"/>
    <p:sldId id="267" r:id="rId4"/>
    <p:sldId id="273" r:id="rId5"/>
    <p:sldId id="287" r:id="rId6"/>
    <p:sldId id="259" r:id="rId7"/>
    <p:sldId id="271" r:id="rId8"/>
    <p:sldId id="276" r:id="rId9"/>
    <p:sldId id="288" r:id="rId10"/>
    <p:sldId id="279" r:id="rId11"/>
    <p:sldId id="265" r:id="rId12"/>
    <p:sldId id="283" r:id="rId13"/>
    <p:sldId id="284" r:id="rId14"/>
    <p:sldId id="290" r:id="rId15"/>
    <p:sldId id="289" r:id="rId16"/>
    <p:sldId id="282" r:id="rId17"/>
    <p:sldId id="28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B7E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>
        <p:scale>
          <a:sx n="72" d="100"/>
          <a:sy n="72" d="100"/>
        </p:scale>
        <p:origin x="-1080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5;&#1086;&#1083;&#1100;&#1079;&#1086;&#1074;&#1072;&#1090;&#1077;&#1083;&#1100;\AppData\Roaming\Microsoft\Excel\&#1050;&#1085;&#1080;&#1075;&#1072;1%20(version%201).xlsb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377536"/>
        <c:axId val="163379072"/>
      </c:barChart>
      <c:catAx>
        <c:axId val="163377536"/>
        <c:scaling>
          <c:orientation val="minMax"/>
        </c:scaling>
        <c:delete val="0"/>
        <c:axPos val="b"/>
        <c:majorTickMark val="out"/>
        <c:minorTickMark val="none"/>
        <c:tickLblPos val="nextTo"/>
        <c:crossAx val="163379072"/>
        <c:crosses val="autoZero"/>
        <c:auto val="1"/>
        <c:lblAlgn val="ctr"/>
        <c:lblOffset val="100"/>
        <c:noMultiLvlLbl val="0"/>
      </c:catAx>
      <c:valAx>
        <c:axId val="1633790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337753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1.6000033111860625E-2"/>
          <c:w val="0.76577654403923967"/>
          <c:h val="0.97186110215953614"/>
        </c:manualLayout>
      </c:layout>
      <c:pie3DChart>
        <c:varyColors val="1"/>
        <c:ser>
          <c:idx val="0"/>
          <c:order val="0"/>
          <c:spPr>
            <a:solidFill>
              <a:schemeClr val="accent1"/>
            </a:solidFill>
            <a:ln w="12700">
              <a:solidFill>
                <a:schemeClr val="tx1">
                  <a:lumMod val="95000"/>
                  <a:lumOff val="5000"/>
                </a:schemeClr>
              </a:solidFill>
            </a:ln>
            <a:scene3d>
              <a:camera prst="orthographicFront"/>
              <a:lightRig rig="threePt" dir="t"/>
            </a:scene3d>
            <a:sp3d prstMaterial="metal">
              <a:bevelT/>
              <a:bevelB/>
              <a:contourClr>
                <a:srgbClr val="000000"/>
              </a:contourClr>
            </a:sp3d>
          </c:spPr>
          <c:dPt>
            <c:idx val="0"/>
            <c:bubble3D val="0"/>
            <c:spPr>
              <a:solidFill>
                <a:srgbClr val="00B050"/>
              </a:solidFill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 prstMaterial="metal"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rgbClr val="FFFF00"/>
              </a:solidFill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 prstMaterial="metal"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rgbClr val="FFC000"/>
              </a:solidFill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 prstMaterial="metal"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rgbClr val="7030A0"/>
              </a:solidFill>
              <a:ln w="6350">
                <a:solidFill>
                  <a:schemeClr val="tx1">
                    <a:lumMod val="95000"/>
                    <a:lumOff val="5000"/>
                  </a:schemeClr>
                </a:solidFill>
              </a:ln>
              <a:scene3d>
                <a:camera prst="orthographicFront"/>
                <a:lightRig rig="threePt" dir="t"/>
              </a:scene3d>
              <a:sp3d prstMaterial="metal">
                <a:contourClr>
                  <a:srgbClr val="000000"/>
                </a:contourClr>
              </a:sp3d>
            </c:spPr>
          </c:dPt>
          <c:dLbls>
            <c:dLbl>
              <c:idx val="1"/>
              <c:layout>
                <c:manualLayout>
                  <c:x val="-0.21608690805541206"/>
                  <c:y val="-0.1859120512385533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9347919347919357"/>
                  <c:y val="-0.117758491953157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7.5571567067630074E-2"/>
                  <c:y val="0.1264827518133012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41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Лист1!$L$19:$L$22</c:f>
              <c:strCache>
                <c:ptCount val="4"/>
                <c:pt idx="0">
                  <c:v>Гуси</c:v>
                </c:pt>
                <c:pt idx="1">
                  <c:v>Утки</c:v>
                </c:pt>
                <c:pt idx="2">
                  <c:v>Куры</c:v>
                </c:pt>
                <c:pt idx="3">
                  <c:v>Индюки</c:v>
                </c:pt>
              </c:strCache>
            </c:strRef>
          </c:cat>
          <c:val>
            <c:numRef>
              <c:f>Лист1!$M$19:$M$22</c:f>
              <c:numCache>
                <c:formatCode>General</c:formatCode>
                <c:ptCount val="4"/>
                <c:pt idx="0">
                  <c:v>165</c:v>
                </c:pt>
                <c:pt idx="1">
                  <c:v>285</c:v>
                </c:pt>
                <c:pt idx="2">
                  <c:v>375</c:v>
                </c:pt>
                <c:pt idx="3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7361746683318744"/>
          <c:y val="0.16709058892584625"/>
          <c:w val="0.22486210823318478"/>
          <c:h val="0.57306238926330344"/>
        </c:manualLayout>
      </c:layout>
      <c:overlay val="0"/>
      <c:spPr>
        <a:ln>
          <a:noFill/>
        </a:ln>
      </c:spPr>
      <c:txPr>
        <a:bodyPr/>
        <a:lstStyle/>
        <a:p>
          <a:pPr>
            <a:defRPr sz="2800"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94718775793625"/>
          <c:y val="0"/>
          <c:w val="0.53702163061564079"/>
          <c:h val="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explosion val="18"/>
          </c:dPt>
          <c:cat>
            <c:strRef>
              <c:f>Лист1!$A$2:$A$3</c:f>
              <c:strCache>
                <c:ptCount val="2"/>
                <c:pt idx="0">
                  <c:v>Суша</c:v>
                </c:pt>
                <c:pt idx="1">
                  <c:v>Вода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0.70000000000000007</c:v>
                </c:pt>
                <c:pt idx="1">
                  <c:v>0.30000000000000004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Азот</c:v>
                </c:pt>
                <c:pt idx="1">
                  <c:v>Кислород</c:v>
                </c:pt>
                <c:pt idx="2">
                  <c:v>Аргон и др. благородные газы</c:v>
                </c:pt>
                <c:pt idx="3">
                  <c:v>Углекислый газ и др. газы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78</c:v>
                </c:pt>
                <c:pt idx="1">
                  <c:v>21</c:v>
                </c:pt>
                <c:pt idx="2">
                  <c:v>0.97000000000000008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Дневная норма питания.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Утренний завтрак</c:v>
                </c:pt>
                <c:pt idx="1">
                  <c:v>Второй завтрак</c:v>
                </c:pt>
                <c:pt idx="2">
                  <c:v>Обед</c:v>
                </c:pt>
                <c:pt idx="3">
                  <c:v>Ужин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15</c:v>
                </c:pt>
                <c:pt idx="2">
                  <c:v>45</c:v>
                </c:pt>
                <c:pt idx="3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Наличие масла в льняном семени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Масло</c:v>
                </c:pt>
                <c:pt idx="1">
                  <c:v>Семя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45</c:v>
                </c:pt>
                <c:pt idx="1">
                  <c:v>315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Материки Земли.</c:v>
                </c:pt>
              </c:strCache>
            </c:strRef>
          </c:tx>
          <c:cat>
            <c:strRef>
              <c:f>Лист1!$A$2:$A$8</c:f>
              <c:strCache>
                <c:ptCount val="7"/>
                <c:pt idx="0">
                  <c:v>Европа</c:v>
                </c:pt>
                <c:pt idx="1">
                  <c:v>Азия</c:v>
                </c:pt>
                <c:pt idx="2">
                  <c:v>Африка</c:v>
                </c:pt>
                <c:pt idx="3">
                  <c:v>Северная Америка</c:v>
                </c:pt>
                <c:pt idx="4">
                  <c:v>Южная Америка</c:v>
                </c:pt>
                <c:pt idx="5">
                  <c:v>Австралия</c:v>
                </c:pt>
                <c:pt idx="6">
                  <c:v>Антарктида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11.5</c:v>
                </c:pt>
                <c:pt idx="1">
                  <c:v>43.4</c:v>
                </c:pt>
                <c:pt idx="2">
                  <c:v>30.3</c:v>
                </c:pt>
                <c:pt idx="3">
                  <c:v>24.2</c:v>
                </c:pt>
                <c:pt idx="4">
                  <c:v>17.8</c:v>
                </c:pt>
                <c:pt idx="5">
                  <c:v>8.7000000000000011</c:v>
                </c:pt>
                <c:pt idx="6">
                  <c:v>14.1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0.40567</cdr:x>
      <cdr:y>0.51534</cdr:y>
    </cdr:from>
    <cdr:to>
      <cdr:x>0.58492</cdr:x>
      <cdr:y>0.72863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5" y="2087810"/>
          <a:ext cx="1368152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4400" dirty="0" smtClean="0"/>
            <a:t>0,7</a:t>
          </a:r>
          <a:endParaRPr lang="ru-RU" sz="4400" dirty="0"/>
        </a:p>
      </cdr:txBody>
    </cdr:sp>
  </cdr:relSizeAnchor>
  <cdr:relSizeAnchor xmlns:cdr="http://schemas.openxmlformats.org/drawingml/2006/chartDrawing">
    <cdr:from>
      <cdr:x>0.17925</cdr:x>
      <cdr:y>0.21329</cdr:y>
    </cdr:from>
    <cdr:to>
      <cdr:x>0.29905</cdr:x>
      <cdr:y>0.42658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368152" y="864096"/>
          <a:ext cx="914400" cy="8640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4000" dirty="0" smtClean="0"/>
            <a:t>0,3</a:t>
          </a:r>
          <a:endParaRPr lang="ru-RU" sz="40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7367-BA55-4F28-81E9-EFDC46BC522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D25A-DD36-45BF-BB25-E9E1B1E0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7367-BA55-4F28-81E9-EFDC46BC522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D25A-DD36-45BF-BB25-E9E1B1E0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7367-BA55-4F28-81E9-EFDC46BC522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D25A-DD36-45BF-BB25-E9E1B1E0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7367-BA55-4F28-81E9-EFDC46BC522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D25A-DD36-45BF-BB25-E9E1B1E0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7367-BA55-4F28-81E9-EFDC46BC522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D25A-DD36-45BF-BB25-E9E1B1E0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7367-BA55-4F28-81E9-EFDC46BC522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D25A-DD36-45BF-BB25-E9E1B1E0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7367-BA55-4F28-81E9-EFDC46BC522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D25A-DD36-45BF-BB25-E9E1B1E0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7367-BA55-4F28-81E9-EFDC46BC522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D25A-DD36-45BF-BB25-E9E1B1E0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7367-BA55-4F28-81E9-EFDC46BC522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D25A-DD36-45BF-BB25-E9E1B1E0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7367-BA55-4F28-81E9-EFDC46BC522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D25A-DD36-45BF-BB25-E9E1B1E0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C7367-BA55-4F28-81E9-EFDC46BC522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AD25A-DD36-45BF-BB25-E9E1B1E0765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76C7367-BA55-4F28-81E9-EFDC46BC5223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9CAD25A-DD36-45BF-BB25-E9E1B1E07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microsoft.com/office/2007/relationships/hdphoto" Target="../media/hdphoto4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1" y="188640"/>
            <a:ext cx="84969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Тема : «Круговые диаграммы»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4293096"/>
            <a:ext cx="4679964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Учитель </a:t>
            </a:r>
            <a:r>
              <a:rPr lang="ru-RU" b="1" dirty="0" smtClean="0">
                <a:solidFill>
                  <a:schemeClr val="bg1"/>
                </a:solidFill>
              </a:rPr>
              <a:t>математики: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МКОУ </a:t>
            </a:r>
            <a:r>
              <a:rPr lang="ru-RU" b="1" dirty="0" err="1" smtClean="0">
                <a:solidFill>
                  <a:schemeClr val="bg1"/>
                </a:solidFill>
              </a:rPr>
              <a:t>Лосевская</a:t>
            </a:r>
            <a:r>
              <a:rPr lang="ru-RU" b="1" dirty="0" smtClean="0">
                <a:solidFill>
                  <a:schemeClr val="bg1"/>
                </a:solidFill>
              </a:rPr>
              <a:t> СОШ №1 (МКОУ </a:t>
            </a:r>
            <a:r>
              <a:rPr lang="ru-RU" b="1" dirty="0" err="1" smtClean="0">
                <a:solidFill>
                  <a:schemeClr val="bg1"/>
                </a:solidFill>
              </a:rPr>
              <a:t>Ерышевская</a:t>
            </a:r>
            <a:r>
              <a:rPr lang="ru-RU" b="1" dirty="0" smtClean="0">
                <a:solidFill>
                  <a:schemeClr val="bg1"/>
                </a:solidFill>
              </a:rPr>
              <a:t> ООШ) Павловского района</a:t>
            </a:r>
          </a:p>
          <a:p>
            <a:pPr>
              <a:lnSpc>
                <a:spcPct val="150000"/>
              </a:lnSpc>
            </a:pPr>
            <a:r>
              <a:rPr lang="ru-RU" b="1" dirty="0" err="1" smtClean="0">
                <a:solidFill>
                  <a:schemeClr val="bg1"/>
                </a:solidFill>
              </a:rPr>
              <a:t>Цепленкова</a:t>
            </a:r>
            <a:r>
              <a:rPr lang="ru-RU" b="1" dirty="0" smtClean="0">
                <a:solidFill>
                  <a:schemeClr val="bg1"/>
                </a:solidFill>
              </a:rPr>
              <a:t> Нина Ивановна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2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41648" y="2780928"/>
            <a:ext cx="4902304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Построение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круговых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диаграмм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3012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5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450990" cy="924475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построения круговой диаграммы:</a:t>
            </a:r>
            <a:endParaRPr lang="ru-RU" sz="36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807361"/>
            <a:ext cx="8496943" cy="4717983"/>
          </a:xfrm>
        </p:spPr>
        <p:txBody>
          <a:bodyPr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условия задачи определяем количество секторов будущей диаграммы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Определяем количество элементов, входящих в каждый сектор и общее количество элементов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Определяем, сколько частей (долей) от общего количества элементов будет приходится на каждый сектор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Вычисляем центральные углы каждого сектора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помощи циркуля и транспортира строим круговую диаграмму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6957" r="83261">
                        <a14:foregroundMark x1="83261" y1="50000" x2="83261" y2="50000"/>
                        <a14:foregroundMark x1="51739" y1="29783" x2="55652" y2="31739"/>
                        <a14:foregroundMark x1="51739" y1="30435" x2="47174" y2="33913"/>
                        <a14:foregroundMark x1="47174" y1="34130" x2="46087" y2="43261"/>
                        <a14:foregroundMark x1="61304" y1="31739" x2="58913" y2="3608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1833517" cy="1833517"/>
          </a:xfrm>
          <a:prstGeom prst="rect">
            <a:avLst/>
          </a:prstGeom>
          <a:blipFill dpi="0" rotWithShape="1">
            <a:blip r:embed="rId4" cstate="print">
              <a:alphaModFix amt="0"/>
            </a:blip>
            <a:srcRect/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148969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332656"/>
            <a:ext cx="3850590" cy="924475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ФИЗМИНУТКА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124744"/>
            <a:ext cx="7125112" cy="48245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Быстро встали,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улыбнулись,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Выше-выше подтянулись.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Ну-ка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плечи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распрямите,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Поднимите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опустите.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Вправо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влево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повернитесь,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Рук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коленями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коснитесь.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Сели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встали, сели,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встали,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 месте побежали. 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r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теперь представим,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детки,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Будто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руки наши –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ветки.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Покачаем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ими дружно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Словно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ветер дует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южный.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Ветер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стих. Вздохнули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дружно.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Нам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урок продолжить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нужно.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Подравнялись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тихо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сели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 доску посмотрели.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168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5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125113" cy="924475"/>
          </a:xfrm>
        </p:spPr>
        <p:txBody>
          <a:bodyPr/>
          <a:lstStyle/>
          <a:p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 задачи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№1695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стр257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36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187624" y="1806574"/>
          <a:ext cx="7488832" cy="4430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37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125113" cy="924475"/>
          </a:xfrm>
        </p:spPr>
        <p:txBody>
          <a:bodyPr/>
          <a:lstStyle/>
          <a:p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 задачи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№1693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стр257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3600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009650" y="1806575"/>
          <a:ext cx="7124700" cy="4052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537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125113" cy="924475"/>
          </a:xfrm>
        </p:spPr>
        <p:txBody>
          <a:bodyPr/>
          <a:lstStyle/>
          <a:p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 задачи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№1696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стр257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3600" dirty="0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009650" y="1806575"/>
          <a:ext cx="7124700" cy="4052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537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5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3679978"/>
              </p:ext>
            </p:extLst>
          </p:nvPr>
        </p:nvGraphicFramePr>
        <p:xfrm>
          <a:off x="683566" y="1124745"/>
          <a:ext cx="7848876" cy="2016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219"/>
                <a:gridCol w="1962219"/>
                <a:gridCol w="1962219"/>
                <a:gridCol w="1962219"/>
              </a:tblGrid>
              <a:tr h="1008111">
                <a:tc>
                  <a:txBody>
                    <a:bodyPr/>
                    <a:lstStyle/>
                    <a:p>
                      <a:pPr algn="ctr"/>
                      <a:endParaRPr lang="ru-RU" sz="22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ЗНАЮ</a:t>
                      </a:r>
                      <a:endParaRPr lang="ru-RU" sz="2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ХОЧУ УЗНАТЬ</a:t>
                      </a:r>
                      <a:endParaRPr lang="ru-RU" sz="2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ТРУДНО ДЕЛАТЬ</a:t>
                      </a:r>
                      <a:endParaRPr lang="ru-RU" sz="2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08111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НОМЕР ЗАДАНИЯ</a:t>
                      </a:r>
                      <a:endParaRPr lang="ru-RU" sz="2200" b="1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2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55576" y="3645024"/>
            <a:ext cx="18722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МОЯ ЦЕЛЬ:</a:t>
            </a:r>
            <a:endParaRPr lang="ru-RU" sz="22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14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522997" cy="924475"/>
          </a:xfrm>
        </p:spPr>
        <p:txBody>
          <a:bodyPr/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ДОМАШНЕЕ ЗАДАНИЕ: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204864"/>
            <a:ext cx="7704856" cy="370987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 43, </a:t>
            </a:r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256-259.</a:t>
            </a:r>
            <a:endParaRPr lang="ru-RU" sz="2800" b="1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Составить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мини-проект «Расходы семьи на обучение школьника за год»</a:t>
            </a:r>
          </a:p>
          <a:p>
            <a:pPr marL="514350" indent="-514350">
              <a:buFont typeface="+mj-lt"/>
              <a:buAutoNum type="arabicPeriod"/>
            </a:pP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0623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91947" y="1484784"/>
            <a:ext cx="416011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</a:t>
            </a:r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ель урока: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1720" y="2852936"/>
            <a:ext cx="59046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 smtClean="0"/>
              <a:t>1)Обучение построению математической модели с использованием круговых диаграмм;</a:t>
            </a:r>
            <a:endParaRPr lang="ru-RU" dirty="0" smtClean="0"/>
          </a:p>
          <a:p>
            <a:pPr lvl="0"/>
            <a:r>
              <a:rPr lang="ru-RU" b="1" dirty="0" smtClean="0"/>
              <a:t>2)Применение теоретических знаний в практической деятельности человека;</a:t>
            </a:r>
            <a:endParaRPr lang="ru-RU" dirty="0" smtClean="0"/>
          </a:p>
          <a:p>
            <a:pPr lvl="0"/>
            <a:r>
              <a:rPr lang="ru-RU" b="1" dirty="0" smtClean="0"/>
              <a:t>3)Совершенствование навыков геометрических построений;</a:t>
            </a:r>
          </a:p>
          <a:p>
            <a:pPr lvl="0"/>
            <a:r>
              <a:rPr lang="ru-RU" b="1" dirty="0" smtClean="0"/>
              <a:t>4) Формирование личностных результатов.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406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5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67" b="100000" l="1780" r="100000">
                        <a14:foregroundMark x1="30744" y1="60833" x2="46926" y2="56000"/>
                        <a14:foregroundMark x1="40939" y1="62000" x2="40939" y2="62000"/>
                        <a14:foregroundMark x1="40939" y1="61667" x2="40777" y2="57833"/>
                        <a14:foregroundMark x1="29126" y1="68667" x2="37702" y2="79333"/>
                        <a14:foregroundMark x1="37702" y1="79333" x2="43851" y2="69500"/>
                        <a14:foregroundMark x1="43851" y1="69500" x2="40615" y2="61833"/>
                        <a14:foregroundMark x1="42395" y1="65833" x2="36408" y2="59000"/>
                        <a14:foregroundMark x1="31068" y1="66333" x2="37379" y2="60000"/>
                        <a14:foregroundMark x1="31392" y1="66333" x2="32848" y2="73667"/>
                        <a14:foregroundMark x1="33495" y1="74667" x2="40291" y2="74500"/>
                        <a14:foregroundMark x1="33657" y1="73833" x2="33333" y2="73333"/>
                        <a14:foregroundMark x1="34951" y1="63667" x2="42233" y2="65500"/>
                        <a14:foregroundMark x1="53560" y1="55000" x2="54045" y2="54667"/>
                        <a14:foregroundMark x1="66181" y1="40167" x2="62621" y2="45167"/>
                        <a14:foregroundMark x1="71197" y1="42833" x2="76699" y2="46000"/>
                        <a14:foregroundMark x1="71036" y1="43000" x2="60518" y2="47667"/>
                        <a14:foregroundMark x1="65858" y1="46167" x2="67799" y2="60333"/>
                        <a14:foregroundMark x1="67638" y1="59333" x2="68285" y2="84500"/>
                        <a14:foregroundMark x1="57282" y1="83167" x2="65534" y2="86333"/>
                        <a14:foregroundMark x1="89320" y1="77333" x2="96117" y2="78667"/>
                        <a14:foregroundMark x1="93689" y1="81833" x2="94822" y2="86333"/>
                        <a14:foregroundMark x1="93042" y1="51833" x2="93689" y2="53667"/>
                        <a14:foregroundMark x1="86246" y1="16000" x2="85761" y2="18833"/>
                        <a14:foregroundMark x1="40453" y1="68500" x2="39806" y2="72167"/>
                        <a14:foregroundMark x1="69579" y1="54333" x2="71197" y2="52000"/>
                        <a14:foregroundMark x1="73139" y1="55667" x2="73786" y2="52500"/>
                        <a14:foregroundMark x1="76537" y1="3500" x2="74757" y2="6667"/>
                        <a14:foregroundMark x1="85599" y1="13500" x2="86408" y2="15000"/>
                        <a14:foregroundMark x1="82201" y1="4833" x2="78641" y2="8000"/>
                        <a14:foregroundMark x1="47249" y1="41333" x2="50485" y2="43833"/>
                        <a14:foregroundMark x1="52427" y1="38500" x2="52427" y2="41333"/>
                        <a14:foregroundMark x1="55178" y1="38667" x2="53236" y2="42000"/>
                        <a14:foregroundMark x1="19256" y1="62000" x2="18608" y2="73833"/>
                        <a14:backgroundMark x1="5825" y1="53500" x2="5502" y2="58333"/>
                        <a14:backgroundMark x1="29935" y1="30167" x2="30097" y2="33500"/>
                        <a14:backgroundMark x1="25081" y1="31333" x2="28155" y2="32000"/>
                        <a14:backgroundMark x1="15534" y1="60833" x2="15534" y2="60833"/>
                        <a14:backgroundMark x1="9385" y1="55000" x2="9385" y2="55000"/>
                        <a14:backgroundMark x1="94498" y1="32833" x2="94498" y2="32833"/>
                        <a14:backgroundMark x1="91748" y1="35667" x2="91748" y2="35667"/>
                        <a14:backgroundMark x1="93689" y1="34000" x2="93689" y2="34000"/>
                        <a14:backgroundMark x1="90453" y1="37000" x2="90453" y2="37000"/>
                        <a14:backgroundMark x1="79288" y1="28333" x2="79288" y2="28333"/>
                        <a14:backgroundMark x1="79450" y1="32667" x2="79450" y2="32667"/>
                        <a14:backgroundMark x1="16181" y1="66500" x2="16181" y2="66500"/>
                        <a14:backgroundMark x1="16828" y1="66167" x2="16828" y2="66167"/>
                        <a14:backgroundMark x1="17314" y1="68333" x2="17314" y2="68333"/>
                        <a14:backgroundMark x1="20550" y1="17333" x2="20550" y2="17333"/>
                        <a14:backgroundMark x1="14725" y1="34333" x2="14725" y2="34333"/>
                        <a14:backgroundMark x1="29612" y1="7833" x2="29612" y2="7833"/>
                        <a14:backgroundMark x1="34466" y1="30833" x2="34466" y2="30833"/>
                        <a14:backgroundMark x1="37379" y1="29333" x2="37379" y2="29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351" y="3761655"/>
            <a:ext cx="3189235" cy="30963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7754" y1="12083" x2="73321" y2="11944"/>
                        <a14:foregroundMark x1="75048" y1="27083" x2="77735" y2="29722"/>
                        <a14:foregroundMark x1="90595" y1="41528" x2="95393" y2="40417"/>
                        <a14:foregroundMark x1="93090" y1="59306" x2="93282" y2="71944"/>
                        <a14:foregroundMark x1="43762" y1="82917" x2="45489" y2="77083"/>
                        <a14:foregroundMark x1="20345" y1="93333" x2="32630" y2="92361"/>
                        <a14:foregroundMark x1="11708" y1="26250" x2="15739" y2="17778"/>
                        <a14:foregroundMark x1="90211" y1="25139" x2="89827" y2="31111"/>
                        <a14:foregroundMark x1="93858" y1="35139" x2="97889" y2="37361"/>
                        <a14:foregroundMark x1="61036" y1="26667" x2="61804" y2="20000"/>
                        <a14:foregroundMark x1="57774" y1="2917" x2="61036" y2="2639"/>
                        <a14:foregroundMark x1="94626" y1="30278" x2="94626" y2="30278"/>
                        <a14:foregroundMark x1="77971" y1="9853" x2="77971" y2="839"/>
                        <a14:foregroundMark x1="59130" y1="15723" x2="60870" y2="9015"/>
                        <a14:foregroundMark x1="64058" y1="6080" x2="65507" y2="2935"/>
                        <a14:foregroundMark x1="77101" y1="13627" x2="84058" y2="11111"/>
                        <a14:foregroundMark x1="79710" y1="18029" x2="84348" y2="15304"/>
                        <a14:foregroundMark x1="74493" y1="22642" x2="76232" y2="20335"/>
                        <a14:foregroundMark x1="80580" y1="23899" x2="82029" y2="23270"/>
                        <a14:backgroundMark x1="67370" y1="6250" x2="71401" y2="1389"/>
                        <a14:backgroundMark x1="56046" y1="7083" x2="59693" y2="6250"/>
                        <a14:backgroundMark x1="47025" y1="5278" x2="52399" y2="5278"/>
                        <a14:backgroundMark x1="59693" y1="5833" x2="61420" y2="5139"/>
                        <a14:backgroundMark x1="50288" y1="556" x2="60461" y2="556"/>
                        <a14:backgroundMark x1="62380" y1="15000" x2="64491" y2="9444"/>
                        <a14:backgroundMark x1="40691" y1="20000" x2="45873" y2="28611"/>
                        <a14:backgroundMark x1="71593" y1="9583" x2="73321" y2="8194"/>
                        <a14:backgroundMark x1="83685" y1="14583" x2="84837" y2="13611"/>
                        <a14:backgroundMark x1="79846" y1="20417" x2="79846" y2="20417"/>
                        <a14:backgroundMark x1="44928" y1="12159" x2="38551" y2="9434"/>
                        <a14:backgroundMark x1="54783" y1="15094" x2="57971" y2="901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46" y="4842026"/>
            <a:ext cx="1371626" cy="18955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99" b="98201" l="1667" r="98704">
                        <a14:foregroundMark x1="20926" y1="72842" x2="27222" y2="97122"/>
                        <a14:foregroundMark x1="27222" y1="97122" x2="62593" y2="94964"/>
                        <a14:foregroundMark x1="62963" y1="94604" x2="95370" y2="90468"/>
                        <a14:foregroundMark x1="21667" y1="73741" x2="38333" y2="63669"/>
                        <a14:foregroundMark x1="33519" y1="66727" x2="85370" y2="68525"/>
                        <a14:foregroundMark x1="79630" y1="68885" x2="40926" y2="85971"/>
                        <a14:foregroundMark x1="22778" y1="78957" x2="42407" y2="66727"/>
                        <a14:foregroundMark x1="31667" y1="73022" x2="42778" y2="87230"/>
                        <a14:foregroundMark x1="24259" y1="85432" x2="36481" y2="79676"/>
                        <a14:foregroundMark x1="30370" y1="89388" x2="37593" y2="85252"/>
                        <a14:foregroundMark x1="34815" y1="93885" x2="45926" y2="88489"/>
                        <a14:foregroundMark x1="29074" y1="90288" x2="36481" y2="88849"/>
                        <a14:foregroundMark x1="31111" y1="92986" x2="35556" y2="91547"/>
                        <a14:foregroundMark x1="40926" y1="93345" x2="43889" y2="92986"/>
                        <a14:foregroundMark x1="41481" y1="73921" x2="50926" y2="74460"/>
                        <a14:foregroundMark x1="46296" y1="79137" x2="52963" y2="75360"/>
                        <a14:foregroundMark x1="61296" y1="73561" x2="64259" y2="69604"/>
                        <a14:foregroundMark x1="44074" y1="70504" x2="52963" y2="72482"/>
                        <a14:foregroundMark x1="58519" y1="70324" x2="58333" y2="76619"/>
                        <a14:foregroundMark x1="63148" y1="87770" x2="75926" y2="80935"/>
                        <a14:foregroundMark x1="86667" y1="72842" x2="90926" y2="79317"/>
                        <a14:foregroundMark x1="75926" y1="82734" x2="90556" y2="80036"/>
                        <a14:foregroundMark x1="77407" y1="70683" x2="87222" y2="73201"/>
                        <a14:foregroundMark x1="69630" y1="74460" x2="76852" y2="80036"/>
                        <a14:foregroundMark x1="62037" y1="77698" x2="65926" y2="87050"/>
                        <a14:foregroundMark x1="54444" y1="81295" x2="56667" y2="89568"/>
                        <a14:foregroundMark x1="41111" y1="74820" x2="44630" y2="82014"/>
                        <a14:foregroundMark x1="47037" y1="84173" x2="50556" y2="87590"/>
                        <a14:foregroundMark x1="68889" y1="87770" x2="80370" y2="84712"/>
                        <a14:foregroundMark x1="80926" y1="85971" x2="93889" y2="86511"/>
                        <a14:foregroundMark x1="82037" y1="84892" x2="92778" y2="83993"/>
                        <a14:foregroundMark x1="78333" y1="89388" x2="87037" y2="88669"/>
                        <a14:foregroundMark x1="87222" y1="70324" x2="93519" y2="79317"/>
                        <a14:foregroundMark x1="88519" y1="88849" x2="91111" y2="886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085184"/>
            <a:ext cx="1367617" cy="14081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800" b="94200" l="4623" r="94891">
                        <a14:foregroundMark x1="76399" y1="35600" x2="83942" y2="36400"/>
                        <a14:backgroundMark x1="82725" y1="10400" x2="86861" y2="14200"/>
                        <a14:backgroundMark x1="82968" y1="10800" x2="92214" y2="5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907" y="4572692"/>
            <a:ext cx="1930779" cy="234888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250" r="100000">
                        <a14:foregroundMark x1="85750" y1="31915" x2="85750" y2="31915"/>
                        <a14:foregroundMark x1="70250" y1="10638" x2="89750" y2="13032"/>
                        <a14:foregroundMark x1="81000" y1="4787" x2="88500" y2="6915"/>
                        <a14:foregroundMark x1="88250" y1="7447" x2="88000" y2="9309"/>
                        <a14:foregroundMark x1="81250" y1="68085" x2="88750" y2="62766"/>
                        <a14:foregroundMark x1="79000" y1="68085" x2="78000" y2="88564"/>
                        <a14:foregroundMark x1="66500" y1="79521" x2="72750" y2="84043"/>
                        <a14:foregroundMark x1="71500" y1="80585" x2="74250" y2="76330"/>
                        <a14:foregroundMark x1="61000" y1="89096" x2="59250" y2="96543"/>
                        <a14:foregroundMark x1="58250" y1="98138" x2="60750" y2="94415"/>
                        <a14:foregroundMark x1="91500" y1="66755" x2="94250" y2="87500"/>
                        <a14:foregroundMark x1="81000" y1="95213" x2="94000" y2="87500"/>
                        <a14:foregroundMark x1="90750" y1="62234" x2="92000" y2="74468"/>
                        <a14:foregroundMark x1="86000" y1="72074" x2="86000" y2="85638"/>
                        <a14:foregroundMark x1="78250" y1="98936" x2="86000" y2="98404"/>
                        <a14:foregroundMark x1="91250" y1="94681" x2="97250" y2="96277"/>
                        <a14:foregroundMark x1="65500" y1="13032" x2="75000" y2="2926"/>
                        <a14:foregroundMark x1="88000" y1="14362" x2="90750" y2="18085"/>
                        <a14:foregroundMark x1="71500" y1="32447" x2="71500" y2="32447"/>
                        <a14:foregroundMark x1="73250" y1="71543" x2="71250" y2="67553"/>
                        <a14:foregroundMark x1="70250" y1="70479" x2="67750" y2="75000"/>
                        <a14:foregroundMark x1="67250" y1="74734" x2="74500" y2="77926"/>
                        <a14:backgroundMark x1="86000" y1="24202" x2="98750" y2="34043"/>
                        <a14:backgroundMark x1="97750" y1="64894" x2="99000" y2="77660"/>
                        <a14:backgroundMark x1="98500" y1="98404" x2="98500" y2="98404"/>
                        <a14:backgroundMark x1="99250" y1="96543" x2="96500" y2="99202"/>
                        <a14:backgroundMark x1="72750" y1="73936" x2="72750" y2="73936"/>
                        <a14:backgroundMark x1="71000" y1="73936" x2="71000" y2="73936"/>
                        <a14:backgroundMark x1="70250" y1="72872" x2="70250" y2="72872"/>
                        <a14:backgroundMark x1="93500" y1="36702" x2="93750" y2="55585"/>
                        <a14:backgroundMark x1="60000" y1="23138" x2="59000" y2="404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869160"/>
            <a:ext cx="1467308" cy="1379269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2555264" y="332656"/>
            <a:ext cx="403347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 урока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27585" y="980728"/>
            <a:ext cx="691276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Организационный момент.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Устная работа (этап мотивации)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Открытие темы (этап выявления места и причины затруднения).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Работа по новой теме : а) этап построения проекта выхода из затруднения; б) этап первичного закрепления; в) этап самостоятельной работы;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Самостоятельная работа в парах;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Рефлексия;</a:t>
            </a:r>
          </a:p>
          <a:p>
            <a:pPr marL="342900" indent="-342900">
              <a:buAutoNum type="arabicPeriod"/>
            </a:pPr>
            <a:r>
              <a:rPr lang="ru-RU" sz="2000" dirty="0" smtClean="0"/>
              <a:t>Домашнее задание.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47851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6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83978"/>
            <a:ext cx="7920879" cy="469329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такое окружность и как её начертить?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Чем круг отличается от окружности?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такое радиус и диаметр?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измерить угол и в каких единицах измерения?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такое центральный угол и сектор?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Чему равна сумма центральных углов всех секторов круга?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показывают знаменатель и числитель дроби?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найти часть от целого и целое по его части?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35804" y="260648"/>
            <a:ext cx="68723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Знаешь ли ты?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284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167" b="100000" l="1780" r="100000">
                        <a14:foregroundMark x1="30744" y1="60833" x2="46926" y2="56000"/>
                        <a14:foregroundMark x1="40939" y1="62000" x2="40939" y2="62000"/>
                        <a14:foregroundMark x1="40939" y1="61667" x2="40777" y2="57833"/>
                        <a14:foregroundMark x1="29126" y1="68667" x2="37702" y2="79333"/>
                        <a14:foregroundMark x1="37702" y1="79333" x2="43851" y2="69500"/>
                        <a14:foregroundMark x1="43851" y1="69500" x2="40615" y2="61833"/>
                        <a14:foregroundMark x1="42395" y1="65833" x2="36408" y2="59000"/>
                        <a14:foregroundMark x1="31068" y1="66333" x2="37379" y2="60000"/>
                        <a14:foregroundMark x1="31392" y1="66333" x2="32848" y2="73667"/>
                        <a14:foregroundMark x1="33495" y1="74667" x2="40291" y2="74500"/>
                        <a14:foregroundMark x1="33657" y1="73833" x2="33333" y2="73333"/>
                        <a14:foregroundMark x1="34951" y1="63667" x2="42233" y2="65500"/>
                        <a14:foregroundMark x1="53560" y1="55000" x2="54045" y2="54667"/>
                        <a14:foregroundMark x1="66181" y1="40167" x2="62621" y2="45167"/>
                        <a14:foregroundMark x1="71197" y1="42833" x2="76699" y2="46000"/>
                        <a14:foregroundMark x1="71036" y1="43000" x2="60518" y2="47667"/>
                        <a14:foregroundMark x1="65858" y1="46167" x2="67799" y2="60333"/>
                        <a14:foregroundMark x1="67638" y1="59333" x2="68285" y2="84500"/>
                        <a14:foregroundMark x1="57282" y1="83167" x2="65534" y2="86333"/>
                        <a14:foregroundMark x1="89320" y1="77333" x2="96117" y2="78667"/>
                        <a14:foregroundMark x1="93689" y1="81833" x2="94822" y2="86333"/>
                        <a14:foregroundMark x1="93042" y1="51833" x2="93689" y2="53667"/>
                        <a14:foregroundMark x1="86246" y1="16000" x2="85761" y2="18833"/>
                        <a14:foregroundMark x1="40453" y1="68500" x2="39806" y2="72167"/>
                        <a14:foregroundMark x1="69579" y1="54333" x2="71197" y2="52000"/>
                        <a14:foregroundMark x1="73139" y1="55667" x2="73786" y2="52500"/>
                        <a14:foregroundMark x1="76537" y1="3500" x2="74757" y2="6667"/>
                        <a14:foregroundMark x1="85599" y1="13500" x2="86408" y2="15000"/>
                        <a14:foregroundMark x1="82201" y1="4833" x2="78641" y2="8000"/>
                        <a14:foregroundMark x1="47249" y1="41333" x2="50485" y2="43833"/>
                        <a14:foregroundMark x1="52427" y1="38500" x2="52427" y2="41333"/>
                        <a14:foregroundMark x1="55178" y1="38667" x2="53236" y2="42000"/>
                        <a14:foregroundMark x1="19256" y1="62000" x2="18608" y2="73833"/>
                        <a14:backgroundMark x1="5825" y1="53500" x2="5502" y2="58333"/>
                        <a14:backgroundMark x1="29935" y1="30167" x2="30097" y2="33500"/>
                        <a14:backgroundMark x1="25081" y1="31333" x2="28155" y2="32000"/>
                        <a14:backgroundMark x1="15534" y1="60833" x2="15534" y2="60833"/>
                        <a14:backgroundMark x1="9385" y1="55000" x2="9385" y2="55000"/>
                        <a14:backgroundMark x1="94498" y1="32833" x2="94498" y2="32833"/>
                        <a14:backgroundMark x1="91748" y1="35667" x2="91748" y2="35667"/>
                        <a14:backgroundMark x1="93689" y1="34000" x2="93689" y2="34000"/>
                        <a14:backgroundMark x1="90453" y1="37000" x2="90453" y2="37000"/>
                        <a14:backgroundMark x1="79288" y1="28333" x2="79288" y2="28333"/>
                        <a14:backgroundMark x1="79450" y1="32667" x2="79450" y2="32667"/>
                        <a14:backgroundMark x1="16181" y1="66500" x2="16181" y2="66500"/>
                        <a14:backgroundMark x1="16828" y1="66167" x2="16828" y2="66167"/>
                        <a14:backgroundMark x1="17314" y1="68333" x2="17314" y2="68333"/>
                        <a14:backgroundMark x1="20550" y1="17333" x2="20550" y2="17333"/>
                        <a14:backgroundMark x1="14725" y1="34333" x2="14725" y2="34333"/>
                        <a14:backgroundMark x1="29612" y1="7833" x2="29612" y2="7833"/>
                        <a14:backgroundMark x1="34466" y1="30833" x2="34466" y2="30833"/>
                        <a14:backgroundMark x1="37379" y1="29333" x2="37379" y2="2933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5351" y="3761655"/>
            <a:ext cx="3189235" cy="309634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67754" y1="12083" x2="73321" y2="11944"/>
                        <a14:foregroundMark x1="75048" y1="27083" x2="77735" y2="29722"/>
                        <a14:foregroundMark x1="90595" y1="41528" x2="95393" y2="40417"/>
                        <a14:foregroundMark x1="93090" y1="59306" x2="93282" y2="71944"/>
                        <a14:foregroundMark x1="43762" y1="82917" x2="45489" y2="77083"/>
                        <a14:foregroundMark x1="20345" y1="93333" x2="32630" y2="92361"/>
                        <a14:foregroundMark x1="11708" y1="26250" x2="15739" y2="17778"/>
                        <a14:foregroundMark x1="90211" y1="25139" x2="89827" y2="31111"/>
                        <a14:foregroundMark x1="93858" y1="35139" x2="97889" y2="37361"/>
                        <a14:foregroundMark x1="61036" y1="26667" x2="61804" y2="20000"/>
                        <a14:foregroundMark x1="57774" y1="2917" x2="61036" y2="2639"/>
                        <a14:foregroundMark x1="94626" y1="30278" x2="94626" y2="30278"/>
                        <a14:foregroundMark x1="77971" y1="9853" x2="77971" y2="839"/>
                        <a14:foregroundMark x1="59130" y1="15723" x2="60870" y2="9015"/>
                        <a14:foregroundMark x1="64058" y1="6080" x2="65507" y2="2935"/>
                        <a14:foregroundMark x1="77101" y1="13627" x2="84058" y2="11111"/>
                        <a14:foregroundMark x1="79710" y1="18029" x2="84348" y2="15304"/>
                        <a14:foregroundMark x1="74493" y1="22642" x2="76232" y2="20335"/>
                        <a14:foregroundMark x1="80580" y1="23899" x2="82029" y2="23270"/>
                        <a14:backgroundMark x1="67370" y1="6250" x2="71401" y2="1389"/>
                        <a14:backgroundMark x1="56046" y1="7083" x2="59693" y2="6250"/>
                        <a14:backgroundMark x1="47025" y1="5278" x2="52399" y2="5278"/>
                        <a14:backgroundMark x1="59693" y1="5833" x2="61420" y2="5139"/>
                        <a14:backgroundMark x1="50288" y1="556" x2="60461" y2="556"/>
                        <a14:backgroundMark x1="62380" y1="15000" x2="64491" y2="9444"/>
                        <a14:backgroundMark x1="40691" y1="20000" x2="45873" y2="28611"/>
                        <a14:backgroundMark x1="71593" y1="9583" x2="73321" y2="8194"/>
                        <a14:backgroundMark x1="83685" y1="14583" x2="84837" y2="13611"/>
                        <a14:backgroundMark x1="79846" y1="20417" x2="79846" y2="20417"/>
                        <a14:backgroundMark x1="44928" y1="12159" x2="38551" y2="9434"/>
                        <a14:backgroundMark x1="54783" y1="15094" x2="57971" y2="901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246" y="4842026"/>
            <a:ext cx="1371626" cy="189552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99" b="98201" l="1667" r="98704">
                        <a14:foregroundMark x1="20926" y1="72842" x2="27222" y2="97122"/>
                        <a14:foregroundMark x1="27222" y1="97122" x2="62593" y2="94964"/>
                        <a14:foregroundMark x1="62963" y1="94604" x2="95370" y2="90468"/>
                        <a14:foregroundMark x1="21667" y1="73741" x2="38333" y2="63669"/>
                        <a14:foregroundMark x1="33519" y1="66727" x2="85370" y2="68525"/>
                        <a14:foregroundMark x1="79630" y1="68885" x2="40926" y2="85971"/>
                        <a14:foregroundMark x1="22778" y1="78957" x2="42407" y2="66727"/>
                        <a14:foregroundMark x1="31667" y1="73022" x2="42778" y2="87230"/>
                        <a14:foregroundMark x1="24259" y1="85432" x2="36481" y2="79676"/>
                        <a14:foregroundMark x1="30370" y1="89388" x2="37593" y2="85252"/>
                        <a14:foregroundMark x1="34815" y1="93885" x2="45926" y2="88489"/>
                        <a14:foregroundMark x1="29074" y1="90288" x2="36481" y2="88849"/>
                        <a14:foregroundMark x1="31111" y1="92986" x2="35556" y2="91547"/>
                        <a14:foregroundMark x1="40926" y1="93345" x2="43889" y2="92986"/>
                        <a14:foregroundMark x1="41481" y1="73921" x2="50926" y2="74460"/>
                        <a14:foregroundMark x1="46296" y1="79137" x2="52963" y2="75360"/>
                        <a14:foregroundMark x1="61296" y1="73561" x2="64259" y2="69604"/>
                        <a14:foregroundMark x1="44074" y1="70504" x2="52963" y2="72482"/>
                        <a14:foregroundMark x1="58519" y1="70324" x2="58333" y2="76619"/>
                        <a14:foregroundMark x1="63148" y1="87770" x2="75926" y2="80935"/>
                        <a14:foregroundMark x1="86667" y1="72842" x2="90926" y2="79317"/>
                        <a14:foregroundMark x1="75926" y1="82734" x2="90556" y2="80036"/>
                        <a14:foregroundMark x1="77407" y1="70683" x2="87222" y2="73201"/>
                        <a14:foregroundMark x1="69630" y1="74460" x2="76852" y2="80036"/>
                        <a14:foregroundMark x1="62037" y1="77698" x2="65926" y2="87050"/>
                        <a14:foregroundMark x1="54444" y1="81295" x2="56667" y2="89568"/>
                        <a14:foregroundMark x1="41111" y1="74820" x2="44630" y2="82014"/>
                        <a14:foregroundMark x1="47037" y1="84173" x2="50556" y2="87590"/>
                        <a14:foregroundMark x1="68889" y1="87770" x2="80370" y2="84712"/>
                        <a14:foregroundMark x1="80926" y1="85971" x2="93889" y2="86511"/>
                        <a14:foregroundMark x1="82037" y1="84892" x2="92778" y2="83993"/>
                        <a14:foregroundMark x1="78333" y1="89388" x2="87037" y2="88669"/>
                        <a14:foregroundMark x1="87222" y1="70324" x2="93519" y2="79317"/>
                        <a14:foregroundMark x1="88519" y1="88849" x2="91111" y2="886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085184"/>
            <a:ext cx="1367617" cy="14081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4800" b="94200" l="4623" r="94891">
                        <a14:foregroundMark x1="76399" y1="35600" x2="83942" y2="36400"/>
                        <a14:backgroundMark x1="82725" y1="10400" x2="86861" y2="14200"/>
                        <a14:backgroundMark x1="82968" y1="10800" x2="92214" y2="5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907" y="4572692"/>
            <a:ext cx="1930779" cy="234888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250" r="100000">
                        <a14:foregroundMark x1="85750" y1="31915" x2="85750" y2="31915"/>
                        <a14:foregroundMark x1="70250" y1="10638" x2="89750" y2="13032"/>
                        <a14:foregroundMark x1="81000" y1="4787" x2="88500" y2="6915"/>
                        <a14:foregroundMark x1="88250" y1="7447" x2="88000" y2="9309"/>
                        <a14:foregroundMark x1="81250" y1="68085" x2="88750" y2="62766"/>
                        <a14:foregroundMark x1="79000" y1="68085" x2="78000" y2="88564"/>
                        <a14:foregroundMark x1="66500" y1="79521" x2="72750" y2="84043"/>
                        <a14:foregroundMark x1="71500" y1="80585" x2="74250" y2="76330"/>
                        <a14:foregroundMark x1="61000" y1="89096" x2="59250" y2="96543"/>
                        <a14:foregroundMark x1="58250" y1="98138" x2="60750" y2="94415"/>
                        <a14:foregroundMark x1="91500" y1="66755" x2="94250" y2="87500"/>
                        <a14:foregroundMark x1="81000" y1="95213" x2="94000" y2="87500"/>
                        <a14:foregroundMark x1="90750" y1="62234" x2="92000" y2="74468"/>
                        <a14:foregroundMark x1="86000" y1="72074" x2="86000" y2="85638"/>
                        <a14:foregroundMark x1="78250" y1="98936" x2="86000" y2="98404"/>
                        <a14:foregroundMark x1="91250" y1="94681" x2="97250" y2="96277"/>
                        <a14:foregroundMark x1="65500" y1="13032" x2="75000" y2="2926"/>
                        <a14:foregroundMark x1="88000" y1="14362" x2="90750" y2="18085"/>
                        <a14:foregroundMark x1="71500" y1="32447" x2="71500" y2="32447"/>
                        <a14:foregroundMark x1="73250" y1="71543" x2="71250" y2="67553"/>
                        <a14:foregroundMark x1="70250" y1="70479" x2="67750" y2="75000"/>
                        <a14:foregroundMark x1="67250" y1="74734" x2="74500" y2="77926"/>
                        <a14:backgroundMark x1="86000" y1="24202" x2="98750" y2="34043"/>
                        <a14:backgroundMark x1="97750" y1="64894" x2="99000" y2="77660"/>
                        <a14:backgroundMark x1="98500" y1="98404" x2="98500" y2="98404"/>
                        <a14:backgroundMark x1="99250" y1="96543" x2="96500" y2="99202"/>
                        <a14:backgroundMark x1="72750" y1="73936" x2="72750" y2="73936"/>
                        <a14:backgroundMark x1="71000" y1="73936" x2="71000" y2="73936"/>
                        <a14:backgroundMark x1="70250" y1="72872" x2="70250" y2="72872"/>
                        <a14:backgroundMark x1="93500" y1="36702" x2="93750" y2="55585"/>
                        <a14:backgroundMark x1="60000" y1="23138" x2="59000" y2="404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869160"/>
            <a:ext cx="1467308" cy="137926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27584" y="980728"/>
            <a:ext cx="7920879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4400" dirty="0" smtClean="0"/>
              <a:t>Диаграмма – способ наглядного представления числовых данных.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47851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6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6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5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1720099" y="404664"/>
            <a:ext cx="570380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Виды диаграмм: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835696" y="1052736"/>
            <a:ext cx="4732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Плоскостные:</a:t>
            </a:r>
            <a:endParaRPr lang="ru-RU" sz="3200" dirty="0"/>
          </a:p>
        </p:txBody>
      </p:sp>
      <p:graphicFrame>
        <p:nvGraphicFramePr>
          <p:cNvPr id="21" name="Диаграмма 20"/>
          <p:cNvGraphicFramePr/>
          <p:nvPr/>
        </p:nvGraphicFramePr>
        <p:xfrm>
          <a:off x="323528" y="1700808"/>
          <a:ext cx="7056784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570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5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488832" cy="924475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Объемные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7773229"/>
              </p:ext>
            </p:extLst>
          </p:nvPr>
        </p:nvGraphicFramePr>
        <p:xfrm>
          <a:off x="323528" y="1124745"/>
          <a:ext cx="7992888" cy="49685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8458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15616" y="1700808"/>
          <a:ext cx="7632700" cy="4051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414687"/>
            <a:ext cx="799288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Распределение суши и воды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6722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753241"/>
            <a:ext cx="799288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Состав </a:t>
            </a:r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воздуха,%</a:t>
            </a:r>
            <a:endParaRPr lang="ru-RU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009650" y="1484784"/>
          <a:ext cx="7124700" cy="4896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722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2777</TotalTime>
  <Words>336</Words>
  <Application>Microsoft Office PowerPoint</Application>
  <PresentationFormat>Экран (4:3)</PresentationFormat>
  <Paragraphs>65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Объемные</vt:lpstr>
      <vt:lpstr>Распределение суши и воды</vt:lpstr>
      <vt:lpstr>Состав воздуха,%</vt:lpstr>
      <vt:lpstr>Презентация PowerPoint</vt:lpstr>
      <vt:lpstr>Алгоритм построения круговой диаграммы:</vt:lpstr>
      <vt:lpstr>ФИЗМИНУТКА</vt:lpstr>
      <vt:lpstr>Решение задачи №1695 (стр257)</vt:lpstr>
      <vt:lpstr>Решение задачи №1693 (стр257)</vt:lpstr>
      <vt:lpstr>Решение задачи №1696 (стр257)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 Windows</cp:lastModifiedBy>
  <cp:revision>121</cp:revision>
  <dcterms:created xsi:type="dcterms:W3CDTF">2014-04-10T13:01:49Z</dcterms:created>
  <dcterms:modified xsi:type="dcterms:W3CDTF">2022-04-01T16:58:05Z</dcterms:modified>
</cp:coreProperties>
</file>