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304" r:id="rId4"/>
    <p:sldId id="258" r:id="rId5"/>
    <p:sldId id="259" r:id="rId6"/>
    <p:sldId id="260" r:id="rId7"/>
    <p:sldId id="261" r:id="rId8"/>
    <p:sldId id="262" r:id="rId9"/>
    <p:sldId id="263" r:id="rId10"/>
    <p:sldId id="264" r:id="rId11"/>
    <p:sldId id="272" r:id="rId12"/>
    <p:sldId id="271" r:id="rId13"/>
    <p:sldId id="270" r:id="rId14"/>
    <p:sldId id="269" r:id="rId15"/>
    <p:sldId id="268"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9" r:id="rId41"/>
    <p:sldId id="300" r:id="rId42"/>
    <p:sldId id="301" r:id="rId43"/>
    <p:sldId id="302" r:id="rId44"/>
    <p:sldId id="303" r:id="rId45"/>
    <p:sldId id="305"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14.10.2020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14.10.2020</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14.10.2020</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14.10.2020</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reabilitaciya.org/vidy-reabilitacii/fizioterapiya/143-teplolechebnye-proczedury-teplolechenie-teploterapiya-peloidoterapiya.html" TargetMode="External"/><Relationship Id="rId2" Type="http://schemas.openxmlformats.org/officeDocument/2006/relationships/hyperlink" Target="http://reabilitaciya.org/vidy-reabilitacii/fizioterapiya/105-sinusoidalnye-modulirovannye-toki-i-amplipulsterapiya.html"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hyperlink" Target="https://ru.wikipedia.org/wiki/%D0%A4%D0%B8%D0%B7%D0%B8%D0%BE%D1%82%D0%B5%D1%80%D0%B0%D0%BF%D0%B8%D1%8F"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Autofit/>
          </a:bodyPr>
          <a:lstStyle/>
          <a:p>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solidFill>
                  <a:srgbClr val="FF0000"/>
                </a:solidFill>
                <a:latin typeface="Times New Roman" pitchFamily="18" charset="0"/>
                <a:cs typeface="Times New Roman" pitchFamily="18" charset="0"/>
              </a:rPr>
              <a:t>Профессиональный  конкурс</a:t>
            </a:r>
          </a:p>
          <a:p>
            <a:r>
              <a:rPr lang="ru-RU" sz="2000" dirty="0" smtClean="0">
                <a:solidFill>
                  <a:srgbClr val="FF0000"/>
                </a:solidFill>
                <a:latin typeface="Times New Roman" pitchFamily="18" charset="0"/>
                <a:cs typeface="Times New Roman" pitchFamily="18" charset="0"/>
              </a:rPr>
              <a:t>«ЭЛПИС»</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ПМ.02 Участие в лечебно-диагностическом и реабилитационном процессах</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МДК.02.02 Основы реабилитации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2" name="Заголовок 1"/>
          <p:cNvSpPr>
            <a:spLocks noGrp="1"/>
          </p:cNvSpPr>
          <p:nvPr>
            <p:ph type="ctrTitle"/>
          </p:nvPr>
        </p:nvSpPr>
        <p:spPr/>
        <p:txBody>
          <a:bodyPr>
            <a:normAutofit/>
          </a:bodyPr>
          <a:lstStyle/>
          <a:p>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2000" dirty="0" err="1" smtClean="0">
                <a:solidFill>
                  <a:schemeClr val="tx1"/>
                </a:solidFill>
                <a:latin typeface="Times New Roman" pitchFamily="18" charset="0"/>
                <a:cs typeface="Times New Roman" pitchFamily="18" charset="0"/>
              </a:rPr>
              <a:t>Кыштымский</a:t>
            </a:r>
            <a:r>
              <a:rPr lang="ru-RU" sz="2000" dirty="0" smtClean="0">
                <a:solidFill>
                  <a:schemeClr val="tx1"/>
                </a:solidFill>
                <a:latin typeface="Times New Roman" pitchFamily="18" charset="0"/>
                <a:cs typeface="Times New Roman" pitchFamily="18" charset="0"/>
              </a:rPr>
              <a:t> филиал ГБПОУ «</a:t>
            </a:r>
            <a:r>
              <a:rPr lang="ru-RU" sz="2000" dirty="0" err="1" smtClean="0">
                <a:solidFill>
                  <a:schemeClr val="tx1"/>
                </a:solidFill>
                <a:latin typeface="Times New Roman" pitchFamily="18" charset="0"/>
                <a:cs typeface="Times New Roman" pitchFamily="18" charset="0"/>
              </a:rPr>
              <a:t>Миасский</a:t>
            </a:r>
            <a:r>
              <a:rPr lang="ru-RU" sz="2000" dirty="0" smtClean="0">
                <a:solidFill>
                  <a:schemeClr val="tx1"/>
                </a:solidFill>
                <a:latin typeface="Times New Roman" pitchFamily="18" charset="0"/>
                <a:cs typeface="Times New Roman" pitchFamily="18" charset="0"/>
              </a:rPr>
              <a:t> медицинский колледж»</a:t>
            </a:r>
            <a:br>
              <a:rPr lang="ru-RU" sz="2000" dirty="0" smtClean="0">
                <a:solidFill>
                  <a:schemeClr val="tx1"/>
                </a:solidFill>
                <a:latin typeface="Times New Roman" pitchFamily="18" charset="0"/>
                <a:cs typeface="Times New Roman" pitchFamily="18" charset="0"/>
              </a:rPr>
            </a:br>
            <a:r>
              <a:rPr lang="ru-RU" sz="2000" dirty="0" smtClean="0"/>
              <a:t/>
            </a:r>
            <a:br>
              <a:rPr lang="ru-RU" sz="2000" dirty="0" smtClean="0"/>
            </a:br>
            <a:endParaRPr lang="ru-R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278088"/>
          </a:xfrm>
        </p:spPr>
        <p:txBody>
          <a:bodyPr>
            <a:normAutofit/>
          </a:bodyPr>
          <a:lstStyle/>
          <a:p>
            <a:r>
              <a:rPr lang="ru-RU" sz="3600" dirty="0" smtClean="0">
                <a:latin typeface="Times New Roman" pitchFamily="18" charset="0"/>
                <a:cs typeface="Times New Roman" pitchFamily="18" charset="0"/>
              </a:rPr>
              <a:t>Что можно использовать  для пациентов на раннем этапе реабилитации?</a:t>
            </a:r>
          </a:p>
          <a:p>
            <a:endParaRPr lang="ru-RU" sz="36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2060"/>
                </a:solidFill>
                <a:latin typeface="Times New Roman" pitchFamily="18" charset="0"/>
                <a:cs typeface="Times New Roman" pitchFamily="18" charset="0"/>
              </a:rPr>
              <a:t>Ранний этап реабилитации</a:t>
            </a:r>
            <a:endParaRPr lang="ru-RU" dirty="0">
              <a:solidFill>
                <a:srgbClr val="002060"/>
              </a:solidFill>
              <a:latin typeface="Times New Roman" pitchFamily="18" charset="0"/>
              <a:cs typeface="Times New Roman" pitchFamily="18" charset="0"/>
            </a:endParaRPr>
          </a:p>
        </p:txBody>
      </p:sp>
      <p:sp>
        <p:nvSpPr>
          <p:cNvPr id="4" name="Текст 3"/>
          <p:cNvSpPr>
            <a:spLocks noGrp="1"/>
          </p:cNvSpPr>
          <p:nvPr>
            <p:ph type="body" sz="half" idx="2"/>
          </p:nvPr>
        </p:nvSpPr>
        <p:spPr/>
        <p:txBody>
          <a:bodyPr>
            <a:normAutofit/>
          </a:bodyPr>
          <a:lstStyle/>
          <a:p>
            <a:r>
              <a:rPr lang="ru-RU" sz="3200" dirty="0" smtClean="0">
                <a:solidFill>
                  <a:schemeClr val="tx1"/>
                </a:solidFill>
                <a:latin typeface="Times New Roman" pitchFamily="18" charset="0"/>
                <a:cs typeface="Times New Roman" pitchFamily="18" charset="0"/>
              </a:rPr>
              <a:t>На раннем этапе используют надувание шариков для профилактики застойной пневмонии</a:t>
            </a:r>
          </a:p>
          <a:p>
            <a:endParaRPr lang="ru-RU" sz="3200" dirty="0">
              <a:solidFill>
                <a:schemeClr val="tx1"/>
              </a:solidFill>
              <a:latin typeface="Times New Roman" pitchFamily="18" charset="0"/>
              <a:cs typeface="Times New Roman" pitchFamily="18" charset="0"/>
            </a:endParaRPr>
          </a:p>
        </p:txBody>
      </p:sp>
      <p:pic>
        <p:nvPicPr>
          <p:cNvPr id="1028" name="Picture 4" descr="https://main-cdn.goods.ru/hlr-system/1604112/100023348546b0.jpg"/>
          <p:cNvPicPr>
            <a:picLocks noGrp="1" noChangeAspect="1" noChangeArrowheads="1"/>
          </p:cNvPicPr>
          <p:nvPr>
            <p:ph type="pic" idx="1"/>
          </p:nvPr>
        </p:nvPicPr>
        <p:blipFill>
          <a:blip r:embed="rId2" cstate="print"/>
          <a:srcRect t="15738" b="15738"/>
          <a:stretch>
            <a:fillRect/>
          </a:stretch>
        </p:blipFill>
        <p:spPr bwMode="auto">
          <a:xfrm>
            <a:off x="2915816" y="620688"/>
            <a:ext cx="5951463" cy="561662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3600" dirty="0" smtClean="0">
                <a:latin typeface="Times New Roman" pitchFamily="18" charset="0"/>
                <a:cs typeface="Times New Roman" pitchFamily="18" charset="0"/>
              </a:rPr>
              <a:t>Что означает определение: «</a:t>
            </a:r>
            <a:r>
              <a:rPr lang="ru-RU" sz="3600" dirty="0" err="1" smtClean="0">
                <a:latin typeface="Times New Roman" pitchFamily="18" charset="0"/>
                <a:cs typeface="Times New Roman" pitchFamily="18" charset="0"/>
              </a:rPr>
              <a:t>СпАртианские</a:t>
            </a:r>
            <a:r>
              <a:rPr lang="ru-RU" sz="3600" dirty="0" smtClean="0">
                <a:latin typeface="Times New Roman" pitchFamily="18" charset="0"/>
                <a:cs typeface="Times New Roman" pitchFamily="18" charset="0"/>
              </a:rPr>
              <a:t> игры»?</a:t>
            </a:r>
          </a:p>
          <a:p>
            <a:endParaRPr lang="ru-RU" sz="3600" dirty="0">
              <a:latin typeface="Times New Roman" pitchFamily="18" charset="0"/>
              <a:cs typeface="Times New Roman" pitchFamily="18" charset="0"/>
            </a:endParaRPr>
          </a:p>
        </p:txBody>
      </p:sp>
      <p:sp>
        <p:nvSpPr>
          <p:cNvPr id="3" name="Заголовок 2"/>
          <p:cNvSpPr>
            <a:spLocks noGrp="1"/>
          </p:cNvSpPr>
          <p:nvPr>
            <p:ph type="title"/>
          </p:nvPr>
        </p:nvSpPr>
        <p:spPr>
          <a:xfrm>
            <a:off x="722313" y="533400"/>
            <a:ext cx="7772400" cy="1095400"/>
          </a:xfrm>
        </p:spPr>
        <p:txBody>
          <a:bodyPr>
            <a:normAutofit/>
          </a:bodyPr>
          <a:lstStyle/>
          <a:p>
            <a:r>
              <a:rPr lang="ru-RU" dirty="0" smtClean="0"/>
              <a:t>вопрос</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3600" dirty="0" smtClean="0">
                <a:latin typeface="Times New Roman" pitchFamily="18" charset="0"/>
                <a:cs typeface="Times New Roman" pitchFamily="18" charset="0"/>
              </a:rPr>
              <a:t>«</a:t>
            </a:r>
            <a:r>
              <a:rPr lang="ru-RU" sz="3600" dirty="0" err="1" smtClean="0">
                <a:latin typeface="Times New Roman" pitchFamily="18" charset="0"/>
                <a:cs typeface="Times New Roman" pitchFamily="18" charset="0"/>
              </a:rPr>
              <a:t>СпАртианские</a:t>
            </a:r>
            <a:r>
              <a:rPr lang="ru-RU" sz="3600" dirty="0" smtClean="0">
                <a:latin typeface="Times New Roman" pitchFamily="18" charset="0"/>
                <a:cs typeface="Times New Roman" pitchFamily="18" charset="0"/>
              </a:rPr>
              <a:t> игры» - форма оздоровительной культуры игр для инвалидов</a:t>
            </a:r>
          </a:p>
          <a:p>
            <a:endParaRPr lang="ru-RU" sz="36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000" dirty="0" smtClean="0">
                <a:latin typeface="Times New Roman" pitchFamily="18" charset="0"/>
                <a:cs typeface="Times New Roman" pitchFamily="18" charset="0"/>
              </a:rPr>
              <a:t>В каком году были разработаны </a:t>
            </a:r>
            <a:r>
              <a:rPr lang="ru-RU" sz="4000" dirty="0" err="1" smtClean="0">
                <a:latin typeface="Times New Roman" pitchFamily="18" charset="0"/>
                <a:cs typeface="Times New Roman" pitchFamily="18" charset="0"/>
              </a:rPr>
              <a:t>СпАртианские</a:t>
            </a:r>
            <a:r>
              <a:rPr lang="ru-RU" sz="4000" dirty="0" smtClean="0">
                <a:latin typeface="Times New Roman" pitchFamily="18" charset="0"/>
                <a:cs typeface="Times New Roman" pitchFamily="18" charset="0"/>
              </a:rPr>
              <a:t> игры?</a:t>
            </a:r>
          </a:p>
          <a:p>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000" dirty="0" err="1" smtClean="0">
                <a:latin typeface="Times New Roman" pitchFamily="18" charset="0"/>
                <a:cs typeface="Times New Roman" pitchFamily="18" charset="0"/>
              </a:rPr>
              <a:t>СпАртианские</a:t>
            </a:r>
            <a:r>
              <a:rPr lang="ru-RU" sz="4000" dirty="0" smtClean="0">
                <a:latin typeface="Times New Roman" pitchFamily="18" charset="0"/>
                <a:cs typeface="Times New Roman" pitchFamily="18" charset="0"/>
              </a:rPr>
              <a:t> игры были разработаны в  1990г.</a:t>
            </a:r>
          </a:p>
          <a:p>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rmAutofit/>
          </a:bodyPr>
          <a:lstStyle/>
          <a:p>
            <a:r>
              <a:rPr lang="ru-RU" sz="4800" dirty="0" smtClean="0">
                <a:latin typeface="Times New Roman" pitchFamily="18" charset="0"/>
                <a:cs typeface="Times New Roman" pitchFamily="18" charset="0"/>
              </a:rPr>
              <a:t>Что такое физиотерапия?</a:t>
            </a:r>
          </a:p>
          <a:p>
            <a:endParaRPr lang="ru-RU" sz="4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ru-RU" dirty="0" smtClean="0"/>
              <a:t>вопрос</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278088"/>
          </a:xfrm>
        </p:spPr>
        <p:txBody>
          <a:bodyPr>
            <a:normAutofit fontScale="77500" lnSpcReduction="20000"/>
          </a:bodyPr>
          <a:lstStyle/>
          <a:p>
            <a:r>
              <a:rPr lang="ru-RU" sz="3100" dirty="0" smtClean="0">
                <a:latin typeface="Times New Roman" pitchFamily="18" charset="0"/>
                <a:cs typeface="Times New Roman" pitchFamily="18" charset="0"/>
              </a:rPr>
              <a:t>Физиотерапия - это область клинической медицины, изучающая физиологическое и лечебное действие природных и искусственно создаваемых физических факторов на организм человека.</a:t>
            </a:r>
          </a:p>
          <a:p>
            <a:r>
              <a:rPr lang="ru-RU" sz="3100" dirty="0" smtClean="0">
                <a:latin typeface="Times New Roman" pitchFamily="18" charset="0"/>
                <a:cs typeface="Times New Roman" pitchFamily="18" charset="0"/>
              </a:rPr>
              <a:t> </a:t>
            </a:r>
          </a:p>
          <a:p>
            <a:endParaRPr lang="ru-RU" dirty="0"/>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3600" dirty="0" smtClean="0">
                <a:latin typeface="Times New Roman" pitchFamily="18" charset="0"/>
                <a:cs typeface="Times New Roman" pitchFamily="18" charset="0"/>
              </a:rPr>
              <a:t>Что означает понятие: </a:t>
            </a:r>
            <a:r>
              <a:rPr lang="ru-RU" sz="3600" dirty="0" err="1" smtClean="0">
                <a:latin typeface="Times New Roman" pitchFamily="18" charset="0"/>
                <a:cs typeface="Times New Roman" pitchFamily="18" charset="0"/>
              </a:rPr>
              <a:t>преформированные</a:t>
            </a:r>
            <a:r>
              <a:rPr lang="ru-RU" sz="3600" dirty="0" smtClean="0">
                <a:latin typeface="Times New Roman" pitchFamily="18" charset="0"/>
                <a:cs typeface="Times New Roman" pitchFamily="18" charset="0"/>
              </a:rPr>
              <a:t> физические факторы?</a:t>
            </a:r>
          </a:p>
          <a:p>
            <a:endParaRPr lang="ru-RU" sz="36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403648" y="2780928"/>
            <a:ext cx="6480174" cy="1673225"/>
          </a:xfrm>
        </p:spPr>
        <p:txBody>
          <a:bodyPr>
            <a:noAutofit/>
          </a:bodyPr>
          <a:lstStyle/>
          <a:p>
            <a:r>
              <a:rPr lang="ru-RU" sz="1400" dirty="0" smtClean="0">
                <a:solidFill>
                  <a:schemeClr val="tx1"/>
                </a:solidFill>
              </a:rPr>
              <a:t> </a:t>
            </a:r>
            <a:endParaRPr lang="ru-RU" sz="1400" u="sng" dirty="0" smtClean="0">
              <a:solidFill>
                <a:schemeClr val="tx1"/>
              </a:solidFill>
              <a:latin typeface="Times New Roman" pitchFamily="18" charset="0"/>
              <a:cs typeface="Times New Roman" pitchFamily="18" charset="0"/>
            </a:endParaRPr>
          </a:p>
          <a:p>
            <a:r>
              <a:rPr lang="ru-RU" dirty="0" smtClean="0">
                <a:solidFill>
                  <a:schemeClr val="tx1"/>
                </a:solidFill>
                <a:latin typeface="Times New Roman" pitchFamily="18" charset="0"/>
                <a:cs typeface="Times New Roman" pitchFamily="18" charset="0"/>
              </a:rPr>
              <a:t>Используют:</a:t>
            </a:r>
          </a:p>
          <a:p>
            <a:pPr lvl="0"/>
            <a:r>
              <a:rPr lang="ru-RU" dirty="0" smtClean="0">
                <a:solidFill>
                  <a:srgbClr val="FF0000"/>
                </a:solidFill>
                <a:latin typeface="Times New Roman" pitchFamily="18" charset="0"/>
                <a:cs typeface="Times New Roman" pitchFamily="18" charset="0"/>
              </a:rPr>
              <a:t>постоянные токи низкого напряжения</a:t>
            </a:r>
          </a:p>
          <a:p>
            <a:pPr lvl="0"/>
            <a:r>
              <a:rPr lang="ru-RU" dirty="0" smtClean="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hlinkClick r:id="rId2"/>
              </a:rPr>
              <a:t>переменные токи</a:t>
            </a:r>
            <a:endParaRPr lang="ru-RU" dirty="0" smtClean="0">
              <a:solidFill>
                <a:schemeClr val="tx1"/>
              </a:solidFill>
              <a:latin typeface="Times New Roman" pitchFamily="18" charset="0"/>
              <a:cs typeface="Times New Roman" pitchFamily="18" charset="0"/>
            </a:endParaRPr>
          </a:p>
          <a:p>
            <a:pPr lvl="0"/>
            <a:r>
              <a:rPr lang="ru-RU" dirty="0" smtClean="0">
                <a:solidFill>
                  <a:srgbClr val="00B050"/>
                </a:solidFill>
                <a:latin typeface="Times New Roman" pitchFamily="18" charset="0"/>
                <a:cs typeface="Times New Roman" pitchFamily="18" charset="0"/>
              </a:rPr>
              <a:t>электрическое поле</a:t>
            </a:r>
          </a:p>
          <a:p>
            <a:pPr lvl="0"/>
            <a:r>
              <a:rPr lang="ru-RU" dirty="0" smtClean="0">
                <a:solidFill>
                  <a:srgbClr val="FFC000"/>
                </a:solidFill>
                <a:latin typeface="Times New Roman" pitchFamily="18" charset="0"/>
                <a:cs typeface="Times New Roman" pitchFamily="18" charset="0"/>
              </a:rPr>
              <a:t>магнитное поле</a:t>
            </a:r>
          </a:p>
          <a:p>
            <a:pPr lvl="0"/>
            <a:r>
              <a:rPr lang="ru-RU" dirty="0" smtClean="0">
                <a:solidFill>
                  <a:schemeClr val="accent1"/>
                </a:solidFill>
                <a:latin typeface="Times New Roman" pitchFamily="18" charset="0"/>
                <a:cs typeface="Times New Roman" pitchFamily="18" charset="0"/>
              </a:rPr>
              <a:t>электромагнитное излучение</a:t>
            </a:r>
          </a:p>
          <a:p>
            <a:pPr lvl="0"/>
            <a:r>
              <a:rPr lang="ru-RU" dirty="0" smtClean="0">
                <a:solidFill>
                  <a:srgbClr val="002060"/>
                </a:solidFill>
                <a:latin typeface="Times New Roman" pitchFamily="18" charset="0"/>
                <a:cs typeface="Times New Roman" pitchFamily="18" charset="0"/>
              </a:rPr>
              <a:t>механические колебания </a:t>
            </a:r>
          </a:p>
          <a:p>
            <a:pPr lvl="0"/>
            <a:r>
              <a:rPr lang="ru-RU" dirty="0" smtClean="0">
                <a:solidFill>
                  <a:srgbClr val="92D050"/>
                </a:solidFill>
                <a:latin typeface="Times New Roman" pitchFamily="18" charset="0"/>
                <a:cs typeface="Times New Roman" pitchFamily="18" charset="0"/>
              </a:rPr>
              <a:t>воздействия измененной воздушной средой </a:t>
            </a:r>
          </a:p>
          <a:p>
            <a:pPr lvl="0"/>
            <a:r>
              <a:rPr lang="ru-RU" dirty="0" smtClean="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hlinkClick r:id="rId3"/>
              </a:rPr>
              <a:t>температурные факторы</a:t>
            </a:r>
            <a:endParaRPr lang="ru-RU" dirty="0" smtClean="0">
              <a:solidFill>
                <a:schemeClr val="tx1"/>
              </a:solidFill>
              <a:latin typeface="Times New Roman" pitchFamily="18" charset="0"/>
              <a:cs typeface="Times New Roman" pitchFamily="18" charset="0"/>
            </a:endParaRPr>
          </a:p>
          <a:p>
            <a:endParaRPr lang="ru-RU" dirty="0">
              <a:solidFill>
                <a:schemeClr val="tx1"/>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ru-RU" sz="4400" dirty="0" smtClean="0">
                <a:solidFill>
                  <a:schemeClr val="tx1"/>
                </a:solidFill>
              </a:rPr>
              <a:t> </a:t>
            </a:r>
            <a:r>
              <a:rPr lang="ru-RU" sz="4400" dirty="0" smtClean="0">
                <a:solidFill>
                  <a:schemeClr val="tx1"/>
                </a:solidFill>
                <a:latin typeface="Times New Roman" pitchFamily="18" charset="0"/>
                <a:cs typeface="Times New Roman" pitchFamily="18" charset="0"/>
              </a:rPr>
              <a:t>Это аппаратное лечение в физиотерапии</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2400" b="0" dirty="0" smtClean="0">
                <a:solidFill>
                  <a:srgbClr val="C00000"/>
                </a:solidFill>
              </a:rPr>
              <a:t>Красивое имя Надежда таит в себе действие, и только вперед, всем смертям назло. Оно произошло от древнегреческого имени одной из сестер-мучениц </a:t>
            </a:r>
            <a:r>
              <a:rPr lang="ru-RU" sz="2400" dirty="0" err="1" smtClean="0">
                <a:solidFill>
                  <a:srgbClr val="C00000"/>
                </a:solidFill>
              </a:rPr>
              <a:t>Элпис</a:t>
            </a:r>
            <a:r>
              <a:rPr lang="ru-RU" sz="2400" b="0" dirty="0" smtClean="0">
                <a:solidFill>
                  <a:srgbClr val="C00000"/>
                </a:solidFill>
              </a:rPr>
              <a:t> и означает «надежда».</a:t>
            </a:r>
            <a:endParaRPr lang="ru-RU" sz="2400" dirty="0">
              <a:solidFill>
                <a:srgbClr val="C00000"/>
              </a:solidFill>
            </a:endParaRPr>
          </a:p>
        </p:txBody>
      </p:sp>
      <p:sp>
        <p:nvSpPr>
          <p:cNvPr id="3" name="Заголовок 2"/>
          <p:cNvSpPr>
            <a:spLocks noGrp="1"/>
          </p:cNvSpPr>
          <p:nvPr>
            <p:ph type="title"/>
          </p:nvPr>
        </p:nvSpPr>
        <p:spPr/>
        <p:txBody>
          <a:bodyPr>
            <a:normAutofit/>
          </a:bodyPr>
          <a:lstStyle/>
          <a:p>
            <a:r>
              <a:rPr lang="ru-RU" sz="6000" dirty="0" smtClean="0">
                <a:latin typeface="Times New Roman" pitchFamily="18" charset="0"/>
                <a:cs typeface="Times New Roman" pitchFamily="18" charset="0"/>
              </a:rPr>
              <a:t>ЭЛПИС</a:t>
            </a:r>
            <a:endParaRPr lang="ru-RU" sz="60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2486000"/>
          </a:xfrm>
        </p:spPr>
        <p:txBody>
          <a:bodyPr/>
          <a:lstStyle/>
          <a:p>
            <a:r>
              <a:rPr lang="ru-RU" sz="3600" dirty="0" smtClean="0">
                <a:latin typeface="Times New Roman" pitchFamily="18" charset="0"/>
                <a:cs typeface="Times New Roman" pitchFamily="18" charset="0"/>
              </a:rPr>
              <a:t>Что такое </a:t>
            </a:r>
            <a:r>
              <a:rPr lang="ru-RU" sz="3600" dirty="0" err="1" smtClean="0">
                <a:latin typeface="Times New Roman" pitchFamily="18" charset="0"/>
                <a:cs typeface="Times New Roman" pitchFamily="18" charset="0"/>
              </a:rPr>
              <a:t>пелоидотерапия</a:t>
            </a:r>
            <a:r>
              <a:rPr lang="ru-RU" sz="3600" dirty="0" smtClean="0">
                <a:latin typeface="Times New Roman" pitchFamily="18" charset="0"/>
                <a:cs typeface="Times New Roman" pitchFamily="18" charset="0"/>
              </a:rPr>
              <a:t>?</a:t>
            </a:r>
          </a:p>
          <a:p>
            <a:endParaRPr lang="ru-RU" dirty="0"/>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p:txBody>
          <a:bodyPr>
            <a:normAutofit/>
          </a:bodyPr>
          <a:lstStyle/>
          <a:p>
            <a:r>
              <a:rPr lang="ru-RU" sz="4000" dirty="0" err="1" smtClean="0">
                <a:solidFill>
                  <a:srgbClr val="002060"/>
                </a:solidFill>
                <a:latin typeface="Times New Roman" pitchFamily="18" charset="0"/>
                <a:cs typeface="Times New Roman" pitchFamily="18" charset="0"/>
              </a:rPr>
              <a:t>Пелоидотерапия</a:t>
            </a:r>
            <a:r>
              <a:rPr lang="ru-RU" sz="4000" dirty="0" smtClean="0">
                <a:solidFill>
                  <a:srgbClr val="002060"/>
                </a:solidFill>
                <a:latin typeface="Times New Roman" pitchFamily="18" charset="0"/>
                <a:cs typeface="Times New Roman" pitchFamily="18" charset="0"/>
              </a:rPr>
              <a:t> – это грязелечение</a:t>
            </a:r>
            <a:endParaRPr lang="ru-RU" sz="4000" dirty="0">
              <a:solidFill>
                <a:srgbClr val="002060"/>
              </a:solidFill>
              <a:latin typeface="Times New Roman" pitchFamily="18" charset="0"/>
              <a:cs typeface="Times New Roman" pitchFamily="18" charset="0"/>
            </a:endParaRPr>
          </a:p>
        </p:txBody>
      </p:sp>
      <p:pic>
        <p:nvPicPr>
          <p:cNvPr id="30722" name="Picture 2" descr="https://mysustavy.ru/wp-content/uploads/2018/05/v-kakih-sanatoriyah-lechat-osteohondroz-pozvonochnika-4.jpg"/>
          <p:cNvPicPr>
            <a:picLocks noGrp="1" noChangeAspect="1" noChangeArrowheads="1"/>
          </p:cNvPicPr>
          <p:nvPr>
            <p:ph type="pic" idx="1"/>
          </p:nvPr>
        </p:nvPicPr>
        <p:blipFill>
          <a:blip r:embed="rId2" cstate="print"/>
          <a:srcRect l="4144" r="4144"/>
          <a:stretch>
            <a:fillRect/>
          </a:stretch>
        </p:blipFill>
        <p:spPr bwMode="auto">
          <a:xfrm>
            <a:off x="3000375" y="609600"/>
            <a:ext cx="5867400" cy="569972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000" dirty="0" smtClean="0">
                <a:latin typeface="Times New Roman" pitchFamily="18" charset="0"/>
                <a:cs typeface="Times New Roman" pitchFamily="18" charset="0"/>
              </a:rPr>
              <a:t>Какие методики </a:t>
            </a:r>
            <a:r>
              <a:rPr lang="ru-RU" sz="4000" dirty="0" err="1" smtClean="0">
                <a:latin typeface="Times New Roman" pitchFamily="18" charset="0"/>
                <a:cs typeface="Times New Roman" pitchFamily="18" charset="0"/>
              </a:rPr>
              <a:t>парафинолечения</a:t>
            </a:r>
            <a:r>
              <a:rPr lang="ru-RU" sz="4000" dirty="0" smtClean="0">
                <a:latin typeface="Times New Roman" pitchFamily="18" charset="0"/>
                <a:cs typeface="Times New Roman" pitchFamily="18" charset="0"/>
              </a:rPr>
              <a:t> вы знаете?</a:t>
            </a:r>
          </a:p>
          <a:p>
            <a:endParaRPr lang="ru-RU" sz="4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422104"/>
          </a:xfrm>
        </p:spPr>
        <p:txBody>
          <a:bodyPr>
            <a:normAutofit/>
          </a:bodyPr>
          <a:lstStyle/>
          <a:p>
            <a:pPr lvl="0">
              <a:buFont typeface="Arial" pitchFamily="34" charset="0"/>
              <a:buChar char="•"/>
            </a:pPr>
            <a:r>
              <a:rPr lang="ru-RU" sz="2000" dirty="0" err="1" smtClean="0">
                <a:latin typeface="Times New Roman" pitchFamily="18" charset="0"/>
                <a:cs typeface="Times New Roman" pitchFamily="18" charset="0"/>
              </a:rPr>
              <a:t>парфиновая</a:t>
            </a:r>
            <a:r>
              <a:rPr lang="ru-RU" sz="2000" dirty="0" smtClean="0">
                <a:latin typeface="Times New Roman" pitchFamily="18" charset="0"/>
                <a:cs typeface="Times New Roman" pitchFamily="18" charset="0"/>
              </a:rPr>
              <a:t> ванна</a:t>
            </a:r>
          </a:p>
          <a:p>
            <a:pPr lvl="0">
              <a:buFont typeface="Arial" pitchFamily="34" charset="0"/>
              <a:buChar char="•"/>
            </a:pPr>
            <a:r>
              <a:rPr lang="ru-RU" sz="2000" dirty="0" err="1" smtClean="0">
                <a:latin typeface="Times New Roman" pitchFamily="18" charset="0"/>
                <a:cs typeface="Times New Roman" pitchFamily="18" charset="0"/>
              </a:rPr>
              <a:t>кюветно-аппликационная</a:t>
            </a:r>
            <a:r>
              <a:rPr lang="ru-RU" sz="2000" dirty="0" smtClean="0">
                <a:latin typeface="Times New Roman" pitchFamily="18" charset="0"/>
                <a:cs typeface="Times New Roman" pitchFamily="18" charset="0"/>
              </a:rPr>
              <a:t> методика</a:t>
            </a:r>
          </a:p>
          <a:p>
            <a:pPr lvl="0">
              <a:buFont typeface="Arial" pitchFamily="34" charset="0"/>
              <a:buChar char="•"/>
            </a:pPr>
            <a:r>
              <a:rPr lang="ru-RU" sz="2000" dirty="0" err="1" smtClean="0">
                <a:latin typeface="Times New Roman" pitchFamily="18" charset="0"/>
                <a:cs typeface="Times New Roman" pitchFamily="18" charset="0"/>
              </a:rPr>
              <a:t>салфетно-аппликационная</a:t>
            </a:r>
            <a:r>
              <a:rPr lang="ru-RU" sz="2000" dirty="0" smtClean="0">
                <a:latin typeface="Times New Roman" pitchFamily="18" charset="0"/>
                <a:cs typeface="Times New Roman" pitchFamily="18" charset="0"/>
              </a:rPr>
              <a:t> методика</a:t>
            </a:r>
          </a:p>
          <a:p>
            <a:pPr lvl="0">
              <a:buFont typeface="Arial" pitchFamily="34" charset="0"/>
              <a:buChar char="•"/>
            </a:pPr>
            <a:r>
              <a:rPr lang="ru-RU" sz="2000" dirty="0" smtClean="0">
                <a:latin typeface="Times New Roman" pitchFamily="18" charset="0"/>
                <a:cs typeface="Times New Roman" pitchFamily="18" charset="0"/>
              </a:rPr>
              <a:t>наслаивание</a:t>
            </a:r>
          </a:p>
          <a:p>
            <a:pPr lvl="0">
              <a:buFont typeface="Arial" pitchFamily="34" charset="0"/>
              <a:buChar char="•"/>
            </a:pPr>
            <a:r>
              <a:rPr lang="ru-RU" sz="2000" dirty="0" smtClean="0">
                <a:latin typeface="Times New Roman" pitchFamily="18" charset="0"/>
                <a:cs typeface="Times New Roman" pitchFamily="18" charset="0"/>
              </a:rPr>
              <a:t>распыление</a:t>
            </a:r>
          </a:p>
          <a:p>
            <a:pPr lvl="0">
              <a:buFont typeface="Arial" pitchFamily="34" charset="0"/>
              <a:buChar char="•"/>
            </a:pPr>
            <a:r>
              <a:rPr lang="ru-RU" sz="2000" dirty="0" smtClean="0">
                <a:latin typeface="Times New Roman" pitchFamily="18" charset="0"/>
                <a:cs typeface="Times New Roman" pitchFamily="18" charset="0"/>
              </a:rPr>
              <a:t>тампоны</a:t>
            </a:r>
          </a:p>
          <a:p>
            <a:endParaRPr lang="ru-RU" dirty="0"/>
          </a:p>
        </p:txBody>
      </p:sp>
      <p:sp>
        <p:nvSpPr>
          <p:cNvPr id="3" name="Заголовок 2"/>
          <p:cNvSpPr>
            <a:spLocks noGrp="1"/>
          </p:cNvSpPr>
          <p:nvPr>
            <p:ph type="title"/>
          </p:nvPr>
        </p:nvSpPr>
        <p:spPr/>
        <p:txBody>
          <a:bodyPr/>
          <a:lstStyle/>
          <a:p>
            <a:r>
              <a:rPr lang="ru-RU" dirty="0" smtClean="0"/>
              <a:t>Методики </a:t>
            </a:r>
            <a:r>
              <a:rPr lang="ru-RU" dirty="0" err="1" smtClean="0"/>
              <a:t>парафинолечения</a:t>
            </a:r>
            <a:r>
              <a:rPr lang="ru-RU" dirty="0" smtClean="0"/>
              <a:t>: </a:t>
            </a:r>
            <a:br>
              <a:rPr lang="ru-RU" dirty="0" smtClean="0"/>
            </a:b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rmAutofit/>
          </a:bodyPr>
          <a:lstStyle/>
          <a:p>
            <a:r>
              <a:rPr lang="ru-RU" sz="4400" dirty="0" smtClean="0">
                <a:latin typeface="Times New Roman" pitchFamily="18" charset="0"/>
                <a:cs typeface="Times New Roman" pitchFamily="18" charset="0"/>
              </a:rPr>
              <a:t>Что такое </a:t>
            </a:r>
            <a:r>
              <a:rPr lang="ru-RU" sz="4400" dirty="0" err="1" smtClean="0">
                <a:latin typeface="Times New Roman" pitchFamily="18" charset="0"/>
                <a:cs typeface="Times New Roman" pitchFamily="18" charset="0"/>
              </a:rPr>
              <a:t>псаммотерапия</a:t>
            </a:r>
            <a:r>
              <a:rPr lang="ru-RU" sz="4400" dirty="0" smtClean="0">
                <a:latin typeface="Times New Roman" pitchFamily="18" charset="0"/>
                <a:cs typeface="Times New Roman" pitchFamily="18" charset="0"/>
              </a:rPr>
              <a:t>?</a:t>
            </a:r>
          </a:p>
          <a:p>
            <a:endParaRPr lang="ru-RU" sz="4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p:txBody>
          <a:bodyPr>
            <a:normAutofit/>
          </a:bodyPr>
          <a:lstStyle/>
          <a:p>
            <a:r>
              <a:rPr lang="ru-RU" sz="2400" dirty="0" err="1" smtClean="0">
                <a:latin typeface="Times New Roman" pitchFamily="18" charset="0"/>
                <a:cs typeface="Times New Roman" pitchFamily="18" charset="0"/>
              </a:rPr>
              <a:t>Псаммотерапия</a:t>
            </a:r>
            <a:r>
              <a:rPr lang="ru-RU" sz="2400" dirty="0" smtClean="0">
                <a:latin typeface="Times New Roman" pitchFamily="18" charset="0"/>
                <a:cs typeface="Times New Roman" pitchFamily="18" charset="0"/>
              </a:rPr>
              <a:t> – это лечение песком.</a:t>
            </a:r>
          </a:p>
          <a:p>
            <a:endParaRPr lang="ru-RU" sz="2400" dirty="0">
              <a:latin typeface="Times New Roman" pitchFamily="18" charset="0"/>
              <a:cs typeface="Times New Roman" pitchFamily="18" charset="0"/>
            </a:endParaRPr>
          </a:p>
        </p:txBody>
      </p:sp>
      <p:pic>
        <p:nvPicPr>
          <p:cNvPr id="36866" name="Picture 2" descr="https://4.bp.blogspot.com/-R3zL6mNuxL8/ViDnobpFhqI/AAAAAAAAIiM/0RFkqC7rDnE/s1600/02.jpg"/>
          <p:cNvPicPr>
            <a:picLocks noGrp="1" noChangeAspect="1" noChangeArrowheads="1"/>
          </p:cNvPicPr>
          <p:nvPr>
            <p:ph type="pic" idx="1"/>
          </p:nvPr>
        </p:nvPicPr>
        <p:blipFill>
          <a:blip r:embed="rId2" cstate="print"/>
          <a:srcRect l="4358" r="4358"/>
          <a:stretch>
            <a:fillRect/>
          </a:stretch>
        </p:blipFill>
        <p:spPr bwMode="auto">
          <a:xfrm>
            <a:off x="3000375" y="609600"/>
            <a:ext cx="5867400" cy="569972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422104"/>
          </a:xfrm>
        </p:spPr>
        <p:txBody>
          <a:bodyPr>
            <a:normAutofit/>
          </a:bodyPr>
          <a:lstStyle/>
          <a:p>
            <a:r>
              <a:rPr lang="ru-RU" sz="3600" dirty="0" smtClean="0"/>
              <a:t>Чем отличается гидротерапия от бальнеотерапии?</a:t>
            </a:r>
          </a:p>
          <a:p>
            <a:endParaRPr lang="ru-RU" dirty="0"/>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2000" dirty="0" smtClean="0">
                <a:latin typeface="Times New Roman" pitchFamily="18" charset="0"/>
                <a:cs typeface="Times New Roman" pitchFamily="18" charset="0"/>
              </a:rPr>
              <a:t>Бальнеотерапия – это применение наружно или внутренне минеральных вод.</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Гидротерапия – это различные водные процедуры в виде ванн, душей, обливаний пресной или морской водой.</a:t>
            </a: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normAutofit/>
          </a:bodyPr>
          <a:lstStyle/>
          <a:p>
            <a:r>
              <a:rPr lang="ru-RU" sz="6000" dirty="0" smtClean="0">
                <a:latin typeface="Times New Roman" pitchFamily="18" charset="0"/>
                <a:cs typeface="Times New Roman" pitchFamily="18" charset="0"/>
              </a:rPr>
              <a:t>Душ </a:t>
            </a:r>
            <a:r>
              <a:rPr lang="ru-RU" sz="6000" dirty="0" err="1" smtClean="0">
                <a:latin typeface="Times New Roman" pitchFamily="18" charset="0"/>
                <a:cs typeface="Times New Roman" pitchFamily="18" charset="0"/>
              </a:rPr>
              <a:t>Шарко</a:t>
            </a:r>
            <a:endParaRPr lang="ru-RU" sz="6000" dirty="0">
              <a:latin typeface="Times New Roman" pitchFamily="18" charset="0"/>
              <a:cs typeface="Times New Roman" pitchFamily="18" charset="0"/>
            </a:endParaRPr>
          </a:p>
        </p:txBody>
      </p:sp>
      <p:pic>
        <p:nvPicPr>
          <p:cNvPr id="40962" name="Picture 2" descr="http://zagdali.ru/uploads/posts/2013-07/1372745900_vodolech3.jpg"/>
          <p:cNvPicPr>
            <a:picLocks noGrp="1" noChangeAspect="1" noChangeArrowheads="1"/>
          </p:cNvPicPr>
          <p:nvPr>
            <p:ph type="pic" idx="1"/>
          </p:nvPr>
        </p:nvPicPr>
        <p:blipFill>
          <a:blip r:embed="rId2" cstate="print"/>
          <a:srcRect t="1351" b="1351"/>
          <a:stretch>
            <a:fillRect/>
          </a:stretch>
        </p:blipFill>
        <p:spPr bwMode="auto">
          <a:xfrm>
            <a:off x="3000375" y="609600"/>
            <a:ext cx="5867400" cy="569972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normAutofit/>
          </a:bodyPr>
          <a:lstStyle/>
          <a:p>
            <a:r>
              <a:rPr lang="ru-RU" sz="2800" dirty="0" smtClean="0">
                <a:latin typeface="Times New Roman" pitchFamily="18" charset="0"/>
                <a:cs typeface="Times New Roman" pitchFamily="18" charset="0"/>
              </a:rPr>
              <a:t>Гидромассаж</a:t>
            </a:r>
            <a:endParaRPr lang="ru-RU" sz="2800" dirty="0">
              <a:latin typeface="Times New Roman" pitchFamily="18" charset="0"/>
              <a:cs typeface="Times New Roman" pitchFamily="18" charset="0"/>
            </a:endParaRPr>
          </a:p>
        </p:txBody>
      </p:sp>
      <p:pic>
        <p:nvPicPr>
          <p:cNvPr id="44034" name="Picture 2" descr="https://family-energy.ru/assets/templates/img/news-feed/d1dg5g-xcaafecc.jpg"/>
          <p:cNvPicPr>
            <a:picLocks noGrp="1" noChangeAspect="1" noChangeArrowheads="1"/>
          </p:cNvPicPr>
          <p:nvPr>
            <p:ph type="pic" idx="1"/>
          </p:nvPr>
        </p:nvPicPr>
        <p:blipFill>
          <a:blip r:embed="rId2" cstate="print"/>
          <a:srcRect l="4167" r="4167"/>
          <a:stretch>
            <a:fillRect/>
          </a:stretch>
        </p:blipFill>
        <p:spPr bwMode="auto">
          <a:xfrm>
            <a:off x="3000375" y="609600"/>
            <a:ext cx="5867400" cy="56997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566120"/>
          </a:xfrm>
        </p:spPr>
        <p:txBody>
          <a:bodyPr>
            <a:normAutofit/>
          </a:bodyPr>
          <a:lstStyle/>
          <a:p>
            <a:r>
              <a:rPr lang="ru-RU" sz="4400" smtClean="0"/>
              <a:t>Перечень вопросов на знания  основ реабилитации</a:t>
            </a:r>
          </a:p>
          <a:p>
            <a:endParaRPr lang="ru-RU" sz="4400" dirty="0"/>
          </a:p>
        </p:txBody>
      </p:sp>
      <p:sp>
        <p:nvSpPr>
          <p:cNvPr id="3" name="Заголовок 2"/>
          <p:cNvSpPr>
            <a:spLocks noGrp="1"/>
          </p:cNvSpPr>
          <p:nvPr>
            <p:ph type="title"/>
          </p:nvPr>
        </p:nvSpPr>
        <p:spPr/>
        <p:txBody>
          <a:bodyPr/>
          <a:lstStyle/>
          <a:p>
            <a:r>
              <a:rPr lang="ru-RU" dirty="0" smtClean="0"/>
              <a:t>Задание№3</a:t>
            </a:r>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normAutofit/>
          </a:bodyPr>
          <a:lstStyle/>
          <a:p>
            <a:r>
              <a:rPr lang="ru-RU" sz="2800" dirty="0" smtClean="0">
                <a:latin typeface="Times New Roman" pitchFamily="18" charset="0"/>
                <a:cs typeface="Times New Roman" pitchFamily="18" charset="0"/>
              </a:rPr>
              <a:t>Прием минеральной воды</a:t>
            </a:r>
            <a:endParaRPr lang="ru-RU" sz="2800" dirty="0">
              <a:latin typeface="Times New Roman" pitchFamily="18" charset="0"/>
              <a:cs typeface="Times New Roman" pitchFamily="18" charset="0"/>
            </a:endParaRPr>
          </a:p>
        </p:txBody>
      </p:sp>
      <p:pic>
        <p:nvPicPr>
          <p:cNvPr id="45058" name="Picture 2" descr="http://apisblog.ru/wp-content/uploads/2019/12/balneoterapiya5.jpg"/>
          <p:cNvPicPr>
            <a:picLocks noGrp="1" noChangeAspect="1" noChangeArrowheads="1"/>
          </p:cNvPicPr>
          <p:nvPr>
            <p:ph type="pic" idx="1"/>
          </p:nvPr>
        </p:nvPicPr>
        <p:blipFill>
          <a:blip r:embed="rId2" cstate="print"/>
          <a:srcRect t="1515" b="1515"/>
          <a:stretch>
            <a:fillRect/>
          </a:stretch>
        </p:blipFill>
        <p:spPr bwMode="auto">
          <a:xfrm>
            <a:off x="2987825" y="609600"/>
            <a:ext cx="5879950" cy="5627712"/>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rmAutofit/>
          </a:bodyPr>
          <a:lstStyle/>
          <a:p>
            <a:r>
              <a:rPr lang="ru-RU" sz="4000" dirty="0" smtClean="0">
                <a:latin typeface="Times New Roman" pitchFamily="18" charset="0"/>
                <a:cs typeface="Times New Roman" pitchFamily="18" charset="0"/>
              </a:rPr>
              <a:t>Что означает дарсонвализация?</a:t>
            </a:r>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566120"/>
          </a:xfrm>
        </p:spPr>
        <p:txBody>
          <a:bodyPr>
            <a:normAutofit fontScale="92500" lnSpcReduction="10000"/>
          </a:bodyPr>
          <a:lstStyle/>
          <a:p>
            <a:r>
              <a:rPr lang="ru-RU" sz="2800" dirty="0" smtClean="0">
                <a:latin typeface="Times New Roman" pitchFamily="18" charset="0"/>
                <a:cs typeface="Times New Roman" pitchFamily="18" charset="0"/>
              </a:rPr>
              <a:t>Дарсонвализация – это метод </a:t>
            </a:r>
            <a:r>
              <a:rPr lang="ru-RU" sz="2800" dirty="0" smtClean="0">
                <a:latin typeface="Times New Roman" pitchFamily="18" charset="0"/>
                <a:cs typeface="Times New Roman" pitchFamily="18" charset="0"/>
                <a:hlinkClick r:id="rId2" tooltip="Физиотерапия"/>
              </a:rPr>
              <a:t>физиотерапевтического</a:t>
            </a:r>
            <a:r>
              <a:rPr lang="ru-RU" sz="2800" dirty="0" smtClean="0">
                <a:latin typeface="Times New Roman" pitchFamily="18" charset="0"/>
                <a:cs typeface="Times New Roman" pitchFamily="18" charset="0"/>
              </a:rPr>
              <a:t> воздействия на поверхностные ткани и слизистые оболочки организма человека импульсными токами высокой частоты.</a:t>
            </a:r>
          </a:p>
          <a:p>
            <a:r>
              <a:rPr lang="ru-RU" sz="2800" dirty="0" smtClean="0">
                <a:latin typeface="Times New Roman" pitchFamily="18" charset="0"/>
                <a:cs typeface="Times New Roman" pitchFamily="18" charset="0"/>
              </a:rPr>
              <a:t> </a:t>
            </a:r>
          </a:p>
          <a:p>
            <a:endParaRPr lang="ru-RU" dirty="0"/>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494112"/>
          </a:xfrm>
        </p:spPr>
        <p:txBody>
          <a:bodyPr>
            <a:normAutofit/>
          </a:bodyPr>
          <a:lstStyle/>
          <a:p>
            <a:r>
              <a:rPr lang="ru-RU" sz="4000" dirty="0" smtClean="0">
                <a:latin typeface="Times New Roman" pitchFamily="18" charset="0"/>
                <a:cs typeface="Times New Roman" pitchFamily="18" charset="0"/>
              </a:rPr>
              <a:t>Какие электроды  дарсонвализации применяют для лечения?</a:t>
            </a:r>
          </a:p>
          <a:p>
            <a:endParaRPr lang="ru-RU" sz="4000" dirty="0"/>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566120"/>
          </a:xfrm>
        </p:spPr>
        <p:txBody>
          <a:bodyPr>
            <a:normAutofit fontScale="62500" lnSpcReduction="20000"/>
          </a:bodyPr>
          <a:lstStyle/>
          <a:p>
            <a:r>
              <a:rPr lang="ru-RU" sz="2800" dirty="0" smtClean="0">
                <a:solidFill>
                  <a:srgbClr val="FF0000"/>
                </a:solidFill>
                <a:latin typeface="Times New Roman" pitchFamily="18" charset="0"/>
                <a:cs typeface="Times New Roman" pitchFamily="18" charset="0"/>
              </a:rPr>
              <a:t>Электроды для дарсонвализации</a:t>
            </a:r>
            <a:r>
              <a:rPr lang="ru-RU" sz="2800" dirty="0" smtClean="0">
                <a:latin typeface="Times New Roman" pitchFamily="18" charset="0"/>
                <a:cs typeface="Times New Roman" pitchFamily="18" charset="0"/>
              </a:rPr>
              <a:t>: </a:t>
            </a:r>
          </a:p>
          <a:p>
            <a:pPr lvl="0"/>
            <a:r>
              <a:rPr lang="ru-RU" sz="2800" dirty="0" smtClean="0">
                <a:latin typeface="Times New Roman" pitchFamily="18" charset="0"/>
                <a:cs typeface="Times New Roman" pitchFamily="18" charset="0"/>
              </a:rPr>
              <a:t>гребешковый (для волосистой части головы) </a:t>
            </a:r>
          </a:p>
          <a:p>
            <a:pPr lvl="0"/>
            <a:r>
              <a:rPr lang="ru-RU" sz="2800" dirty="0" smtClean="0">
                <a:latin typeface="Times New Roman" pitchFamily="18" charset="0"/>
                <a:cs typeface="Times New Roman" pitchFamily="18" charset="0"/>
              </a:rPr>
              <a:t>грибовидный (для обработки большой площади кожного покрова)</a:t>
            </a:r>
          </a:p>
          <a:p>
            <a:pPr lvl="0"/>
            <a:r>
              <a:rPr lang="ru-RU" sz="2800" dirty="0" smtClean="0">
                <a:latin typeface="Times New Roman" pitchFamily="18" charset="0"/>
                <a:cs typeface="Times New Roman" pitchFamily="18" charset="0"/>
              </a:rPr>
              <a:t>Т-образный (для позвоночника)</a:t>
            </a:r>
          </a:p>
          <a:p>
            <a:pPr lvl="0"/>
            <a:r>
              <a:rPr lang="ru-RU" sz="2800" dirty="0" smtClean="0">
                <a:latin typeface="Times New Roman" pitchFamily="18" charset="0"/>
                <a:cs typeface="Times New Roman" pitchFamily="18" charset="0"/>
              </a:rPr>
              <a:t>полостной (ректальный и вагинальный)</a:t>
            </a:r>
          </a:p>
          <a:p>
            <a:pPr lvl="0"/>
            <a:r>
              <a:rPr lang="ru-RU" sz="2800" dirty="0" smtClean="0">
                <a:latin typeface="Times New Roman" pitchFamily="18" charset="0"/>
                <a:cs typeface="Times New Roman" pitchFamily="18" charset="0"/>
              </a:rPr>
              <a:t>ушной</a:t>
            </a:r>
          </a:p>
          <a:p>
            <a:pPr lvl="0"/>
            <a:r>
              <a:rPr lang="ru-RU" sz="2800" dirty="0" smtClean="0">
                <a:latin typeface="Times New Roman" pitchFamily="18" charset="0"/>
                <a:cs typeface="Times New Roman" pitchFamily="18" charset="0"/>
              </a:rPr>
              <a:t>бородавочный</a:t>
            </a:r>
          </a:p>
          <a:p>
            <a:pPr lvl="0"/>
            <a:r>
              <a:rPr lang="ru-RU" sz="2800" dirty="0" smtClean="0">
                <a:latin typeface="Times New Roman" pitchFamily="18" charset="0"/>
                <a:cs typeface="Times New Roman" pitchFamily="18" charset="0"/>
              </a:rPr>
              <a:t>носовой </a:t>
            </a:r>
          </a:p>
          <a:p>
            <a:r>
              <a:rPr lang="ru-RU" sz="2800" dirty="0" smtClean="0">
                <a:latin typeface="Times New Roman" pitchFamily="18" charset="0"/>
                <a:cs typeface="Times New Roman" pitchFamily="18" charset="0"/>
              </a:rPr>
              <a:t>десенный</a:t>
            </a:r>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normAutofit/>
          </a:bodyPr>
          <a:lstStyle/>
          <a:p>
            <a:r>
              <a:rPr lang="ru-RU" sz="3200" dirty="0" smtClean="0">
                <a:latin typeface="Times New Roman" pitchFamily="18" charset="0"/>
                <a:cs typeface="Times New Roman" pitchFamily="18" charset="0"/>
              </a:rPr>
              <a:t>Электроды</a:t>
            </a:r>
            <a:endParaRPr lang="ru-RU" sz="3200" dirty="0">
              <a:latin typeface="Times New Roman" pitchFamily="18" charset="0"/>
              <a:cs typeface="Times New Roman" pitchFamily="18" charset="0"/>
            </a:endParaRPr>
          </a:p>
        </p:txBody>
      </p:sp>
      <p:pic>
        <p:nvPicPr>
          <p:cNvPr id="46084" name="Picture 4" descr="https://magazin-03.ru/wa-data/public/shop/products/66/02/266/images/759/759.970.JPG"/>
          <p:cNvPicPr>
            <a:picLocks noGrp="1" noChangeAspect="1" noChangeArrowheads="1"/>
          </p:cNvPicPr>
          <p:nvPr>
            <p:ph type="pic" idx="1"/>
          </p:nvPr>
        </p:nvPicPr>
        <p:blipFill>
          <a:blip r:embed="rId2" cstate="print"/>
          <a:srcRect l="11244" r="11244"/>
          <a:stretch>
            <a:fillRect/>
          </a:stretch>
        </p:blipFill>
        <p:spPr bwMode="auto">
          <a:xfrm>
            <a:off x="3000375" y="609600"/>
            <a:ext cx="5867400" cy="555625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000" dirty="0" smtClean="0">
                <a:latin typeface="Times New Roman" pitchFamily="18" charset="0"/>
                <a:cs typeface="Times New Roman" pitchFamily="18" charset="0"/>
              </a:rPr>
              <a:t>Назовите меры предосторожности при работе с лампой Соллюкс.</a:t>
            </a:r>
          </a:p>
          <a:p>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259632" y="2564904"/>
            <a:ext cx="6480174" cy="3744416"/>
          </a:xfrm>
        </p:spPr>
        <p:txBody>
          <a:bodyPr>
            <a:normAutofit fontScale="77500" lnSpcReduction="20000"/>
          </a:bodyPr>
          <a:lstStyle/>
          <a:p>
            <a:r>
              <a:rPr lang="ru-RU" sz="2600" dirty="0" smtClean="0"/>
              <a:t>Правила работы с лампой Соллюкс: Проверить </a:t>
            </a:r>
            <a:r>
              <a:rPr lang="ru-RU" sz="2600" dirty="0" smtClean="0">
                <a:latin typeface="Times New Roman" pitchFamily="18" charset="0"/>
                <a:cs typeface="Times New Roman" pitchFamily="18" charset="0"/>
              </a:rPr>
              <a:t>исправность лампы. Рефлектор может быть установлен в любом положении, лучше несколько сбоку от больного. Больного следует предупредить, что во избежание ожога он должен при ощущении жжения немедленно заявить об этом сестре кабинета. Медицинская сестра регулирует интенсивность освещения, изменяя расстояние от тела больного до лампы.</a:t>
            </a:r>
          </a:p>
          <a:p>
            <a:endParaRPr lang="ru-RU" dirty="0"/>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normAutofit/>
          </a:bodyPr>
          <a:lstStyle/>
          <a:p>
            <a:r>
              <a:rPr lang="ru-RU" sz="4000" dirty="0" smtClean="0">
                <a:latin typeface="Times New Roman" pitchFamily="18" charset="0"/>
                <a:cs typeface="Times New Roman" pitchFamily="18" charset="0"/>
              </a:rPr>
              <a:t>Лампа Соллюкс</a:t>
            </a:r>
            <a:endParaRPr lang="ru-RU" sz="4000" dirty="0">
              <a:latin typeface="Times New Roman" pitchFamily="18" charset="0"/>
              <a:cs typeface="Times New Roman" pitchFamily="18" charset="0"/>
            </a:endParaRPr>
          </a:p>
        </p:txBody>
      </p:sp>
      <p:pic>
        <p:nvPicPr>
          <p:cNvPr id="51206" name="Picture 6" descr="https://ugra.ru/pics-foras.com.ua/image/cache/catalog/lampa-sollux-800x800.jpg"/>
          <p:cNvPicPr>
            <a:picLocks noGrp="1" noChangeAspect="1" noChangeArrowheads="1"/>
          </p:cNvPicPr>
          <p:nvPr>
            <p:ph type="pic" idx="1"/>
          </p:nvPr>
        </p:nvPicPr>
        <p:blipFill>
          <a:blip r:embed="rId2" cstate="print"/>
          <a:srcRect t="11337" b="11337"/>
          <a:stretch>
            <a:fillRect/>
          </a:stretch>
        </p:blipFill>
        <p:spPr bwMode="auto">
          <a:xfrm>
            <a:off x="3059113" y="548680"/>
            <a:ext cx="5867400" cy="5688631"/>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638128"/>
          </a:xfrm>
        </p:spPr>
        <p:txBody>
          <a:bodyPr>
            <a:normAutofit/>
          </a:bodyPr>
          <a:lstStyle/>
          <a:p>
            <a:r>
              <a:rPr lang="ru-RU" sz="4400" dirty="0" smtClean="0">
                <a:latin typeface="Times New Roman" pitchFamily="18" charset="0"/>
                <a:cs typeface="Times New Roman" pitchFamily="18" charset="0"/>
              </a:rPr>
              <a:t>Время отдыха пациента после тепловой процедуры.</a:t>
            </a:r>
          </a:p>
          <a:p>
            <a:endParaRPr lang="ru-RU" dirty="0"/>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400" dirty="0" smtClean="0">
                <a:latin typeface="Times New Roman" pitchFamily="18" charset="0"/>
                <a:cs typeface="Times New Roman" pitchFamily="18" charset="0"/>
              </a:rPr>
              <a:t>Дайте определение. Что такое реабилитация?</a:t>
            </a:r>
          </a:p>
          <a:p>
            <a:endParaRPr lang="ru-RU" sz="4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Autofit/>
          </a:bodyPr>
          <a:lstStyle/>
          <a:p>
            <a:r>
              <a:rPr lang="ru-RU" sz="4000" b="1" dirty="0" smtClean="0">
                <a:solidFill>
                  <a:srgbClr val="002060"/>
                </a:solidFill>
                <a:latin typeface="Times New Roman" pitchFamily="18" charset="0"/>
                <a:cs typeface="Times New Roman" pitchFamily="18" charset="0"/>
              </a:rPr>
              <a:t/>
            </a:r>
            <a:br>
              <a:rPr lang="ru-RU" sz="4000" b="1" dirty="0" smtClean="0">
                <a:solidFill>
                  <a:srgbClr val="002060"/>
                </a:solidFill>
                <a:latin typeface="Times New Roman" pitchFamily="18" charset="0"/>
                <a:cs typeface="Times New Roman" pitchFamily="18" charset="0"/>
              </a:rPr>
            </a:br>
            <a:r>
              <a:rPr lang="ru-RU" sz="4000" b="1" dirty="0" smtClean="0">
                <a:solidFill>
                  <a:schemeClr val="bg1"/>
                </a:solidFill>
                <a:latin typeface="Times New Roman" pitchFamily="18" charset="0"/>
                <a:cs typeface="Times New Roman" pitchFamily="18" charset="0"/>
              </a:rPr>
              <a:t>вопрос</a:t>
            </a:r>
            <a:r>
              <a:rPr lang="ru-RU" sz="4000" dirty="0" smtClean="0">
                <a:solidFill>
                  <a:schemeClr val="bg1"/>
                </a:solidFill>
                <a:latin typeface="Times New Roman" pitchFamily="18" charset="0"/>
                <a:cs typeface="Times New Roman" pitchFamily="18" charset="0"/>
              </a:rPr>
              <a:t/>
            </a:r>
            <a:br>
              <a:rPr lang="ru-RU" sz="4000" dirty="0" smtClean="0">
                <a:solidFill>
                  <a:schemeClr val="bg1"/>
                </a:solidFill>
                <a:latin typeface="Times New Roman" pitchFamily="18" charset="0"/>
                <a:cs typeface="Times New Roman" pitchFamily="18" charset="0"/>
              </a:rPr>
            </a:br>
            <a:endParaRPr lang="ru-RU" sz="4000" dirty="0">
              <a:solidFill>
                <a:schemeClr val="bg1"/>
              </a:solidFill>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p:txBody>
          <a:bodyPr>
            <a:normAutofit/>
          </a:bodyPr>
          <a:lstStyle/>
          <a:p>
            <a:r>
              <a:rPr lang="ru-RU" sz="3200" dirty="0" smtClean="0">
                <a:latin typeface="Times New Roman" pitchFamily="18" charset="0"/>
                <a:cs typeface="Times New Roman" pitchFamily="18" charset="0"/>
              </a:rPr>
              <a:t>Отдых пациента после процедуры 25-30 минут</a:t>
            </a:r>
            <a:endParaRPr lang="ru-RU" sz="3200" dirty="0">
              <a:latin typeface="Times New Roman" pitchFamily="18" charset="0"/>
              <a:cs typeface="Times New Roman" pitchFamily="18" charset="0"/>
            </a:endParaRPr>
          </a:p>
        </p:txBody>
      </p:sp>
      <p:pic>
        <p:nvPicPr>
          <p:cNvPr id="54274" name="Picture 2" descr="https://fb.ru/misc/i/gallery/13639/2997911.jpg"/>
          <p:cNvPicPr>
            <a:picLocks noGrp="1" noChangeAspect="1" noChangeArrowheads="1"/>
          </p:cNvPicPr>
          <p:nvPr>
            <p:ph type="pic" idx="1"/>
          </p:nvPr>
        </p:nvPicPr>
        <p:blipFill>
          <a:blip r:embed="rId2" cstate="print"/>
          <a:srcRect l="4211" r="4211"/>
          <a:stretch>
            <a:fillRect/>
          </a:stretch>
        </p:blipFill>
        <p:spPr bwMode="auto">
          <a:xfrm>
            <a:off x="3000375" y="609600"/>
            <a:ext cx="5867400" cy="5627712"/>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000" dirty="0" smtClean="0">
                <a:latin typeface="Times New Roman" pitchFamily="18" charset="0"/>
                <a:cs typeface="Times New Roman" pitchFamily="18" charset="0"/>
              </a:rPr>
              <a:t>Назовите роли медсестры в системе реабилитации</a:t>
            </a:r>
          </a:p>
          <a:p>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2400" dirty="0" smtClean="0">
                <a:solidFill>
                  <a:srgbClr val="7030A0"/>
                </a:solidFill>
                <a:latin typeface="Times New Roman" pitchFamily="18" charset="0"/>
                <a:cs typeface="Times New Roman" pitchFamily="18" charset="0"/>
              </a:rPr>
              <a:t>Роли медсестры в системе реабилитации: </a:t>
            </a:r>
          </a:p>
          <a:p>
            <a:pPr lvl="0"/>
            <a:r>
              <a:rPr lang="ru-RU" sz="2400" dirty="0" smtClean="0">
                <a:latin typeface="Times New Roman" pitchFamily="18" charset="0"/>
                <a:cs typeface="Times New Roman" pitchFamily="18" charset="0"/>
              </a:rPr>
              <a:t>М/с как лицо предоставляющая уход </a:t>
            </a:r>
          </a:p>
          <a:p>
            <a:pPr lvl="0"/>
            <a:r>
              <a:rPr lang="ru-RU" sz="2400" dirty="0" smtClean="0">
                <a:latin typeface="Times New Roman" pitchFamily="18" charset="0"/>
                <a:cs typeface="Times New Roman" pitchFamily="18" charset="0"/>
              </a:rPr>
              <a:t>М/с как учитель</a:t>
            </a:r>
          </a:p>
          <a:p>
            <a:pPr lvl="0"/>
            <a:r>
              <a:rPr lang="ru-RU" sz="2400" dirty="0" smtClean="0">
                <a:latin typeface="Times New Roman" pitchFamily="18" charset="0"/>
                <a:cs typeface="Times New Roman" pitchFamily="18" charset="0"/>
              </a:rPr>
              <a:t>М/с как адвокат</a:t>
            </a:r>
          </a:p>
          <a:p>
            <a:pPr lvl="0"/>
            <a:r>
              <a:rPr lang="ru-RU" sz="2400" dirty="0" smtClean="0">
                <a:latin typeface="Times New Roman" pitchFamily="18" charset="0"/>
                <a:cs typeface="Times New Roman" pitchFamily="18" charset="0"/>
              </a:rPr>
              <a:t>М/с как советник</a:t>
            </a:r>
          </a:p>
          <a:p>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566120"/>
          </a:xfrm>
        </p:spPr>
        <p:txBody>
          <a:bodyPr>
            <a:normAutofit/>
          </a:bodyPr>
          <a:lstStyle/>
          <a:p>
            <a:r>
              <a:rPr lang="ru-RU" sz="4400" dirty="0" smtClean="0">
                <a:latin typeface="Times New Roman" pitchFamily="18" charset="0"/>
                <a:cs typeface="Times New Roman" pitchFamily="18" charset="0"/>
              </a:rPr>
              <a:t>Перечислите программы реабилитации</a:t>
            </a:r>
          </a:p>
          <a:p>
            <a:r>
              <a:rPr lang="ru-RU" sz="4400" dirty="0" smtClean="0">
                <a:latin typeface="Times New Roman" pitchFamily="18" charset="0"/>
                <a:cs typeface="Times New Roman" pitchFamily="18" charset="0"/>
              </a:rPr>
              <a:t> </a:t>
            </a:r>
          </a:p>
          <a:p>
            <a:endParaRPr lang="ru-RU" dirty="0"/>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638128"/>
          </a:xfrm>
        </p:spPr>
        <p:txBody>
          <a:bodyPr>
            <a:normAutofit fontScale="32500" lnSpcReduction="20000"/>
          </a:bodyPr>
          <a:lstStyle/>
          <a:p>
            <a:r>
              <a:rPr lang="ru-RU" sz="4500" dirty="0" smtClean="0">
                <a:solidFill>
                  <a:srgbClr val="7030A0"/>
                </a:solidFill>
                <a:latin typeface="Times New Roman" pitchFamily="18" charset="0"/>
                <a:cs typeface="Times New Roman" pitchFamily="18" charset="0"/>
              </a:rPr>
              <a:t>Программы реабилитации:</a:t>
            </a:r>
          </a:p>
          <a:p>
            <a:pPr lvl="0"/>
            <a:r>
              <a:rPr lang="ru-RU" sz="4500" dirty="0" smtClean="0">
                <a:latin typeface="Times New Roman" pitchFamily="18" charset="0"/>
                <a:cs typeface="Times New Roman" pitchFamily="18" charset="0"/>
              </a:rPr>
              <a:t>физические методы лечения (УВЧ, светолечение и т.п.) </a:t>
            </a:r>
          </a:p>
          <a:p>
            <a:pPr lvl="0"/>
            <a:r>
              <a:rPr lang="ru-RU" sz="4500" dirty="0" smtClean="0">
                <a:latin typeface="Times New Roman" pitchFamily="18" charset="0"/>
                <a:cs typeface="Times New Roman" pitchFamily="18" charset="0"/>
              </a:rPr>
              <a:t>массаж</a:t>
            </a:r>
          </a:p>
          <a:p>
            <a:pPr lvl="0"/>
            <a:r>
              <a:rPr lang="ru-RU" sz="4500" dirty="0" smtClean="0">
                <a:latin typeface="Times New Roman" pitchFamily="18" charset="0"/>
                <a:cs typeface="Times New Roman" pitchFamily="18" charset="0"/>
              </a:rPr>
              <a:t>санаторно-курортное лечение (СКЛ)</a:t>
            </a:r>
          </a:p>
          <a:p>
            <a:pPr lvl="0"/>
            <a:r>
              <a:rPr lang="ru-RU" sz="4500" dirty="0" smtClean="0">
                <a:latin typeface="Times New Roman" pitchFamily="18" charset="0"/>
                <a:cs typeface="Times New Roman" pitchFamily="18" charset="0"/>
              </a:rPr>
              <a:t>трудотерапия</a:t>
            </a:r>
          </a:p>
          <a:p>
            <a:pPr lvl="0"/>
            <a:r>
              <a:rPr lang="ru-RU" sz="4500" dirty="0" smtClean="0">
                <a:latin typeface="Times New Roman" pitchFamily="18" charset="0"/>
                <a:cs typeface="Times New Roman" pitchFamily="18" charset="0"/>
              </a:rPr>
              <a:t>терренкур</a:t>
            </a:r>
          </a:p>
          <a:p>
            <a:pPr lvl="0"/>
            <a:r>
              <a:rPr lang="ru-RU" sz="4500" dirty="0" smtClean="0">
                <a:latin typeface="Times New Roman" pitchFamily="18" charset="0"/>
                <a:cs typeface="Times New Roman" pitchFamily="18" charset="0"/>
              </a:rPr>
              <a:t>лечебная физическая культура (ЛФК)</a:t>
            </a:r>
          </a:p>
          <a:p>
            <a:pPr lvl="0"/>
            <a:r>
              <a:rPr lang="ru-RU" sz="4500" dirty="0" smtClean="0">
                <a:latin typeface="Times New Roman" pitchFamily="18" charset="0"/>
                <a:cs typeface="Times New Roman" pitchFamily="18" charset="0"/>
              </a:rPr>
              <a:t>консультирование и информирование по вопросам реабилитации (санпросвет работа)</a:t>
            </a:r>
          </a:p>
          <a:p>
            <a:pPr lvl="0"/>
            <a:r>
              <a:rPr lang="ru-RU" sz="4500" dirty="0" smtClean="0">
                <a:latin typeface="Times New Roman" pitchFamily="18" charset="0"/>
                <a:cs typeface="Times New Roman" pitchFamily="18" charset="0"/>
              </a:rPr>
              <a:t>нетрадиционные методы лечения</a:t>
            </a:r>
          </a:p>
          <a:p>
            <a:pPr lvl="0"/>
            <a:r>
              <a:rPr lang="ru-RU" sz="4500" dirty="0" smtClean="0">
                <a:latin typeface="Times New Roman" pitchFamily="18" charset="0"/>
                <a:cs typeface="Times New Roman" pitchFamily="18" charset="0"/>
              </a:rPr>
              <a:t>психотерапия</a:t>
            </a:r>
          </a:p>
          <a:p>
            <a:r>
              <a:rPr lang="ru-RU" sz="4500" dirty="0" smtClean="0">
                <a:latin typeface="Times New Roman" pitchFamily="18" charset="0"/>
                <a:cs typeface="Times New Roman" pitchFamily="18" charset="0"/>
              </a:rPr>
              <a:t> </a:t>
            </a:r>
          </a:p>
          <a:p>
            <a:r>
              <a:rPr lang="ru-RU" sz="4500" dirty="0" smtClean="0">
                <a:latin typeface="Times New Roman" pitchFamily="18" charset="0"/>
                <a:cs typeface="Times New Roman" pitchFamily="18" charset="0"/>
              </a:rPr>
              <a:t> </a:t>
            </a:r>
          </a:p>
          <a:p>
            <a:endParaRPr lang="ru-RU" dirty="0"/>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800" dirty="0" smtClean="0">
                <a:latin typeface="Times New Roman" pitchFamily="18" charset="0"/>
                <a:cs typeface="Times New Roman" pitchFamily="18" charset="0"/>
              </a:rPr>
              <a:t>ЗА </a:t>
            </a:r>
          </a:p>
          <a:p>
            <a:r>
              <a:rPr lang="ru-RU" sz="4800" dirty="0" smtClean="0">
                <a:latin typeface="Times New Roman" pitchFamily="18" charset="0"/>
                <a:cs typeface="Times New Roman" pitchFamily="18" charset="0"/>
              </a:rPr>
              <a:t>Правильные ответы!</a:t>
            </a:r>
            <a:endParaRPr lang="ru-RU" sz="4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СПАСИБО</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1800" dirty="0" smtClean="0">
                <a:solidFill>
                  <a:srgbClr val="FF0000"/>
                </a:solidFill>
                <a:latin typeface="Times New Roman" pitchFamily="18" charset="0"/>
                <a:cs typeface="Times New Roman" pitchFamily="18" charset="0"/>
              </a:rPr>
              <a:t>Реабилитация </a:t>
            </a:r>
            <a:r>
              <a:rPr lang="ru-RU" sz="1800" dirty="0" smtClean="0">
                <a:latin typeface="Times New Roman" pitchFamily="18" charset="0"/>
                <a:cs typeface="Times New Roman" pitchFamily="18" charset="0"/>
              </a:rPr>
              <a:t>– это комплекс медицинских, педагогических, психологических и иных видов мероприятий, направленных на максимально возможное восстановление или компенсацию нарушенных или полностью утраченных, в результате болезни или травмы.</a:t>
            </a:r>
          </a:p>
          <a:p>
            <a:endParaRPr lang="ru-RU" sz="1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sz="6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4800" dirty="0" smtClean="0">
                <a:latin typeface="Times New Roman" pitchFamily="18" charset="0"/>
                <a:cs typeface="Times New Roman" pitchFamily="18" charset="0"/>
              </a:rPr>
              <a:t>Перечислите аспекты реабилитации</a:t>
            </a:r>
            <a:br>
              <a:rPr lang="ru-RU" sz="4800" dirty="0" smtClean="0">
                <a:latin typeface="Times New Roman" pitchFamily="18" charset="0"/>
                <a:cs typeface="Times New Roman" pitchFamily="18" charset="0"/>
              </a:rPr>
            </a:br>
            <a:endParaRPr lang="ru-RU" sz="4800" dirty="0"/>
          </a:p>
        </p:txBody>
      </p:sp>
      <p:sp>
        <p:nvSpPr>
          <p:cNvPr id="3" name="Заголовок 2"/>
          <p:cNvSpPr>
            <a:spLocks noGrp="1"/>
          </p:cNvSpPr>
          <p:nvPr>
            <p:ph type="title"/>
          </p:nvPr>
        </p:nvSpPr>
        <p:spPr>
          <a:xfrm>
            <a:off x="683568" y="476672"/>
            <a:ext cx="7772400" cy="1524000"/>
          </a:xfrm>
        </p:spPr>
        <p:txBody>
          <a:bodyPr>
            <a:normAutofit/>
          </a:bodyPr>
          <a:lstStyle/>
          <a:p>
            <a:r>
              <a:rPr lang="ru-RU" sz="4400" dirty="0" smtClean="0">
                <a:latin typeface="Times New Roman" pitchFamily="18" charset="0"/>
                <a:cs typeface="Times New Roman" pitchFamily="18" charset="0"/>
              </a:rPr>
              <a:t>вопрос</a:t>
            </a:r>
            <a:endParaRPr lang="ru-RU" sz="4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Autofit/>
          </a:bodyPr>
          <a:lstStyle/>
          <a:p>
            <a:r>
              <a:rPr lang="ru-RU" sz="2400" dirty="0" smtClean="0">
                <a:latin typeface="Times New Roman" pitchFamily="18" charset="0"/>
                <a:cs typeface="Times New Roman" pitchFamily="18" charset="0"/>
              </a:rPr>
              <a:t>Аспекты реабилитации: </a:t>
            </a:r>
          </a:p>
          <a:p>
            <a:pPr lvl="0">
              <a:buFont typeface="Arial" pitchFamily="34" charset="0"/>
              <a:buChar char="•"/>
            </a:pPr>
            <a:r>
              <a:rPr lang="ru-RU" sz="2400" dirty="0" smtClean="0">
                <a:latin typeface="Times New Roman" pitchFamily="18" charset="0"/>
                <a:cs typeface="Times New Roman" pitchFamily="18" charset="0"/>
              </a:rPr>
              <a:t>медицинский и физический</a:t>
            </a:r>
          </a:p>
          <a:p>
            <a:pPr lvl="0">
              <a:buFont typeface="Arial" pitchFamily="34" charset="0"/>
              <a:buChar char="•"/>
            </a:pPr>
            <a:r>
              <a:rPr lang="ru-RU" sz="2400" dirty="0" smtClean="0">
                <a:latin typeface="Times New Roman" pitchFamily="18" charset="0"/>
                <a:cs typeface="Times New Roman" pitchFamily="18" charset="0"/>
              </a:rPr>
              <a:t>профессиональный</a:t>
            </a:r>
          </a:p>
          <a:p>
            <a:pPr lvl="0">
              <a:buFont typeface="Arial" pitchFamily="34" charset="0"/>
              <a:buChar char="•"/>
            </a:pPr>
            <a:r>
              <a:rPr lang="ru-RU" sz="2400" dirty="0" smtClean="0">
                <a:latin typeface="Times New Roman" pitchFamily="18" charset="0"/>
                <a:cs typeface="Times New Roman" pitchFamily="18" charset="0"/>
              </a:rPr>
              <a:t>психологический</a:t>
            </a:r>
          </a:p>
          <a:p>
            <a:pPr lvl="0">
              <a:buFont typeface="Arial" pitchFamily="34" charset="0"/>
              <a:buChar char="•"/>
            </a:pPr>
            <a:r>
              <a:rPr lang="ru-RU" sz="2400" dirty="0" smtClean="0">
                <a:latin typeface="Times New Roman" pitchFamily="18" charset="0"/>
                <a:cs typeface="Times New Roman" pitchFamily="18" charset="0"/>
              </a:rPr>
              <a:t>социально-экономический</a:t>
            </a:r>
          </a:p>
          <a:p>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normAutofit/>
          </a:bodyPr>
          <a:lstStyle/>
          <a:p>
            <a:r>
              <a:rPr lang="ru-RU" sz="4000" dirty="0" smtClean="0">
                <a:latin typeface="Times New Roman" pitchFamily="18" charset="0"/>
                <a:cs typeface="Times New Roman" pitchFamily="18" charset="0"/>
              </a:rPr>
              <a:t>Назовите этапы реабилитации</a:t>
            </a:r>
            <a:endParaRPr lang="ru-RU" sz="40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r>
              <a:rPr lang="ru-RU" dirty="0" smtClean="0"/>
              <a:t>вопрос</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1368426" y="2743200"/>
            <a:ext cx="6480174" cy="3350096"/>
          </a:xfrm>
        </p:spPr>
        <p:txBody>
          <a:bodyPr>
            <a:normAutofit fontScale="47500" lnSpcReduction="20000"/>
          </a:bodyPr>
          <a:lstStyle/>
          <a:p>
            <a:r>
              <a:rPr lang="ru-RU" sz="5900" dirty="0" smtClean="0">
                <a:latin typeface="Times New Roman" pitchFamily="18" charset="0"/>
                <a:cs typeface="Times New Roman" pitchFamily="18" charset="0"/>
              </a:rPr>
              <a:t>Этапы реабилитации: </a:t>
            </a:r>
          </a:p>
          <a:p>
            <a:pPr lvl="0"/>
            <a:r>
              <a:rPr lang="ru-RU" sz="5900" dirty="0" smtClean="0">
                <a:latin typeface="Times New Roman" pitchFamily="18" charset="0"/>
                <a:cs typeface="Times New Roman" pitchFamily="18" charset="0"/>
              </a:rPr>
              <a:t>трехэтапная реабилитация</a:t>
            </a:r>
          </a:p>
          <a:p>
            <a:pPr lvl="0"/>
            <a:r>
              <a:rPr lang="ru-RU" sz="5900" dirty="0" smtClean="0">
                <a:latin typeface="Times New Roman" pitchFamily="18" charset="0"/>
                <a:cs typeface="Times New Roman" pitchFamily="18" charset="0"/>
              </a:rPr>
              <a:t> четырехэтапная реабилитация (применяется в травматологии)</a:t>
            </a:r>
          </a:p>
          <a:p>
            <a:r>
              <a:rPr lang="ru-RU" sz="5900" dirty="0" smtClean="0">
                <a:latin typeface="Times New Roman" pitchFamily="18" charset="0"/>
                <a:cs typeface="Times New Roman" pitchFamily="18" charset="0"/>
              </a:rPr>
              <a:t> </a:t>
            </a:r>
          </a:p>
          <a:p>
            <a:endParaRPr lang="ru-RU" dirty="0"/>
          </a:p>
        </p:txBody>
      </p:sp>
      <p:sp>
        <p:nvSpPr>
          <p:cNvPr id="3" name="Заголовок 2"/>
          <p:cNvSpPr>
            <a:spLocks noGrp="1"/>
          </p:cNvSpPr>
          <p:nvPr>
            <p:ph type="title"/>
          </p:nvPr>
        </p:nvSpPr>
        <p:spPr/>
        <p:txBody>
          <a:bodyPr/>
          <a:lstStyle/>
          <a:p>
            <a:r>
              <a:rPr lang="ru-RU" dirty="0" smtClean="0"/>
              <a:t>ответ</a:t>
            </a: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464646"/>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519</Words>
  <Application>Microsoft Office PowerPoint</Application>
  <PresentationFormat>Экран (4:3)</PresentationFormat>
  <Paragraphs>134</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Официальная</vt:lpstr>
      <vt:lpstr>   Кыштымский филиал ГБПОУ «Миасский медицинский колледж»  </vt:lpstr>
      <vt:lpstr>ЭЛПИС</vt:lpstr>
      <vt:lpstr>Задание№3</vt:lpstr>
      <vt:lpstr> вопрос </vt:lpstr>
      <vt:lpstr>ответ</vt:lpstr>
      <vt:lpstr>вопрос</vt:lpstr>
      <vt:lpstr>ответ</vt:lpstr>
      <vt:lpstr>вопрос</vt:lpstr>
      <vt:lpstr>ответ</vt:lpstr>
      <vt:lpstr>вопрос</vt:lpstr>
      <vt:lpstr>Ранний этап реабилитации</vt:lpstr>
      <vt:lpstr>вопрос</vt:lpstr>
      <vt:lpstr>ответ</vt:lpstr>
      <vt:lpstr>вопрос</vt:lpstr>
      <vt:lpstr>ответ</vt:lpstr>
      <vt:lpstr>вопрос</vt:lpstr>
      <vt:lpstr>ответ</vt:lpstr>
      <vt:lpstr>вопрос</vt:lpstr>
      <vt:lpstr> Это аппаратное лечение в физиотерапии</vt:lpstr>
      <vt:lpstr>вопрос</vt:lpstr>
      <vt:lpstr>Слайд 21</vt:lpstr>
      <vt:lpstr>вопрос</vt:lpstr>
      <vt:lpstr>Методики парафинолечения:  </vt:lpstr>
      <vt:lpstr>вопрос</vt:lpstr>
      <vt:lpstr>Слайд 25</vt:lpstr>
      <vt:lpstr>вопрос</vt:lpstr>
      <vt:lpstr>ответ</vt:lpstr>
      <vt:lpstr>Слайд 28</vt:lpstr>
      <vt:lpstr>Слайд 29</vt:lpstr>
      <vt:lpstr>Слайд 30</vt:lpstr>
      <vt:lpstr>вопрос</vt:lpstr>
      <vt:lpstr>ответ</vt:lpstr>
      <vt:lpstr>вопрос</vt:lpstr>
      <vt:lpstr>ответ</vt:lpstr>
      <vt:lpstr>Слайд 35</vt:lpstr>
      <vt:lpstr>вопрос</vt:lpstr>
      <vt:lpstr>ответ</vt:lpstr>
      <vt:lpstr>Слайд 38</vt:lpstr>
      <vt:lpstr>вопрос</vt:lpstr>
      <vt:lpstr>Слайд 40</vt:lpstr>
      <vt:lpstr>вопрос</vt:lpstr>
      <vt:lpstr>ответ</vt:lpstr>
      <vt:lpstr>вопрос</vt:lpstr>
      <vt:lpstr>ответ</vt:lpstr>
      <vt:lpstr>СПАСИБО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Кыштымский филиал ГБПОУ «Миасский медицинский колледж»  </dc:title>
  <dc:creator>Андрей</dc:creator>
  <cp:lastModifiedBy>Андрей</cp:lastModifiedBy>
  <cp:revision>9</cp:revision>
  <dcterms:created xsi:type="dcterms:W3CDTF">2020-10-14T09:17:07Z</dcterms:created>
  <dcterms:modified xsi:type="dcterms:W3CDTF">2020-10-14T10:27:36Z</dcterms:modified>
</cp:coreProperties>
</file>