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6"/>
  </p:notesMasterIdLst>
  <p:sldIdLst>
    <p:sldId id="256" r:id="rId2"/>
    <p:sldId id="269" r:id="rId3"/>
    <p:sldId id="257" r:id="rId4"/>
    <p:sldId id="264" r:id="rId5"/>
    <p:sldId id="259" r:id="rId6"/>
    <p:sldId id="260" r:id="rId7"/>
    <p:sldId id="258" r:id="rId8"/>
    <p:sldId id="263" r:id="rId9"/>
    <p:sldId id="261" r:id="rId10"/>
    <p:sldId id="265" r:id="rId11"/>
    <p:sldId id="266" r:id="rId12"/>
    <p:sldId id="262" r:id="rId13"/>
    <p:sldId id="267" r:id="rId14"/>
    <p:sldId id="268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 snapToGrid="0">
      <p:cViewPr varScale="1">
        <p:scale>
          <a:sx n="138" d="100"/>
          <a:sy n="138" d="100"/>
        </p:scale>
        <p:origin x="-108" y="-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78353065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d87151b71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d87151b71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87151b71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87151b71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87151b718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87151b718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d87151b718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d87151b718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87151b71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87151b71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87151b718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87151b718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87151b718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87151b718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87151b718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87151b718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3789409"/>
            <a:ext cx="5637010" cy="66158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2349218"/>
            <a:ext cx="7175351" cy="1344875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548639"/>
            <a:ext cx="64008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282388"/>
            <a:ext cx="205740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548640"/>
            <a:ext cx="4829287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548640"/>
            <a:ext cx="64008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1629486"/>
            <a:ext cx="5966666" cy="1817510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3455633"/>
            <a:ext cx="5970494" cy="626595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548639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548640"/>
            <a:ext cx="3346704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050245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548640"/>
            <a:ext cx="3346704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049274"/>
            <a:ext cx="3346704" cy="2057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1657350"/>
            <a:ext cx="3636085" cy="943870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548640"/>
            <a:ext cx="4017085" cy="3671048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2623351"/>
            <a:ext cx="3388660" cy="16046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900190"/>
            <a:ext cx="9144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1989233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857250"/>
            <a:ext cx="41148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757865"/>
            <a:ext cx="3694114" cy="1622265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3348316"/>
            <a:ext cx="6383538" cy="85725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9144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826228"/>
            <a:ext cx="9144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9144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3279126"/>
            <a:ext cx="6512511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549195"/>
            <a:ext cx="6400800" cy="2606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4/1/2022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629150"/>
            <a:ext cx="335280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4629150"/>
            <a:ext cx="18288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7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1614" y="1238486"/>
            <a:ext cx="7788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Развивающая игра для детей 5-6 лет,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«Загадки Дымки»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100" y="2231780"/>
            <a:ext cx="257175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1" y="3267674"/>
            <a:ext cx="1625845" cy="1625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862" y="3382517"/>
            <a:ext cx="1894684" cy="1421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080654" y="250660"/>
            <a:ext cx="662940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120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120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центр развития ребенка – детский сад № 36 города Кузнецка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1120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GungsuhChe"/>
                <a:cs typeface="Times New Roman" pitchFamily="18" charset="0"/>
              </a:rPr>
              <a:t>(МБДОУ ЦРР – ДС № 36 г. Кузнецка)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9219" y="4731815"/>
            <a:ext cx="5194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Разработал игру: воспитатель Федосеева Ольга Анатольевна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>
            <a:hlinkClick r:id="rId3" action="ppaction://hlinksldjump"/>
          </p:cNvPr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390925" y="57750"/>
            <a:ext cx="645160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>
            <a:hlinkClick r:id="rId3" action="ppaction://hlinksldjump"/>
          </p:cNvPr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162150" y="0"/>
            <a:ext cx="7373258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7811" y="403931"/>
            <a:ext cx="7276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Закрепим в творчестве?!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4060" y="901381"/>
            <a:ext cx="7179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Задание: слепи, нарисуй дымковскую игрушку и раскрась ее.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Свой рисунок или поделку можно подарить другу и порадовать его!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козлик4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>
          <a:xfrm>
            <a:off x="221687" y="2756086"/>
            <a:ext cx="1105793" cy="108000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5" name="Рисунок 4" descr="козлик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670669" y="2509443"/>
            <a:ext cx="1796087" cy="162000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6" name="Рисунок 5" descr="козлик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801978" y="2502568"/>
            <a:ext cx="1222939" cy="162000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7" name="Рисунок 6" descr="козлик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342018" y="2502567"/>
            <a:ext cx="1195338" cy="162000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8" name="Рисунок 7" descr="козлик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882064" y="1777647"/>
            <a:ext cx="2000680" cy="2945608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9" name="Стрелка вправо 8"/>
          <p:cNvSpPr/>
          <p:nvPr/>
        </p:nvSpPr>
        <p:spPr>
          <a:xfrm>
            <a:off x="1395663" y="3196963"/>
            <a:ext cx="240631" cy="151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534992" y="3225609"/>
            <a:ext cx="240631" cy="151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083057" y="3261130"/>
            <a:ext cx="240631" cy="151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6582993" y="3234777"/>
            <a:ext cx="240631" cy="1512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157821" y="4166756"/>
            <a:ext cx="976746" cy="83127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20496" y="4480418"/>
            <a:ext cx="8467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Дальше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3666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козлик3.gif"/>
          <p:cNvPicPr>
            <a:picLocks noChangeAspect="1"/>
          </p:cNvPicPr>
          <p:nvPr/>
        </p:nvPicPr>
        <p:blipFill>
          <a:blip r:embed="rId2" cstate="screen"/>
          <a:srcRect t="49591"/>
          <a:stretch>
            <a:fillRect/>
          </a:stretch>
        </p:blipFill>
        <p:spPr>
          <a:xfrm>
            <a:off x="1170673" y="1182532"/>
            <a:ext cx="3890786" cy="270000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pic>
        <p:nvPicPr>
          <p:cNvPr id="16" name="Рисунок 15" descr="козел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589527" y="1175657"/>
            <a:ext cx="1951146" cy="2700000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sp>
        <p:nvSpPr>
          <p:cNvPr id="18" name="Стрелка вправо 17"/>
          <p:cNvSpPr/>
          <p:nvPr/>
        </p:nvSpPr>
        <p:spPr>
          <a:xfrm>
            <a:off x="5170141" y="2406316"/>
            <a:ext cx="323134" cy="1443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722574" y="4207616"/>
            <a:ext cx="3341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Желаем творческих успехов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6316657" y="4076702"/>
            <a:ext cx="976746" cy="83127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301" y="4447552"/>
            <a:ext cx="8467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Дальше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236" y="249382"/>
            <a:ext cx="791787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Домашняя игротека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Поиграйте с ребенком в игру «Четвертый лишний»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</a:rPr>
              <a:t>*</a:t>
            </a:r>
            <a:r>
              <a:rPr lang="ru-RU" b="1" i="1" dirty="0" smtClean="0">
                <a:solidFill>
                  <a:srgbClr val="FF0000"/>
                </a:solidFill>
              </a:rPr>
              <a:t>Барыня, черт, водоноска, мужичок</a:t>
            </a:r>
            <a:r>
              <a:rPr lang="ru-RU" dirty="0" smtClean="0">
                <a:solidFill>
                  <a:srgbClr val="FF0000"/>
                </a:solidFill>
              </a:rPr>
              <a:t>. Какой художественный образ не имеет места в творчестве вятских </a:t>
            </a:r>
            <a:r>
              <a:rPr lang="ru-RU" dirty="0" err="1" smtClean="0">
                <a:solidFill>
                  <a:srgbClr val="FF0000"/>
                </a:solidFill>
              </a:rPr>
              <a:t>игрушечниц</a:t>
            </a:r>
            <a:r>
              <a:rPr lang="ru-RU" dirty="0" smtClean="0">
                <a:solidFill>
                  <a:srgbClr val="FF0000"/>
                </a:solidFill>
              </a:rPr>
              <a:t>?   Почему ? (черт)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</a:rPr>
              <a:t>*</a:t>
            </a:r>
            <a:r>
              <a:rPr lang="ru-RU" b="1" i="1" dirty="0" smtClean="0">
                <a:solidFill>
                  <a:srgbClr val="FF0000"/>
                </a:solidFill>
              </a:rPr>
              <a:t>Дворняжка, эрдельтерьер, боксер, овчарка</a:t>
            </a:r>
            <a:r>
              <a:rPr lang="ru-RU" dirty="0" smtClean="0">
                <a:solidFill>
                  <a:srgbClr val="FF0000"/>
                </a:solidFill>
              </a:rPr>
              <a:t>. Какая порода собак получила воплощение в игрушке ? (дворняжка)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</a:rPr>
              <a:t>*</a:t>
            </a:r>
            <a:r>
              <a:rPr lang="ru-RU" b="1" i="1" dirty="0" smtClean="0">
                <a:solidFill>
                  <a:srgbClr val="FF0000"/>
                </a:solidFill>
              </a:rPr>
              <a:t>Посиделки, гуляние, ссора, уборка урожая</a:t>
            </a:r>
            <a:r>
              <a:rPr lang="ru-RU" dirty="0" smtClean="0">
                <a:solidFill>
                  <a:srgbClr val="FF0000"/>
                </a:solidFill>
              </a:rPr>
              <a:t>. Какую из названных сценок и почему не создала ни одна из мастериц? (ссора)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</a:rPr>
              <a:t>*</a:t>
            </a:r>
            <a:r>
              <a:rPr lang="ru-RU" b="1" i="1" dirty="0" smtClean="0">
                <a:solidFill>
                  <a:srgbClr val="FF0000"/>
                </a:solidFill>
              </a:rPr>
              <a:t>Веселье, отчаяние, простодушие, добро</a:t>
            </a:r>
            <a:r>
              <a:rPr lang="ru-RU" dirty="0" smtClean="0">
                <a:solidFill>
                  <a:srgbClr val="FF0000"/>
                </a:solidFill>
              </a:rPr>
              <a:t>. Какая черта характера несвойственна  художественным образам игрушки ? (отчаяние)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</a:rPr>
              <a:t>*</a:t>
            </a:r>
            <a:r>
              <a:rPr lang="ru-RU" b="1" i="1" dirty="0" smtClean="0">
                <a:solidFill>
                  <a:srgbClr val="FF0000"/>
                </a:solidFill>
              </a:rPr>
              <a:t>Свидание, цирк, вятский базар, трактористы на тракторах</a:t>
            </a:r>
            <a:r>
              <a:rPr lang="ru-RU" dirty="0" smtClean="0">
                <a:solidFill>
                  <a:srgbClr val="FF0000"/>
                </a:solidFill>
              </a:rPr>
              <a:t>. Какая из композиций нетрадиционна для дымки? (трактористы на тракторах)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</a:rPr>
              <a:t>*</a:t>
            </a:r>
            <a:r>
              <a:rPr lang="ru-RU" b="1" i="1" dirty="0" smtClean="0">
                <a:solidFill>
                  <a:srgbClr val="FF0000"/>
                </a:solidFill>
              </a:rPr>
              <a:t>Овалы, точки, сеточки, цветы</a:t>
            </a:r>
            <a:r>
              <a:rPr lang="ru-RU" dirty="0" smtClean="0">
                <a:solidFill>
                  <a:srgbClr val="FF0000"/>
                </a:solidFill>
              </a:rPr>
              <a:t>. Какой элемент орнамента несвойственен дымковской игрушке? (цветы)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9545" y="221673"/>
            <a:ext cx="79871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Предложенная игра может быть использована взрослыми на этапе мотивации, вовлечении ребенка в деятельность. Также в процессе проведения данной игры, дети смогут закрепить знания об одном из самых старинных, ярких и самобытных промыслах России – дымковской глиняной игрушке, элементах росписи, развить интерес детей к русскому народному творчеству. </a:t>
            </a:r>
          </a:p>
        </p:txBody>
      </p:sp>
      <p:pic>
        <p:nvPicPr>
          <p:cNvPr id="37890" name="Picture 2" descr="http://odub.tomsk.ru/uploads/posts/2020-10/1602743830_dymkovskaja-igrushk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88125" y="1881687"/>
            <a:ext cx="4904511" cy="305382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340425" y="192425"/>
            <a:ext cx="3211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FF0000"/>
                </a:solidFill>
              </a:rPr>
              <a:t>Найди дымковскую игрушку</a:t>
            </a:r>
            <a:endParaRPr b="1" dirty="0">
              <a:solidFill>
                <a:srgbClr val="FF0000"/>
              </a:solidFill>
            </a:endParaRPr>
          </a:p>
        </p:txBody>
      </p:sp>
      <p:pic>
        <p:nvPicPr>
          <p:cNvPr id="60" name="Google Shape;60;p14">
            <a:hlinkClick r:id="rId3" action="ppaction://hlinksldjump"/>
          </p:cNvPr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6177100" y="2737425"/>
            <a:ext cx="2753800" cy="20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>
            <a:hlinkClick r:id="rId3" action="ppaction://hlinksldjump"/>
          </p:cNvPr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182650" y="2443525"/>
            <a:ext cx="3113602" cy="238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>
            <a:hlinkClick r:id="rId6" action="ppaction://hlinksldjump"/>
          </p:cNvPr>
          <p:cNvPicPr preferRelativeResize="0"/>
          <p:nvPr/>
        </p:nvPicPr>
        <p:blipFill>
          <a:blip r:embed="rId7" cstate="screen">
            <a:alphaModFix/>
          </a:blip>
          <a:stretch>
            <a:fillRect/>
          </a:stretch>
        </p:blipFill>
        <p:spPr>
          <a:xfrm>
            <a:off x="6474125" y="51225"/>
            <a:ext cx="2338450" cy="233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>
            <a:hlinkClick r:id="rId3" action="ppaction://hlinksldjump"/>
          </p:cNvPr>
          <p:cNvPicPr preferRelativeResize="0"/>
          <p:nvPr/>
        </p:nvPicPr>
        <p:blipFill>
          <a:blip r:embed="rId8" cstate="screen">
            <a:alphaModFix/>
          </a:blip>
          <a:stretch>
            <a:fillRect/>
          </a:stretch>
        </p:blipFill>
        <p:spPr>
          <a:xfrm>
            <a:off x="3448650" y="2737425"/>
            <a:ext cx="2395174" cy="225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>
            <a:hlinkClick r:id="rId3" action="ppaction://hlinksldjump"/>
          </p:cNvPr>
          <p:cNvPicPr preferRelativeResize="0"/>
          <p:nvPr/>
        </p:nvPicPr>
        <p:blipFill>
          <a:blip r:embed="rId9" cstate="screen">
            <a:alphaModFix/>
          </a:blip>
          <a:stretch>
            <a:fillRect/>
          </a:stretch>
        </p:blipFill>
        <p:spPr>
          <a:xfrm>
            <a:off x="3919147" y="28247"/>
            <a:ext cx="1800228" cy="238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5-конечная звезда 7"/>
          <p:cNvSpPr/>
          <p:nvPr/>
        </p:nvSpPr>
        <p:spPr>
          <a:xfrm>
            <a:off x="2566556" y="4166755"/>
            <a:ext cx="976746" cy="83127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670464" y="4426527"/>
            <a:ext cx="1163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Дальше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>
            <a:hlinkClick r:id="rId3" action="ppaction://hlinksldjump"/>
          </p:cNvPr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162150" y="0"/>
            <a:ext cx="7373258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>
            <a:hlinkClick r:id="rId3" action="ppaction://hlinksldjump"/>
          </p:cNvPr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390925" y="57750"/>
            <a:ext cx="645160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/>
        </p:nvSpPr>
        <p:spPr>
          <a:xfrm>
            <a:off x="165650" y="197225"/>
            <a:ext cx="3297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FF0000"/>
                </a:solidFill>
              </a:rPr>
              <a:t>Выбери основные цвета дымковской росписи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80" name="Google Shape;80;p17">
            <a:hlinkClick r:id="rId3" action="ppaction://hlinksldjump"/>
          </p:cNvPr>
          <p:cNvSpPr/>
          <p:nvPr/>
        </p:nvSpPr>
        <p:spPr>
          <a:xfrm>
            <a:off x="4480850" y="891425"/>
            <a:ext cx="757200" cy="7572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7"/>
          <p:cNvSpPr/>
          <p:nvPr/>
        </p:nvSpPr>
        <p:spPr>
          <a:xfrm>
            <a:off x="6484600" y="1483075"/>
            <a:ext cx="757200" cy="757200"/>
          </a:xfrm>
          <a:prstGeom prst="rect">
            <a:avLst/>
          </a:prstGeom>
          <a:solidFill>
            <a:srgbClr val="38761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7">
            <a:hlinkClick r:id="rId4" action="ppaction://hlinksldjump"/>
          </p:cNvPr>
          <p:cNvSpPr/>
          <p:nvPr/>
        </p:nvSpPr>
        <p:spPr>
          <a:xfrm>
            <a:off x="7786250" y="725875"/>
            <a:ext cx="757200" cy="7572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7">
            <a:hlinkClick r:id="rId4" action="ppaction://hlinksldjump"/>
          </p:cNvPr>
          <p:cNvSpPr/>
          <p:nvPr/>
        </p:nvSpPr>
        <p:spPr>
          <a:xfrm>
            <a:off x="670550" y="2784881"/>
            <a:ext cx="757200" cy="757200"/>
          </a:xfrm>
          <a:prstGeom prst="rect">
            <a:avLst/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7">
            <a:hlinkClick r:id="rId3" action="ppaction://hlinksldjump"/>
          </p:cNvPr>
          <p:cNvSpPr/>
          <p:nvPr/>
        </p:nvSpPr>
        <p:spPr>
          <a:xfrm>
            <a:off x="3415850" y="2974050"/>
            <a:ext cx="757200" cy="7572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7">
            <a:hlinkClick r:id="rId4" action="ppaction://hlinksldjump"/>
          </p:cNvPr>
          <p:cNvSpPr/>
          <p:nvPr/>
        </p:nvSpPr>
        <p:spPr>
          <a:xfrm>
            <a:off x="7178800" y="3037200"/>
            <a:ext cx="757200" cy="7572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>
            <a:hlinkClick r:id="rId4" action="ppaction://hlinksldjump"/>
          </p:cNvPr>
          <p:cNvSpPr/>
          <p:nvPr/>
        </p:nvSpPr>
        <p:spPr>
          <a:xfrm>
            <a:off x="6141204" y="4250248"/>
            <a:ext cx="757200" cy="7572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7">
            <a:hlinkClick r:id="rId4" action="ppaction://hlinksldjump"/>
          </p:cNvPr>
          <p:cNvSpPr/>
          <p:nvPr/>
        </p:nvSpPr>
        <p:spPr>
          <a:xfrm>
            <a:off x="668144" y="943283"/>
            <a:ext cx="757200" cy="757200"/>
          </a:xfrm>
          <a:prstGeom prst="rect">
            <a:avLst/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7">
            <a:hlinkClick r:id="rId4" action="ppaction://hlinksldjump"/>
          </p:cNvPr>
          <p:cNvSpPr/>
          <p:nvPr/>
        </p:nvSpPr>
        <p:spPr>
          <a:xfrm>
            <a:off x="1514650" y="4291500"/>
            <a:ext cx="757200" cy="757200"/>
          </a:xfrm>
          <a:prstGeom prst="rect">
            <a:avLst/>
          </a:prstGeom>
          <a:solidFill>
            <a:srgbClr val="741B4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7">
            <a:hlinkClick r:id="rId3" action="ppaction://hlinksldjump"/>
          </p:cNvPr>
          <p:cNvSpPr/>
          <p:nvPr/>
        </p:nvSpPr>
        <p:spPr>
          <a:xfrm>
            <a:off x="2226764" y="1692830"/>
            <a:ext cx="757200" cy="757200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7">
            <a:hlinkClick r:id="rId3" action="ppaction://hlinksldjump"/>
          </p:cNvPr>
          <p:cNvSpPr/>
          <p:nvPr/>
        </p:nvSpPr>
        <p:spPr>
          <a:xfrm>
            <a:off x="5269725" y="2406075"/>
            <a:ext cx="757200" cy="7572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5-конечная звезда 13"/>
          <p:cNvSpPr/>
          <p:nvPr/>
        </p:nvSpPr>
        <p:spPr>
          <a:xfrm>
            <a:off x="3425954" y="4125504"/>
            <a:ext cx="976746" cy="83127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16129" y="4432291"/>
            <a:ext cx="8467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Дальше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5">
            <a:hlinkClick r:id="rId3" action="ppaction://hlinksldjump"/>
          </p:cNvPr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162150" y="0"/>
            <a:ext cx="7373258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6">
            <a:hlinkClick r:id="rId3" action="ppaction://hlinksldjump"/>
          </p:cNvPr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390925" y="57750"/>
            <a:ext cx="645160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5-конечная звезда 11"/>
          <p:cNvSpPr/>
          <p:nvPr/>
        </p:nvSpPr>
        <p:spPr>
          <a:xfrm>
            <a:off x="3948468" y="3946750"/>
            <a:ext cx="976746" cy="83127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672" y="268200"/>
            <a:ext cx="2944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Выбери дымковскую роспись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11" y="771727"/>
            <a:ext cx="1933599" cy="2270598"/>
          </a:xfrm>
          <a:prstGeom prst="rect">
            <a:avLst/>
          </a:prstGeom>
          <a:ln>
            <a:noFill/>
          </a:ln>
        </p:spPr>
      </p:pic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30" y="3250575"/>
            <a:ext cx="2619160" cy="1634247"/>
          </a:xfrm>
          <a:prstGeom prst="rect">
            <a:avLst/>
          </a:prstGeom>
          <a:ln w="3175">
            <a:solidFill>
              <a:schemeClr val="tx1"/>
            </a:solidFill>
          </a:ln>
          <a:scene3d>
            <a:camera prst="orthographicFront">
              <a:rot lat="300000" lon="21299997" rev="0"/>
            </a:camera>
            <a:lightRig rig="threePt" dir="t"/>
          </a:scene3d>
        </p:spPr>
      </p:pic>
      <p:pic>
        <p:nvPicPr>
          <p:cNvPr id="8" name="Рисунок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174" y="3203642"/>
            <a:ext cx="2561618" cy="1728114"/>
          </a:xfrm>
          <a:prstGeom prst="rect">
            <a:avLst/>
          </a:prstGeom>
        </p:spPr>
      </p:pic>
      <p:pic>
        <p:nvPicPr>
          <p:cNvPr id="9" name="Рисунок 8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243" y="746605"/>
            <a:ext cx="2481063" cy="229572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Рисунок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811" y="856438"/>
            <a:ext cx="2934653" cy="21011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38547" y="4294805"/>
            <a:ext cx="904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Дальше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34534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200</TotalTime>
  <Words>289</Words>
  <Application>Microsoft Office PowerPoint</Application>
  <PresentationFormat>Экран (16:9)</PresentationFormat>
  <Paragraphs>28</Paragraphs>
  <Slides>14</Slides>
  <Notes>9</Notes>
  <HiddenSlides>6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27</cp:revision>
  <dcterms:modified xsi:type="dcterms:W3CDTF">2022-04-01T09:57:21Z</dcterms:modified>
</cp:coreProperties>
</file>