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65" r:id="rId2"/>
    <p:sldId id="260" r:id="rId3"/>
    <p:sldId id="262" r:id="rId4"/>
    <p:sldId id="261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540"/>
  </p:normalViewPr>
  <p:slideViewPr>
    <p:cSldViewPr>
      <p:cViewPr varScale="1">
        <p:scale>
          <a:sx n="42" d="100"/>
          <a:sy n="42" d="100"/>
        </p:scale>
        <p:origin x="120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6E028-58F6-4241-96CE-8992FAA90DD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118F0-8572-D245-8C17-1062B5BC1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801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D118F0-8572-D245-8C17-1062B5BC177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664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D118F0-8572-D245-8C17-1062B5BC177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266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7438" y="1844824"/>
            <a:ext cx="86764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Georgia" panose="02040502050405020303" pitchFamily="18" charset="0"/>
              </a:rPr>
              <a:t>Разработка и демонстрация разноуровневых учебных заданий по теме: «Одушевленные и неодушевленные имена существительные» </a:t>
            </a:r>
          </a:p>
          <a:p>
            <a:pPr algn="ctr"/>
            <a:endParaRPr lang="ru-RU" sz="2400" dirty="0">
              <a:latin typeface="Georgia" panose="02040502050405020303" pitchFamily="18" charset="0"/>
            </a:endParaRPr>
          </a:p>
          <a:p>
            <a:pPr algn="ctr"/>
            <a:r>
              <a:rPr lang="ru-RU" sz="2400" dirty="0">
                <a:latin typeface="Georgia" panose="02040502050405020303" pitchFamily="18" charset="0"/>
              </a:rPr>
              <a:t>Русский язык</a:t>
            </a:r>
          </a:p>
          <a:p>
            <a:pPr algn="ctr"/>
            <a:r>
              <a:rPr lang="ru-RU" sz="2400" dirty="0">
                <a:latin typeface="Georgia" panose="02040502050405020303" pitchFamily="18" charset="0"/>
              </a:rPr>
              <a:t> 2 класс</a:t>
            </a:r>
            <a:br>
              <a:rPr lang="ru-RU" sz="2400" dirty="0">
                <a:latin typeface="Georgia" panose="02040502050405020303" pitchFamily="18" charset="0"/>
              </a:rPr>
            </a:br>
            <a:r>
              <a:rPr lang="ru-RU" sz="2400" dirty="0">
                <a:latin typeface="Georgia" panose="02040502050405020303" pitchFamily="18" charset="0"/>
              </a:rPr>
              <a:t>УМК  «Школа России»</a:t>
            </a:r>
          </a:p>
          <a:p>
            <a:pPr algn="ctr"/>
            <a:r>
              <a:rPr lang="ru-RU" sz="2400" dirty="0">
                <a:latin typeface="Georgia" panose="020405020504050203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947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179512" y="980728"/>
            <a:ext cx="4032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1560" y="325701"/>
            <a:ext cx="1853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Уровень</a:t>
            </a:r>
          </a:p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Узнавание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6682" y="3107158"/>
            <a:ext cx="4572000" cy="22159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just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Содержание задания: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/>
            <a:endParaRPr lang="ru-RU" sz="1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Georgia" panose="02040502050405020303" pitchFamily="18" charset="0"/>
              </a:rPr>
              <a:t>В каком ряду все слова являются  одушевленными именами существительными?</a:t>
            </a:r>
          </a:p>
          <a:p>
            <a:r>
              <a:rPr lang="ru-RU" dirty="0">
                <a:latin typeface="Georgia" panose="02040502050405020303" pitchFamily="18" charset="0"/>
              </a:rPr>
              <a:t>А) рассказ, пчела, почтальон</a:t>
            </a:r>
          </a:p>
          <a:p>
            <a:r>
              <a:rPr lang="ru-RU" dirty="0">
                <a:latin typeface="Georgia" panose="02040502050405020303" pitchFamily="18" charset="0"/>
              </a:rPr>
              <a:t>Б) стихотворение, сказка, учитель</a:t>
            </a:r>
          </a:p>
          <a:p>
            <a:r>
              <a:rPr lang="ru-RU" dirty="0">
                <a:latin typeface="Georgia" panose="02040502050405020303" pitchFamily="18" charset="0"/>
              </a:rPr>
              <a:t>В) мама, Павел, инженер </a:t>
            </a:r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6682" y="1268760"/>
            <a:ext cx="4572000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Цель задания: </a:t>
            </a:r>
            <a:r>
              <a:rPr lang="ru-RU" dirty="0">
                <a:latin typeface="Georgia" panose="02040502050405020303" pitchFamily="18" charset="0"/>
              </a:rPr>
              <a:t>актуализация имеющихся знаний об одушевленных и неодушевленных именах существительных. </a:t>
            </a:r>
          </a:p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6682" y="5506971"/>
            <a:ext cx="4572000" cy="8156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lvl="0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ответ учащихся;</a:t>
            </a:r>
          </a:p>
          <a:p>
            <a:pPr lvl="0"/>
            <a:endParaRPr lang="ru-RU" sz="105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</a:p>
        </p:txBody>
      </p:sp>
      <p:sp>
        <p:nvSpPr>
          <p:cNvPr id="12" name="Овал 11"/>
          <p:cNvSpPr/>
          <p:nvPr/>
        </p:nvSpPr>
        <p:spPr>
          <a:xfrm>
            <a:off x="5076056" y="22297"/>
            <a:ext cx="4062555" cy="17522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Русский язык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2 класс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«Одушевленные и неодушевленные имена существительные»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233633" y="2854677"/>
            <a:ext cx="3730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уровню сложности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базовое (1 балл)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68970" y="1846565"/>
            <a:ext cx="20601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типу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с выбором ответа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831661" y="3934797"/>
            <a:ext cx="25234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этап урока: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актуализация знаний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104129"/>
              </p:ext>
            </p:extLst>
          </p:nvPr>
        </p:nvGraphicFramePr>
        <p:xfrm>
          <a:off x="5652120" y="5323149"/>
          <a:ext cx="2870956" cy="99943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4350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58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997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1 балл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Дан верный ответ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97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0 баллов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Дан неверный ответ 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974234" y="4845640"/>
            <a:ext cx="2374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критерии и баллы:</a:t>
            </a:r>
          </a:p>
        </p:txBody>
      </p:sp>
    </p:spTree>
    <p:extLst>
      <p:ext uri="{BB962C8B-B14F-4D97-AF65-F5344CB8AC3E}">
        <p14:creationId xmlns:p14="http://schemas.microsoft.com/office/powerpoint/2010/main" val="91835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179512" y="980728"/>
            <a:ext cx="4032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1560" y="325701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Уровень</a:t>
            </a:r>
          </a:p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Воспроизведение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6682" y="2936409"/>
            <a:ext cx="4572000" cy="13619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Содержание задания: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endParaRPr lang="ru-RU" sz="105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Georgia" panose="02040502050405020303" pitchFamily="18" charset="0"/>
              </a:rPr>
              <a:t>Сформулируй правило о том, какие существительные называются одушевленными.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6682" y="1176274"/>
            <a:ext cx="4572000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Цель задания: </a:t>
            </a:r>
            <a:r>
              <a:rPr lang="ru-RU" dirty="0">
                <a:latin typeface="Georgia" panose="02040502050405020303" pitchFamily="18" charset="0"/>
              </a:rPr>
              <a:t>воспроизведение усвоенных знаний по изученным правилам об одушевленных и неодушевленных именах существительных. </a:t>
            </a:r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6682" y="4581128"/>
            <a:ext cx="4572000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lvl="0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Предполагаемый ответ учащихся: </a:t>
            </a:r>
          </a:p>
          <a:p>
            <a:pPr lvl="0"/>
            <a:endParaRPr lang="ru-RU" u="sng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Georgia" panose="02040502050405020303" pitchFamily="18" charset="0"/>
              </a:rPr>
              <a:t>Вопрос «КТО?» задают к именам существительным, которые обозначают людей и животных. Такие имена существительные называются одушевленными.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233633" y="2943863"/>
            <a:ext cx="3730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уровню сложности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базовое (2 балла)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25692" y="1988839"/>
            <a:ext cx="2146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типу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с полным ответом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36684" y="3894296"/>
            <a:ext cx="29770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этап урока: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первичное – закрепление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3F2E5825-BDC6-714D-97A2-EB5506595626}"/>
              </a:ext>
            </a:extLst>
          </p:cNvPr>
          <p:cNvSpPr/>
          <p:nvPr/>
        </p:nvSpPr>
        <p:spPr>
          <a:xfrm>
            <a:off x="5076056" y="22297"/>
            <a:ext cx="4062555" cy="17522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Русский язык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2 класс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«Одушевленные и неодушевленные имена существительные»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6E878704-0F12-FB45-8B96-C032A17810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037789"/>
              </p:ext>
            </p:extLst>
          </p:nvPr>
        </p:nvGraphicFramePr>
        <p:xfrm>
          <a:off x="5292080" y="5215468"/>
          <a:ext cx="3672408" cy="12268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36512">
                  <a:extLst>
                    <a:ext uri="{9D8B030D-6E8A-4147-A177-3AD203B41FA5}">
                      <a16:colId xmlns:a16="http://schemas.microsoft.com/office/drawing/2014/main" xmlns="" val="2058494751"/>
                    </a:ext>
                  </a:extLst>
                </a:gridCol>
                <a:gridCol w="2735896">
                  <a:extLst>
                    <a:ext uri="{9D8B030D-6E8A-4147-A177-3AD203B41FA5}">
                      <a16:colId xmlns:a16="http://schemas.microsoft.com/office/drawing/2014/main" xmlns="" val="1241900658"/>
                    </a:ext>
                  </a:extLst>
                </a:gridCol>
              </a:tblGrid>
              <a:tr h="348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2 балла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Правило сформулировано верно 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2563600"/>
                  </a:ext>
                </a:extLst>
              </a:tr>
              <a:tr h="348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1 балл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Правило сформулировано с ошибками</a:t>
                      </a:r>
                      <a:endParaRPr lang="ru-RU" sz="12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18785238"/>
                  </a:ext>
                </a:extLst>
              </a:tr>
              <a:tr h="1667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0 баллов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Правило не сформулировано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81858526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E5CCF91-741A-6F4D-885D-1FAC04FF047D}"/>
              </a:ext>
            </a:extLst>
          </p:cNvPr>
          <p:cNvSpPr/>
          <p:nvPr/>
        </p:nvSpPr>
        <p:spPr>
          <a:xfrm>
            <a:off x="5768665" y="4815169"/>
            <a:ext cx="264367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критерии и баллы:</a:t>
            </a:r>
          </a:p>
          <a:p>
            <a:endParaRPr lang="ru-RU" b="1" i="1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83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179512" y="980728"/>
            <a:ext cx="4032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1560" y="325701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Уровень</a:t>
            </a:r>
          </a:p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Понимание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0970" y="2598207"/>
            <a:ext cx="4572000" cy="36625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ru-RU" sz="1600" u="sng" dirty="0">
                <a:latin typeface="Georgia" panose="02040502050405020303" pitchFamily="18" charset="0"/>
                <a:cs typeface="Times New Roman" panose="02020603050405020304" pitchFamily="18" charset="0"/>
              </a:rPr>
              <a:t>Содержание задания:</a:t>
            </a:r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600" dirty="0">
                <a:latin typeface="Georgia" panose="02040502050405020303" pitchFamily="18" charset="0"/>
              </a:rPr>
              <a:t>Объясни, в чем сходство и различие выделенных слов в каждой паре предложений. </a:t>
            </a:r>
          </a:p>
          <a:p>
            <a:r>
              <a:rPr lang="ru-RU" sz="1600" dirty="0">
                <a:latin typeface="Georgia" panose="02040502050405020303" pitchFamily="18" charset="0"/>
              </a:rPr>
              <a:t> </a:t>
            </a:r>
          </a:p>
          <a:p>
            <a:r>
              <a:rPr lang="ru-RU" sz="1600" i="1" dirty="0">
                <a:latin typeface="Georgia" panose="02040502050405020303" pitchFamily="18" charset="0"/>
              </a:rPr>
              <a:t>Предложения: 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</a:rPr>
              <a:t>1) На картине нарисована </a:t>
            </a:r>
            <a:r>
              <a:rPr lang="ru-RU" sz="1600" b="1" dirty="0">
                <a:latin typeface="Georgia" panose="02040502050405020303" pitchFamily="18" charset="0"/>
              </a:rPr>
              <a:t>река.</a:t>
            </a:r>
            <a:endParaRPr lang="ru-RU" sz="1600" dirty="0">
              <a:latin typeface="Georgia" panose="02040502050405020303" pitchFamily="18" charset="0"/>
            </a:endParaRPr>
          </a:p>
          <a:p>
            <a:r>
              <a:rPr lang="ru-RU" sz="1600" dirty="0">
                <a:latin typeface="Georgia" panose="02040502050405020303" pitchFamily="18" charset="0"/>
              </a:rPr>
              <a:t>    На картине нарисована </a:t>
            </a:r>
            <a:r>
              <a:rPr lang="ru-RU" sz="1600" b="1" dirty="0">
                <a:latin typeface="Georgia" panose="02040502050405020303" pitchFamily="18" charset="0"/>
              </a:rPr>
              <a:t>лошадь.</a:t>
            </a:r>
            <a:endParaRPr lang="ru-RU" sz="1600" dirty="0">
              <a:latin typeface="Georgia" panose="02040502050405020303" pitchFamily="18" charset="0"/>
            </a:endParaRPr>
          </a:p>
          <a:p>
            <a:pPr lvl="0"/>
            <a:r>
              <a:rPr lang="ru-RU" sz="1600" dirty="0">
                <a:latin typeface="Georgia" panose="02040502050405020303" pitchFamily="18" charset="0"/>
              </a:rPr>
              <a:t>2) Солнце осветило </a:t>
            </a:r>
            <a:r>
              <a:rPr lang="ru-RU" sz="1600" b="1" dirty="0">
                <a:latin typeface="Georgia" panose="02040502050405020303" pitchFamily="18" charset="0"/>
              </a:rPr>
              <a:t>деревья.</a:t>
            </a:r>
            <a:r>
              <a:rPr lang="ru-RU" sz="1600" dirty="0">
                <a:latin typeface="Georgia" panose="02040502050405020303" pitchFamily="18" charset="0"/>
              </a:rPr>
              <a:t> </a:t>
            </a:r>
          </a:p>
          <a:p>
            <a:r>
              <a:rPr lang="ru-RU" sz="1600" dirty="0">
                <a:latin typeface="Georgia" panose="02040502050405020303" pitchFamily="18" charset="0"/>
              </a:rPr>
              <a:t>     Солнце осветило маленького</a:t>
            </a:r>
            <a:r>
              <a:rPr lang="ru-RU" sz="1600" b="1" dirty="0">
                <a:latin typeface="Georgia" panose="02040502050405020303" pitchFamily="18" charset="0"/>
              </a:rPr>
              <a:t> воробья.</a:t>
            </a:r>
            <a:endParaRPr lang="ru-RU" sz="1600" dirty="0">
              <a:latin typeface="Georgia" panose="02040502050405020303" pitchFamily="18" charset="0"/>
            </a:endParaRPr>
          </a:p>
          <a:p>
            <a:pPr lvl="0"/>
            <a:r>
              <a:rPr lang="ru-RU" sz="1600" dirty="0">
                <a:latin typeface="Georgia" panose="02040502050405020303" pitchFamily="18" charset="0"/>
              </a:rPr>
              <a:t>3) Он написал сочинение про величие </a:t>
            </a:r>
            <a:r>
              <a:rPr lang="ru-RU" sz="1600" b="1" dirty="0">
                <a:latin typeface="Georgia" panose="02040502050405020303" pitchFamily="18" charset="0"/>
              </a:rPr>
              <a:t>природы.</a:t>
            </a:r>
            <a:endParaRPr lang="ru-RU" sz="1600" dirty="0">
              <a:latin typeface="Georgia" panose="02040502050405020303" pitchFamily="18" charset="0"/>
            </a:endParaRPr>
          </a:p>
          <a:p>
            <a:r>
              <a:rPr lang="ru-RU" sz="1600" dirty="0">
                <a:latin typeface="Georgia" panose="02040502050405020303" pitchFamily="18" charset="0"/>
              </a:rPr>
              <a:t>    Он написал сочинение про величие </a:t>
            </a:r>
            <a:r>
              <a:rPr lang="ru-RU" sz="1600" b="1" dirty="0">
                <a:latin typeface="Georgia" panose="02040502050405020303" pitchFamily="18" charset="0"/>
              </a:rPr>
              <a:t>человека.</a:t>
            </a:r>
            <a:r>
              <a:rPr lang="ru-RU" sz="1600" dirty="0">
                <a:latin typeface="Georgia" panose="02040502050405020303" pitchFamily="18" charset="0"/>
              </a:rPr>
              <a:t> </a:t>
            </a:r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0024" y="1115464"/>
            <a:ext cx="4572000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r>
              <a:rPr lang="ru-RU" sz="1600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Цель задания:  </a:t>
            </a:r>
            <a:r>
              <a:rPr lang="ru-RU" sz="1600" dirty="0">
                <a:latin typeface="Georgia" panose="02040502050405020303" pitchFamily="18" charset="0"/>
              </a:rPr>
              <a:t>выявление и оценка уровня </a:t>
            </a:r>
            <a:r>
              <a:rPr lang="ru-RU" sz="1600" dirty="0" err="1">
                <a:latin typeface="Georgia" panose="02040502050405020303" pitchFamily="18" charset="0"/>
              </a:rPr>
              <a:t>сформированности</a:t>
            </a:r>
            <a:r>
              <a:rPr lang="ru-RU" sz="1600" dirty="0">
                <a:latin typeface="Georgia" panose="02040502050405020303" pitchFamily="18" charset="0"/>
              </a:rPr>
              <a:t> умений учащихся делать осмысленное восприятие знаний об одушевленных и неодушевленных именах существительных через моделирование. </a:t>
            </a:r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0024" y="2944431"/>
            <a:ext cx="4572000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lvl="0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ответ учащихся:</a:t>
            </a:r>
          </a:p>
          <a:p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</a:rPr>
              <a:t>Я считаю, что выделенные слова в каждой паре предложений схожи тем, что они являются существительными, а различны тем, что в первом предложении существительное неодушевленное, а во втором – одушевленные.</a:t>
            </a:r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13145" y="2246088"/>
            <a:ext cx="37308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уровню сложности</a:t>
            </a:r>
            <a:r>
              <a:rPr lang="ru-RU" sz="1600" b="1" dirty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 повышенный (3 балла)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226803" y="1730873"/>
            <a:ext cx="1973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типу</a:t>
            </a:r>
            <a:r>
              <a:rPr lang="ru-RU" sz="1600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 с полным ответом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423971" y="2807831"/>
            <a:ext cx="15792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этап урока:</a:t>
            </a:r>
          </a:p>
          <a:p>
            <a:pPr algn="ctr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закрепление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D2AD709B-E68B-5849-8FEF-B451265475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293075"/>
              </p:ext>
            </p:extLst>
          </p:nvPr>
        </p:nvGraphicFramePr>
        <p:xfrm>
          <a:off x="5004048" y="3809272"/>
          <a:ext cx="4070721" cy="2961894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873379">
                  <a:extLst>
                    <a:ext uri="{9D8B030D-6E8A-4147-A177-3AD203B41FA5}">
                      <a16:colId xmlns:a16="http://schemas.microsoft.com/office/drawing/2014/main" xmlns="" val="1838033892"/>
                    </a:ext>
                  </a:extLst>
                </a:gridCol>
                <a:gridCol w="3197342">
                  <a:extLst>
                    <a:ext uri="{9D8B030D-6E8A-4147-A177-3AD203B41FA5}">
                      <a16:colId xmlns:a16="http://schemas.microsoft.com/office/drawing/2014/main" xmlns="" val="144109089"/>
                    </a:ext>
                  </a:extLst>
                </a:gridCol>
              </a:tblGrid>
              <a:tr h="625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Georgia" panose="02040502050405020303" pitchFamily="18" charset="0"/>
                        </a:rPr>
                        <a:t>3 балла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Georgia" panose="02040502050405020303" pitchFamily="18" charset="0"/>
                        </a:rPr>
                        <a:t>Верно определено сходство и различие выделенных слов в каждой паре предложений и установлены основания для их сравнения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13215491"/>
                  </a:ext>
                </a:extLst>
              </a:tr>
              <a:tr h="625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Georgia" panose="02040502050405020303" pitchFamily="18" charset="0"/>
                        </a:rPr>
                        <a:t>2 балла</a:t>
                      </a:r>
                      <a:endParaRPr lang="ru-RU" sz="13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Georgia" panose="02040502050405020303" pitchFamily="18" charset="0"/>
                        </a:rPr>
                        <a:t>Верно определено сходство и различие выделенных слов в каждой паре предложений, но не установлены основания для их сравнения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6947973"/>
                  </a:ext>
                </a:extLst>
              </a:tr>
              <a:tr h="625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Georgia" panose="02040502050405020303" pitchFamily="18" charset="0"/>
                        </a:rPr>
                        <a:t>1 балл</a:t>
                      </a:r>
                      <a:endParaRPr lang="ru-RU" sz="13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Georgia" panose="02040502050405020303" pitchFamily="18" charset="0"/>
                        </a:rPr>
                        <a:t>Верно определено сходство и различие выделенных слов только в 2 парах предложений и установлены основания для их сравнения. 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1253490"/>
                  </a:ext>
                </a:extLst>
              </a:tr>
              <a:tr h="1465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Georgia" panose="02040502050405020303" pitchFamily="18" charset="0"/>
                        </a:rPr>
                        <a:t>0 баллов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Georgia" panose="02040502050405020303" pitchFamily="18" charset="0"/>
                        </a:rPr>
                        <a:t>Дан неверный ответ 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4267305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BE11D401-3145-E049-B062-3FB643D3A351}"/>
              </a:ext>
            </a:extLst>
          </p:cNvPr>
          <p:cNvSpPr/>
          <p:nvPr/>
        </p:nvSpPr>
        <p:spPr>
          <a:xfrm>
            <a:off x="6099568" y="3383298"/>
            <a:ext cx="235800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критерии и баллы:</a:t>
            </a:r>
          </a:p>
          <a:p>
            <a:endParaRPr lang="ru-RU" b="1" i="1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F18163B1-FA85-2346-BE03-944F998A70AD}"/>
              </a:ext>
            </a:extLst>
          </p:cNvPr>
          <p:cNvSpPr/>
          <p:nvPr/>
        </p:nvSpPr>
        <p:spPr>
          <a:xfrm>
            <a:off x="5076056" y="22297"/>
            <a:ext cx="4062555" cy="17522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Русский язык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2 класс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«Одушевленные и неодушевленные имена существительные»</a:t>
            </a:r>
          </a:p>
        </p:txBody>
      </p:sp>
    </p:spTree>
    <p:extLst>
      <p:ext uri="{BB962C8B-B14F-4D97-AF65-F5344CB8AC3E}">
        <p14:creationId xmlns:p14="http://schemas.microsoft.com/office/powerpoint/2010/main" val="228383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178024" y="1001607"/>
            <a:ext cx="47191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2436" y="334181"/>
            <a:ext cx="5054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Уровень</a:t>
            </a:r>
          </a:p>
          <a:p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Применение знаний в знакомых условиях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05537" y="1053604"/>
            <a:ext cx="4572000" cy="57554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ru-RU" sz="1600" u="sng" dirty="0">
                <a:latin typeface="Georgia" panose="02040502050405020303" pitchFamily="18" charset="0"/>
                <a:cs typeface="Times New Roman" panose="02020603050405020304" pitchFamily="18" charset="0"/>
              </a:rPr>
              <a:t>Содержание задания:</a:t>
            </a:r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600" dirty="0">
                <a:latin typeface="Georgia" panose="02040502050405020303" pitchFamily="18" charset="0"/>
              </a:rPr>
              <a:t>Прочитай. Выбери среди данных суждений правильные. Преобразуй неправильное суждение в правильное. </a:t>
            </a:r>
          </a:p>
          <a:p>
            <a:endParaRPr lang="ru-RU" sz="1600" dirty="0">
              <a:latin typeface="Georgia" panose="02040502050405020303" pitchFamily="18" charset="0"/>
            </a:endParaRPr>
          </a:p>
          <a:p>
            <a:r>
              <a:rPr lang="ru-RU" sz="1600" i="1" dirty="0">
                <a:latin typeface="Georgia" panose="02040502050405020303" pitchFamily="18" charset="0"/>
              </a:rPr>
              <a:t>Суждения: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</a:rPr>
              <a:t>1) Вопрос «КТО?» задают к именам существительным, которые обозначают людей и животных. Такие имена существительные называются одушевленными;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</a:rPr>
              <a:t>2) Вопрос «ЧТО?» мы задаем к именам существительным, которые не обозначают людей и животных. Такие имена существительные называются одушевленными;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</a:rPr>
              <a:t>3) Картина – это неодушевленное имя существительное;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</a:rPr>
              <a:t>4) К слову «лес» необходимо задавать вопрос «КТО?»;</a:t>
            </a:r>
          </a:p>
          <a:p>
            <a:r>
              <a:rPr lang="ru-RU" sz="1600" dirty="0">
                <a:latin typeface="Georgia" panose="02040502050405020303" pitchFamily="18" charset="0"/>
              </a:rPr>
              <a:t>5) В предложении: «Маша и Ваня вместе играли» имена существительные «Маша», «Ваня» являются одушевленными. </a:t>
            </a:r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537" y="1530658"/>
            <a:ext cx="4572000" cy="1754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Цель задания: </a:t>
            </a:r>
            <a:r>
              <a:rPr lang="ru-RU" dirty="0">
                <a:latin typeface="Georgia" panose="02040502050405020303" pitchFamily="18" charset="0"/>
              </a:rPr>
              <a:t>самостоятельное преобразование усвоенной информации в знакомых условиях на примере суждений по теме «Одушевленные и неодушевленные имена существительные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5537" y="1844824"/>
            <a:ext cx="4572000" cy="39703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lvl="0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Предполагаемый ответ учащихся:</a:t>
            </a:r>
          </a:p>
          <a:p>
            <a:r>
              <a:rPr lang="ru-RU" dirty="0">
                <a:latin typeface="Georgia" panose="02040502050405020303" pitchFamily="18" charset="0"/>
              </a:rPr>
              <a:t>Я считаю, что к правильным суждениям относятся 1, 3, 5 суждения. Остальные – ложные. </a:t>
            </a:r>
          </a:p>
          <a:p>
            <a:r>
              <a:rPr lang="ru-RU" dirty="0">
                <a:latin typeface="Georgia" panose="02040502050405020303" pitchFamily="18" charset="0"/>
              </a:rPr>
              <a:t> </a:t>
            </a:r>
          </a:p>
          <a:p>
            <a:r>
              <a:rPr lang="ru-RU" i="1" dirty="0">
                <a:latin typeface="Georgia" panose="02040502050405020303" pitchFamily="18" charset="0"/>
              </a:rPr>
              <a:t>Преобразование в правильное суждение:</a:t>
            </a:r>
          </a:p>
          <a:p>
            <a:r>
              <a:rPr lang="ru-RU" dirty="0">
                <a:latin typeface="Georgia" panose="02040502050405020303" pitchFamily="18" charset="0"/>
              </a:rPr>
              <a:t>2) Вопрос «ЧТО?» мы задаем к именам существительным, которые не обозначают людей и животных. Такие имена существительные называются неодушевленными;</a:t>
            </a:r>
          </a:p>
          <a:p>
            <a:r>
              <a:rPr lang="ru-RU" dirty="0">
                <a:latin typeface="Georgia" panose="02040502050405020303" pitchFamily="18" charset="0"/>
              </a:rPr>
              <a:t>4) К слову «лес» необходимо задавать вопрос «ЧТО?».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83968" y="2247718"/>
            <a:ext cx="3730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78046" y="1994131"/>
            <a:ext cx="3147016" cy="28315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типу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с развернутым ответом</a:t>
            </a:r>
          </a:p>
          <a:p>
            <a:pPr algn="ctr"/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уровню сложности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высокое (4 балла)</a:t>
            </a:r>
          </a:p>
          <a:p>
            <a:pPr algn="ctr"/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этап урока: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рефлексивно – оценочный</a:t>
            </a:r>
          </a:p>
          <a:p>
            <a:pPr algn="ctr"/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009645" y="2747526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71288279-AAA2-3D49-8283-B53B8A64DC30}"/>
              </a:ext>
            </a:extLst>
          </p:cNvPr>
          <p:cNvSpPr/>
          <p:nvPr/>
        </p:nvSpPr>
        <p:spPr>
          <a:xfrm>
            <a:off x="5076056" y="22297"/>
            <a:ext cx="4062555" cy="17522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Русский язык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2 класс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«Одушевленные и неодушевленные имена существительные»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EDEB37C1-8CFD-3B4D-A43B-CA8706C29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637550"/>
              </p:ext>
            </p:extLst>
          </p:nvPr>
        </p:nvGraphicFramePr>
        <p:xfrm>
          <a:off x="5020589" y="2086441"/>
          <a:ext cx="3999448" cy="444952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86506">
                  <a:extLst>
                    <a:ext uri="{9D8B030D-6E8A-4147-A177-3AD203B41FA5}">
                      <a16:colId xmlns:a16="http://schemas.microsoft.com/office/drawing/2014/main" xmlns="" val="3383479022"/>
                    </a:ext>
                  </a:extLst>
                </a:gridCol>
                <a:gridCol w="2812942">
                  <a:extLst>
                    <a:ext uri="{9D8B030D-6E8A-4147-A177-3AD203B41FA5}">
                      <a16:colId xmlns:a16="http://schemas.microsoft.com/office/drawing/2014/main" xmlns="" val="1683080577"/>
                    </a:ext>
                  </a:extLst>
                </a:gridCol>
              </a:tblGrid>
              <a:tr h="8392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4 балла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Определены правильные и неправильные суждения. Неправильные суждения преобразованы в правильные. 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extLst>
                  <a:ext uri="{0D108BD9-81ED-4DB2-BD59-A6C34878D82A}">
                    <a16:rowId xmlns:a16="http://schemas.microsoft.com/office/drawing/2014/main" xmlns="" val="1924096958"/>
                  </a:ext>
                </a:extLst>
              </a:tr>
              <a:tr h="8392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3 балла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Определены правильные и неправильные суждения. Преобразовано в правильное суждение лишь одно суждение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extLst>
                  <a:ext uri="{0D108BD9-81ED-4DB2-BD59-A6C34878D82A}">
                    <a16:rowId xmlns:a16="http://schemas.microsoft.com/office/drawing/2014/main" xmlns="" val="885668333"/>
                  </a:ext>
                </a:extLst>
              </a:tr>
              <a:tr h="8392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2 балла</a:t>
                      </a:r>
                      <a:endParaRPr lang="ru-RU" sz="14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Определены правильные и неправильные суждения. Неправильные суждения не преобразованы в правильные.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extLst>
                  <a:ext uri="{0D108BD9-81ED-4DB2-BD59-A6C34878D82A}">
                    <a16:rowId xmlns:a16="http://schemas.microsoft.com/office/drawing/2014/main" xmlns="" val="1439350328"/>
                  </a:ext>
                </a:extLst>
              </a:tr>
              <a:tr h="8392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  <a:latin typeface="Georgia" panose="02040502050405020303" pitchFamily="18" charset="0"/>
                        </a:rPr>
                        <a:t>1 балл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L="47483" marR="47483" marT="659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  <a:latin typeface="Georgia" panose="02040502050405020303" pitchFamily="18" charset="0"/>
                        </a:rPr>
                        <a:t>Определены лишь несколько правильных и неправильных суждений. Неправильные суждения не преобразованы в правильные.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L="47483" marR="47483" marT="6595" marB="0"/>
                </a:tc>
                <a:extLst>
                  <a:ext uri="{0D108BD9-81ED-4DB2-BD59-A6C34878D82A}">
                    <a16:rowId xmlns:a16="http://schemas.microsoft.com/office/drawing/2014/main" xmlns="" val="1698330016"/>
                  </a:ext>
                </a:extLst>
              </a:tr>
              <a:tr h="160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  <a:latin typeface="Georgia" panose="02040502050405020303" pitchFamily="18" charset="0"/>
                        </a:rPr>
                        <a:t>0 баллов 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L="47483" marR="47483" marT="659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  <a:latin typeface="Georgia" panose="02040502050405020303" pitchFamily="18" charset="0"/>
                        </a:rPr>
                        <a:t>Дан неверный ответ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L="47483" marR="47483" marT="6595" marB="0"/>
                </a:tc>
                <a:extLst>
                  <a:ext uri="{0D108BD9-81ED-4DB2-BD59-A6C34878D82A}">
                    <a16:rowId xmlns:a16="http://schemas.microsoft.com/office/drawing/2014/main" xmlns="" val="644701480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8765567-3504-3C44-8E9A-671321BBA31B}"/>
              </a:ext>
            </a:extLst>
          </p:cNvPr>
          <p:cNvSpPr/>
          <p:nvPr/>
        </p:nvSpPr>
        <p:spPr>
          <a:xfrm>
            <a:off x="5698477" y="1718948"/>
            <a:ext cx="26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критерии и баллы:</a:t>
            </a:r>
          </a:p>
        </p:txBody>
      </p:sp>
    </p:spTree>
    <p:extLst>
      <p:ext uri="{BB962C8B-B14F-4D97-AF65-F5344CB8AC3E}">
        <p14:creationId xmlns:p14="http://schemas.microsoft.com/office/powerpoint/2010/main" val="228383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1" grpId="0" animBg="1"/>
      <p:bldP spid="16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335601" y="1123878"/>
            <a:ext cx="45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0269" y="404664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Уровень</a:t>
            </a:r>
          </a:p>
          <a:p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Применение знаний в новых условиях</a:t>
            </a:r>
            <a:endParaRPr lang="ru-RU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500" y="2698192"/>
            <a:ext cx="4572000" cy="25853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Содержание задания: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>
                <a:latin typeface="Georgia" panose="02040502050405020303" pitchFamily="18" charset="0"/>
              </a:rPr>
              <a:t>Замени в каждом слове одну согласную букву так, чтобы получилось, слово обозначающее неодушевленные предметы, и напиши их.</a:t>
            </a:r>
          </a:p>
          <a:p>
            <a:r>
              <a:rPr lang="ru-RU" dirty="0">
                <a:latin typeface="Georgia" panose="02040502050405020303" pitchFamily="18" charset="0"/>
              </a:rPr>
              <a:t> </a:t>
            </a:r>
          </a:p>
          <a:p>
            <a:r>
              <a:rPr lang="ru-RU" i="1" dirty="0">
                <a:latin typeface="Georgia" panose="02040502050405020303" pitchFamily="18" charset="0"/>
              </a:rPr>
              <a:t>Список слов: </a:t>
            </a:r>
          </a:p>
          <a:p>
            <a:r>
              <a:rPr lang="ru-RU" dirty="0">
                <a:latin typeface="Georgia" panose="02040502050405020303" pitchFamily="18" charset="0"/>
              </a:rPr>
              <a:t>кот - … рак - … зверь - ...</a:t>
            </a:r>
          </a:p>
          <a:p>
            <a:r>
              <a:rPr lang="ru-RU" dirty="0">
                <a:latin typeface="Georgia" panose="02040502050405020303" pitchFamily="18" charset="0"/>
              </a:rPr>
              <a:t>коза - … цапля - …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35601" y="1315942"/>
            <a:ext cx="45720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Цель задания: </a:t>
            </a:r>
            <a:r>
              <a:rPr lang="ru-RU" dirty="0">
                <a:latin typeface="Georgia" panose="02040502050405020303" pitchFamily="18" charset="0"/>
              </a:rPr>
              <a:t>самостоятельное преобразование знаний для преобразования одушевленных имен существительных в неодушевленные.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7500" y="5465436"/>
            <a:ext cx="4572000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lvl="0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Предполагаемый ответ учащихся:</a:t>
            </a:r>
          </a:p>
          <a:p>
            <a:pPr lvl="0"/>
            <a:r>
              <a:rPr lang="ru-RU" dirty="0">
                <a:latin typeface="Georgia" panose="02040502050405020303" pitchFamily="18" charset="0"/>
              </a:rPr>
              <a:t>Кот – код, рак – бак, зверь – дверь, коза – коса, цапля – </a:t>
            </a:r>
            <a:r>
              <a:rPr lang="ru-RU" dirty="0" smtClean="0">
                <a:latin typeface="Georgia" panose="02040502050405020303" pitchFamily="18" charset="0"/>
              </a:rPr>
              <a:t>капля</a:t>
            </a:r>
            <a:r>
              <a:rPr lang="ru-RU" dirty="0">
                <a:latin typeface="Georgia" panose="02040502050405020303" pitchFamily="18" charset="0"/>
              </a:rPr>
              <a:t>. </a:t>
            </a:r>
            <a:endParaRPr lang="ru-RU" u="sng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57440" y="1774557"/>
            <a:ext cx="3155030" cy="25237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типу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с развернутым ответом</a:t>
            </a:r>
          </a:p>
          <a:p>
            <a:pPr algn="ctr"/>
            <a:endParaRPr lang="ru-RU" sz="7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уровню сложности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высокий (5 баллов)</a:t>
            </a:r>
          </a:p>
          <a:p>
            <a:pPr algn="ctr"/>
            <a:endParaRPr lang="ru-RU" sz="7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этап урока: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рефлексивно – оценочный 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ACF4CD4B-E398-304A-B72B-D609583B2EEA}"/>
              </a:ext>
            </a:extLst>
          </p:cNvPr>
          <p:cNvSpPr/>
          <p:nvPr/>
        </p:nvSpPr>
        <p:spPr>
          <a:xfrm>
            <a:off x="5076056" y="22297"/>
            <a:ext cx="4062555" cy="17522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Русский язык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2 класс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«Одушевленные и неодушевленные имена существительные»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8F9C894B-909C-D845-9D29-8A135332C8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318347"/>
              </p:ext>
            </p:extLst>
          </p:nvPr>
        </p:nvGraphicFramePr>
        <p:xfrm>
          <a:off x="5112258" y="4216355"/>
          <a:ext cx="3845396" cy="212778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07696">
                  <a:extLst>
                    <a:ext uri="{9D8B030D-6E8A-4147-A177-3AD203B41FA5}">
                      <a16:colId xmlns:a16="http://schemas.microsoft.com/office/drawing/2014/main" xmlns="" val="550609467"/>
                    </a:ext>
                  </a:extLst>
                </a:gridCol>
                <a:gridCol w="2637700">
                  <a:extLst>
                    <a:ext uri="{9D8B030D-6E8A-4147-A177-3AD203B41FA5}">
                      <a16:colId xmlns:a16="http://schemas.microsoft.com/office/drawing/2014/main" xmlns="" val="1976262752"/>
                    </a:ext>
                  </a:extLst>
                </a:gridCol>
              </a:tblGrid>
              <a:tr h="4468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5 баллов</a:t>
                      </a:r>
                      <a:endParaRPr lang="ru-RU" sz="12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Правильно изменены все слова 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4111247238"/>
                  </a:ext>
                </a:extLst>
              </a:tr>
              <a:tr h="5636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3-4 балла</a:t>
                      </a:r>
                      <a:endParaRPr lang="ru-RU" sz="12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Изменены правильно только 4 слова</a:t>
                      </a:r>
                      <a:endParaRPr lang="ru-RU" sz="12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2049464729"/>
                  </a:ext>
                </a:extLst>
              </a:tr>
              <a:tr h="5636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1-2 балла 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Изменены правильно только 2 слова 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2620148607"/>
                  </a:ext>
                </a:extLst>
              </a:tr>
              <a:tr h="4468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0 баллов</a:t>
                      </a:r>
                      <a:endParaRPr lang="ru-RU" sz="12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Неверное выполнение задания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410757012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189F7BE-08F6-6048-A84F-70FB55AAF8F1}"/>
              </a:ext>
            </a:extLst>
          </p:cNvPr>
          <p:cNvSpPr/>
          <p:nvPr/>
        </p:nvSpPr>
        <p:spPr>
          <a:xfrm>
            <a:off x="5652120" y="3847023"/>
            <a:ext cx="26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критерии и баллы:</a:t>
            </a:r>
          </a:p>
        </p:txBody>
      </p:sp>
      <p:sp>
        <p:nvSpPr>
          <p:cNvPr id="3" name="SMARTInkShape-2"/>
          <p:cNvSpPr/>
          <p:nvPr>
            <p:custDataLst>
              <p:tags r:id="rId1"/>
            </p:custDataLst>
          </p:nvPr>
        </p:nvSpPr>
        <p:spPr>
          <a:xfrm>
            <a:off x="-336550" y="5327650"/>
            <a:ext cx="7938" cy="1"/>
          </a:xfrm>
          <a:custGeom>
            <a:avLst/>
            <a:gdLst/>
            <a:ahLst/>
            <a:cxnLst/>
            <a:rect l="0" t="0" r="0" b="0"/>
            <a:pathLst>
              <a:path w="7938" h="1">
                <a:moveTo>
                  <a:pt x="0" y="0"/>
                </a:moveTo>
                <a:lnTo>
                  <a:pt x="0" y="0"/>
                </a:lnTo>
                <a:lnTo>
                  <a:pt x="7937" y="0"/>
                </a:lnTo>
              </a:path>
            </a:pathLst>
          </a:cu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83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697</TotalTime>
  <Words>813</Words>
  <Application>Microsoft Office PowerPoint</Application>
  <PresentationFormat>Экран (4:3)</PresentationFormat>
  <Paragraphs>163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Georgia</vt:lpstr>
      <vt:lpstr>Times New Roman</vt:lpstr>
      <vt:lpstr>Ясность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Инзиля</cp:lastModifiedBy>
  <cp:revision>71</cp:revision>
  <dcterms:created xsi:type="dcterms:W3CDTF">2021-04-18T15:44:52Z</dcterms:created>
  <dcterms:modified xsi:type="dcterms:W3CDTF">2022-04-01T20:04:18Z</dcterms:modified>
</cp:coreProperties>
</file>