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2" r:id="rId4"/>
    <p:sldId id="266" r:id="rId5"/>
    <p:sldId id="267" r:id="rId6"/>
    <p:sldId id="269" r:id="rId7"/>
    <p:sldId id="268" r:id="rId8"/>
    <p:sldId id="271" r:id="rId9"/>
    <p:sldId id="272" r:id="rId10"/>
    <p:sldId id="273" r:id="rId11"/>
    <p:sldId id="274" r:id="rId12"/>
    <p:sldId id="25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5C5"/>
    <a:srgbClr val="144E26"/>
    <a:srgbClr val="134B24"/>
    <a:srgbClr val="185E2E"/>
    <a:srgbClr val="74583C"/>
    <a:srgbClr val="16581F"/>
    <a:srgbClr val="2A53A6"/>
    <a:srgbClr val="FFFF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3AAB9C-9E26-4AF8-9CB7-BE7635B44B4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76153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1B3A4-CC1B-4077-9617-C290A78472B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6078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CE98D-BAEC-43E6-B7F5-0A97B6BC1A7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9754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FC64C-BD13-430E-9731-B067025843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71654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47CB2C-01FC-4559-9F75-040127D0EB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54351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39D83-979F-4069-BED6-747D551F9FC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1255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762D7-DE02-4D18-93FE-DA6F2AD683A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48141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B26EB-878F-4EDF-9971-0C4132E2CC1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61558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05471-2871-4042-B344-7BC9FDE3C6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61179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8D851-F445-4B3A-A9CC-9BF7A337D8E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26896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955D2-D9B6-46A6-9B2A-844BB4F515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49732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86C665A7-8CCE-4D32-BCF5-0DB28977EEF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video.yandex.ru/users/liisa61/view/10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ykapar.ru/cd.s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video.yandex.ru/users/liisa61/view/11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video.yandex.ru/users/liisa61/view/5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video.yandex.ru/users/liisa61/view/6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video.yandex.ru/users/liisa61/view/9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video.yandex.ru/users/liisa61/view/8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755650" y="1412875"/>
            <a:ext cx="7704138" cy="1728788"/>
          </a:xfrm>
          <a:prstGeom prst="horizontalScroll">
            <a:avLst>
              <a:gd name="adj" fmla="val 11755"/>
            </a:avLst>
          </a:prstGeom>
          <a:gradFill rotWithShape="1">
            <a:gsLst>
              <a:gs pos="0">
                <a:srgbClr val="FFEFD1">
                  <a:alpha val="59000"/>
                </a:srgbClr>
              </a:gs>
              <a:gs pos="64999">
                <a:srgbClr val="F0EBD5">
                  <a:alpha val="66150"/>
                </a:srgbClr>
              </a:gs>
              <a:gs pos="100000">
                <a:srgbClr val="D1C39F">
                  <a:alpha val="70000"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6A363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ru-RU" altLang="ru-RU" sz="2800" b="1">
                <a:solidFill>
                  <a:srgbClr val="1B6F35"/>
                </a:solidFill>
              </a:rPr>
              <a:t>"ПРИКЛЮЧЕНИЯ КУКЛЫ БОСОНОЖКИ" </a:t>
            </a:r>
            <a:br>
              <a:rPr lang="ru-RU" altLang="ru-RU" sz="2800" b="1">
                <a:solidFill>
                  <a:srgbClr val="1B6F35"/>
                </a:solidFill>
              </a:rPr>
            </a:br>
            <a:r>
              <a:rPr lang="ru-RU" altLang="ru-RU" sz="2800" b="1">
                <a:solidFill>
                  <a:srgbClr val="1B6F35"/>
                </a:solidFill>
              </a:rPr>
              <a:t>(по мотивам сказки Г.Каменной)</a:t>
            </a:r>
            <a:r>
              <a:rPr lang="ru-RU" altLang="ru-RU">
                <a:solidFill>
                  <a:srgbClr val="1B6F35"/>
                </a:solidFill>
              </a:rPr>
              <a:t> </a:t>
            </a:r>
          </a:p>
        </p:txBody>
      </p:sp>
      <p:sp>
        <p:nvSpPr>
          <p:cNvPr id="2053" name="Rectangle 7"/>
          <p:cNvSpPr>
            <a:spLocks noChangeArrowheads="1"/>
          </p:cNvSpPr>
          <p:nvPr/>
        </p:nvSpPr>
        <p:spPr bwMode="auto">
          <a:xfrm>
            <a:off x="0" y="26035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rgbClr val="185E2E"/>
                </a:solidFill>
              </a:rPr>
              <a:t>ГБДОУ детский сад №47 комбинированного вида</a:t>
            </a:r>
            <a:r>
              <a:rPr lang="hi-IN" altLang="ru-RU" b="1">
                <a:solidFill>
                  <a:srgbClr val="185E2E"/>
                </a:solidFill>
              </a:rPr>
              <a:t/>
            </a:r>
            <a:br>
              <a:rPr lang="hi-IN" altLang="ru-RU" b="1">
                <a:solidFill>
                  <a:srgbClr val="185E2E"/>
                </a:solidFill>
              </a:rPr>
            </a:br>
            <a:r>
              <a:rPr lang="ru-RU" altLang="ru-RU" b="1">
                <a:solidFill>
                  <a:srgbClr val="185E2E"/>
                </a:solidFill>
              </a:rPr>
              <a:t>Фрунзенского района города Санкт-Петербурга</a:t>
            </a:r>
          </a:p>
        </p:txBody>
      </p:sp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0" y="621665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rgbClr val="0F3B1D"/>
                </a:solidFill>
              </a:rPr>
              <a:t>Санкт-Петербург</a:t>
            </a:r>
            <a:endParaRPr lang="hi-IN" altLang="ru-RU" b="1">
              <a:solidFill>
                <a:srgbClr val="0F3B1D"/>
              </a:solidFill>
            </a:endParaRPr>
          </a:p>
          <a:p>
            <a:pPr algn="ctr" eaLnBrk="1" hangingPunct="1"/>
            <a:r>
              <a:rPr lang="ru-RU" altLang="ru-RU" b="1">
                <a:solidFill>
                  <a:srgbClr val="0F3B1D"/>
                </a:solidFill>
              </a:rPr>
              <a:t>2015г</a:t>
            </a:r>
          </a:p>
        </p:txBody>
      </p:sp>
      <p:sp>
        <p:nvSpPr>
          <p:cNvPr id="2055" name="Rectangle 9"/>
          <p:cNvSpPr>
            <a:spLocks noChangeArrowheads="1"/>
          </p:cNvSpPr>
          <p:nvPr/>
        </p:nvSpPr>
        <p:spPr bwMode="auto">
          <a:xfrm>
            <a:off x="0" y="4797425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ru-RU" altLang="ru-RU" b="1">
                <a:solidFill>
                  <a:srgbClr val="134B24"/>
                </a:solidFill>
              </a:rPr>
              <a:t>Фадеева Надежда Константиновна </a:t>
            </a:r>
            <a:endParaRPr lang="hi-IN" altLang="ru-RU" b="1">
              <a:solidFill>
                <a:srgbClr val="134B24"/>
              </a:solidFill>
            </a:endParaRPr>
          </a:p>
          <a:p>
            <a:pPr algn="r" eaLnBrk="1" hangingPunct="1"/>
            <a:r>
              <a:rPr lang="ru-RU" altLang="ru-RU" b="1">
                <a:solidFill>
                  <a:srgbClr val="134B24"/>
                </a:solidFill>
              </a:rPr>
              <a:t>музыкальный руководитель</a:t>
            </a:r>
          </a:p>
        </p:txBody>
      </p:sp>
      <p:sp>
        <p:nvSpPr>
          <p:cNvPr id="2056" name="Rectangle 10"/>
          <p:cNvSpPr>
            <a:spLocks noChangeArrowheads="1"/>
          </p:cNvSpPr>
          <p:nvPr/>
        </p:nvSpPr>
        <p:spPr bwMode="auto">
          <a:xfrm>
            <a:off x="1403350" y="3078074"/>
            <a:ext cx="662463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dirty="0" smtClean="0">
                <a:solidFill>
                  <a:srgbClr val="185E2E"/>
                </a:solidFill>
              </a:rPr>
              <a:t>Обучающее музыкальное занятие для родителей по приобщению детей к музыке. </a:t>
            </a:r>
          </a:p>
          <a:p>
            <a:pPr algn="ctr" eaLnBrk="1" hangingPunct="1"/>
            <a:r>
              <a:rPr lang="ru-RU" altLang="ru-RU" b="1" dirty="0" smtClean="0">
                <a:solidFill>
                  <a:srgbClr val="185E2E"/>
                </a:solidFill>
              </a:rPr>
              <a:t>Знакомство </a:t>
            </a:r>
            <a:r>
              <a:rPr lang="ru-RU" altLang="ru-RU" b="1" dirty="0">
                <a:solidFill>
                  <a:srgbClr val="185E2E"/>
                </a:solidFill>
              </a:rPr>
              <a:t>с творчеством </a:t>
            </a:r>
            <a:r>
              <a:rPr lang="ru-RU" altLang="ru-RU" b="1" dirty="0" err="1">
                <a:solidFill>
                  <a:srgbClr val="185E2E"/>
                </a:solidFill>
              </a:rPr>
              <a:t>С.М.Майкапара</a:t>
            </a:r>
            <a:r>
              <a:rPr lang="ru-RU" altLang="ru-RU" dirty="0">
                <a:solidFill>
                  <a:srgbClr val="0F3B1D"/>
                </a:solidFill>
              </a:rPr>
              <a:t> </a:t>
            </a:r>
            <a:endParaRPr lang="ru-RU" altLang="ru-RU" dirty="0" smtClean="0">
              <a:solidFill>
                <a:srgbClr val="0F3B1D"/>
              </a:solidFill>
            </a:endParaRPr>
          </a:p>
          <a:p>
            <a:pPr algn="ctr" eaLnBrk="1" hangingPunct="1"/>
            <a:r>
              <a:rPr lang="ru-RU" altLang="ru-RU" b="1" dirty="0" smtClean="0">
                <a:solidFill>
                  <a:srgbClr val="00B050"/>
                </a:solidFill>
              </a:rPr>
              <a:t>Старшая группа. </a:t>
            </a:r>
            <a:endParaRPr lang="ru-RU" alt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ChangeArrowheads="1"/>
          </p:cNvSpPr>
          <p:nvPr/>
        </p:nvSpPr>
        <p:spPr bwMode="auto">
          <a:xfrm>
            <a:off x="250825" y="4292600"/>
            <a:ext cx="8713788" cy="2089150"/>
          </a:xfrm>
          <a:prstGeom prst="roundRect">
            <a:avLst>
              <a:gd name="adj" fmla="val 13741"/>
            </a:avLst>
          </a:prstGeom>
          <a:gradFill rotWithShape="1">
            <a:gsLst>
              <a:gs pos="0">
                <a:srgbClr val="FFEFD1">
                  <a:alpha val="63000"/>
                </a:srgbClr>
              </a:gs>
              <a:gs pos="64999">
                <a:srgbClr val="F0EBD5">
                  <a:alpha val="53901"/>
                </a:srgbClr>
              </a:gs>
              <a:gs pos="100000">
                <a:srgbClr val="D1C39F">
                  <a:alpha val="49001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74583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539750" y="4652963"/>
            <a:ext cx="8135938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b="1"/>
              <a:t>А дождь все лил и лил. За ветку зацепилась шляпка-лилия, ветер срывал платье, потоки воды смыли с ног туфельки. Забрызганная грязью, продрогшая от холода, Босоножка, наконец, увидела знакомую крышу. Но перед самым домом она поскользнулась и упала. </a:t>
            </a:r>
          </a:p>
        </p:txBody>
      </p:sp>
      <p:pic>
        <p:nvPicPr>
          <p:cNvPr id="11270" name="Picture 0" descr="дождь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88913"/>
            <a:ext cx="7678738" cy="384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ChangeArrowheads="1"/>
          </p:cNvSpPr>
          <p:nvPr/>
        </p:nvSpPr>
        <p:spPr bwMode="auto">
          <a:xfrm>
            <a:off x="179388" y="188913"/>
            <a:ext cx="8713787" cy="2447925"/>
          </a:xfrm>
          <a:prstGeom prst="roundRect">
            <a:avLst>
              <a:gd name="adj" fmla="val 13741"/>
            </a:avLst>
          </a:prstGeom>
          <a:gradFill rotWithShape="1">
            <a:gsLst>
              <a:gs pos="0">
                <a:srgbClr val="FFEFD1">
                  <a:alpha val="63000"/>
                </a:srgbClr>
              </a:gs>
              <a:gs pos="64999">
                <a:srgbClr val="F0EBD5">
                  <a:alpha val="53901"/>
                </a:srgbClr>
              </a:gs>
              <a:gs pos="100000">
                <a:srgbClr val="D1C39F">
                  <a:alpha val="49001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74583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293" name="Rectangle 3"/>
          <p:cNvSpPr>
            <a:spLocks noChangeArrowheads="1"/>
          </p:cNvSpPr>
          <p:nvPr/>
        </p:nvSpPr>
        <p:spPr bwMode="auto">
          <a:xfrm>
            <a:off x="250825" y="260350"/>
            <a:ext cx="849630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b="1">
                <a:solidFill>
                  <a:srgbClr val="16581F"/>
                </a:solidFill>
              </a:rPr>
              <a:t>Очнулась она от громкого лая Шарика. Это он, верный ее товарищ, весь день, когда обнаружилась пропажа, не находил себе места и отправился на розыски. Шарик радостно лизнул Босоножку в щеку и принес ее домой. Наташа очень обрадовалась. Даже Ляля улыбнулась Босоножке. А как радовались все остальные игрушки! Куклу почистили, переодели в выстиранное ситцевое платьице. А вечером все игрушки устроили настоящий бал в честь Босоножки, и Наташа танцевала с ней, как и прежде.</a:t>
            </a:r>
          </a:p>
        </p:txBody>
      </p:sp>
      <p:sp>
        <p:nvSpPr>
          <p:cNvPr id="20485" name="AutoShape 5"/>
          <p:cNvSpPr>
            <a:spLocks noChangeArrowheads="1"/>
          </p:cNvSpPr>
          <p:nvPr/>
        </p:nvSpPr>
        <p:spPr bwMode="auto">
          <a:xfrm>
            <a:off x="179388" y="5589588"/>
            <a:ext cx="8785225" cy="1152525"/>
          </a:xfrm>
          <a:prstGeom prst="roundRect">
            <a:avLst>
              <a:gd name="adj" fmla="val 26838"/>
            </a:avLst>
          </a:prstGeom>
          <a:gradFill rotWithShape="1">
            <a:gsLst>
              <a:gs pos="0">
                <a:srgbClr val="FFEFD1">
                  <a:alpha val="63000"/>
                </a:srgbClr>
              </a:gs>
              <a:gs pos="64999">
                <a:srgbClr val="F0EBD5">
                  <a:alpha val="53901"/>
                </a:srgbClr>
              </a:gs>
              <a:gs pos="100000">
                <a:srgbClr val="D1C39F">
                  <a:alpha val="49001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74583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297" name="Rectangle 6"/>
          <p:cNvSpPr>
            <a:spLocks noChangeArrowheads="1"/>
          </p:cNvSpPr>
          <p:nvPr/>
        </p:nvSpPr>
        <p:spPr bwMode="auto">
          <a:xfrm>
            <a:off x="323850" y="5661025"/>
            <a:ext cx="83534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b="1">
                <a:solidFill>
                  <a:srgbClr val="16581F"/>
                </a:solidFill>
              </a:rPr>
              <a:t>Босоножка снова была счастлива. Только теперь она до конца поняла, что друзья дороже блестящих нарядов.</a:t>
            </a:r>
            <a:r>
              <a:rPr lang="ru-RU" altLang="ru-RU">
                <a:solidFill>
                  <a:srgbClr val="16581F"/>
                </a:solidFill>
              </a:rPr>
              <a:t> </a:t>
            </a:r>
          </a:p>
        </p:txBody>
      </p:sp>
      <p:sp>
        <p:nvSpPr>
          <p:cNvPr id="12298" name="Rectangle 7"/>
          <p:cNvSpPr>
            <a:spLocks noChangeArrowheads="1"/>
          </p:cNvSpPr>
          <p:nvPr/>
        </p:nvSpPr>
        <p:spPr bwMode="auto">
          <a:xfrm>
            <a:off x="323850" y="6323013"/>
            <a:ext cx="84963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sz="1600" b="1">
                <a:solidFill>
                  <a:srgbClr val="2A53A6"/>
                </a:solidFill>
              </a:rPr>
              <a:t>С.Майкапар «Бирюльки» Вальс  </a:t>
            </a:r>
            <a:r>
              <a:rPr lang="ru-RU" altLang="ru-RU" sz="1400" b="1">
                <a:solidFill>
                  <a:srgbClr val="2A53A6"/>
                </a:solidFill>
                <a:hlinkClick r:id="rId3"/>
              </a:rPr>
              <a:t>http://video.yandex.ru/users/liisa61/view/10/</a:t>
            </a:r>
            <a:endParaRPr lang="ru-RU" altLang="ru-RU" sz="1400" b="1">
              <a:solidFill>
                <a:srgbClr val="2A53A6"/>
              </a:solidFill>
            </a:endParaRPr>
          </a:p>
        </p:txBody>
      </p:sp>
      <p:sp>
        <p:nvSpPr>
          <p:cNvPr id="12299" name="Rectangle 8"/>
          <p:cNvSpPr>
            <a:spLocks noChangeArrowheads="1"/>
          </p:cNvSpPr>
          <p:nvPr/>
        </p:nvSpPr>
        <p:spPr bwMode="auto">
          <a:xfrm>
            <a:off x="3851275" y="6308725"/>
            <a:ext cx="4603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sz="1400" b="1">
              <a:solidFill>
                <a:srgbClr val="2A53A6"/>
              </a:solidFill>
            </a:endParaRPr>
          </a:p>
        </p:txBody>
      </p:sp>
      <p:pic>
        <p:nvPicPr>
          <p:cNvPr id="12300" name="Picture 0" descr="шарик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781300"/>
            <a:ext cx="7466012" cy="268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ChangeArrowheads="1"/>
          </p:cNvSpPr>
          <p:nvPr/>
        </p:nvSpPr>
        <p:spPr bwMode="auto">
          <a:xfrm>
            <a:off x="179388" y="765175"/>
            <a:ext cx="82804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b="1" i="1">
                <a:solidFill>
                  <a:srgbClr val="16581F"/>
                </a:solidFill>
              </a:rPr>
              <a:t>В этой записи использованы аудио  </a:t>
            </a:r>
            <a:r>
              <a:rPr lang="ru-RU" altLang="ru-RU">
                <a:solidFill>
                  <a:srgbClr val="16581F"/>
                </a:solidFill>
              </a:rPr>
              <a:t> </a:t>
            </a:r>
            <a:r>
              <a:rPr lang="ru-RU" altLang="ru-RU" b="1">
                <a:solidFill>
                  <a:srgbClr val="16581F"/>
                </a:solidFill>
              </a:rPr>
              <a:t>с сайта Александра Майкапара</a:t>
            </a:r>
          </a:p>
          <a:p>
            <a:pPr eaLnBrk="1" hangingPunct="1"/>
            <a:r>
              <a:rPr lang="ru-RU" altLang="ru-RU" b="1">
                <a:solidFill>
                  <a:srgbClr val="2A53A6"/>
                </a:solidFill>
                <a:hlinkClick r:id="rId3"/>
              </a:rPr>
              <a:t>http://www.maykapar.ru/cd.shtml</a:t>
            </a:r>
            <a:endParaRPr lang="ru-RU" altLang="ru-RU" b="1">
              <a:solidFill>
                <a:srgbClr val="2A53A6"/>
              </a:solidFill>
            </a:endParaRPr>
          </a:p>
          <a:p>
            <a:pPr eaLnBrk="1" hangingPunct="1"/>
            <a:endParaRPr lang="ru-RU" altLang="ru-RU" b="1">
              <a:solidFill>
                <a:srgbClr val="2A53A6"/>
              </a:solidFill>
            </a:endParaRPr>
          </a:p>
          <a:p>
            <a:pPr eaLnBrk="1" hangingPunct="1"/>
            <a:r>
              <a:rPr lang="ru-RU" altLang="ru-RU" b="1" i="1">
                <a:solidFill>
                  <a:srgbClr val="16581F"/>
                </a:solidFill>
              </a:rPr>
              <a:t>и иллюстрации В.Любарского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836613"/>
            <a:ext cx="90932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sz="2000" b="1" i="1">
                <a:solidFill>
                  <a:srgbClr val="0F3B1D"/>
                </a:solidFill>
              </a:rPr>
              <a:t>Я работаю в логопедическом детском саду с детьми с тяжелыми нарушениями речи (стертая дизартрия, алалия и ОНР). Одним из аспектов работы с такими детьми является развитие слухового восприятия, внимания и памяти. Для этого как нельзя лучше подходят занятия по слушанию музыки. Пример такого занятия привожу ниже.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3284538"/>
            <a:ext cx="91440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0F3B1D"/>
                </a:solidFill>
              </a:rPr>
              <a:t>Цель:</a:t>
            </a:r>
          </a:p>
          <a:p>
            <a:pPr eaLnBrk="1" hangingPunct="1"/>
            <a:r>
              <a:rPr lang="ru-RU" altLang="ru-RU" sz="2000" b="1">
                <a:solidFill>
                  <a:srgbClr val="0F3B1D"/>
                </a:solidFill>
              </a:rPr>
              <a:t>1.Закреплять навыки совместного слушания.</a:t>
            </a:r>
          </a:p>
          <a:p>
            <a:pPr eaLnBrk="1" hangingPunct="1"/>
            <a:r>
              <a:rPr lang="ru-RU" altLang="ru-RU" sz="2000" b="1">
                <a:solidFill>
                  <a:srgbClr val="0F3B1D"/>
                </a:solidFill>
              </a:rPr>
              <a:t>2.Развивать муз. память.</a:t>
            </a:r>
          </a:p>
          <a:p>
            <a:pPr eaLnBrk="1" hangingPunct="1"/>
            <a:r>
              <a:rPr lang="ru-RU" altLang="ru-RU" sz="2000" b="1">
                <a:solidFill>
                  <a:srgbClr val="0F3B1D"/>
                </a:solidFill>
              </a:rPr>
              <a:t>3.Продолжать учить понимать настроение в музыке, ее характер.</a:t>
            </a:r>
          </a:p>
          <a:p>
            <a:pPr eaLnBrk="1" hangingPunct="1"/>
            <a:r>
              <a:rPr lang="ru-RU" altLang="ru-RU" sz="2000" b="1">
                <a:solidFill>
                  <a:srgbClr val="0F3B1D"/>
                </a:solidFill>
              </a:rPr>
              <a:t>4.Создавать запас любимых произведений.</a:t>
            </a:r>
            <a:r>
              <a:rPr lang="ru-RU" altLang="ru-RU">
                <a:solidFill>
                  <a:srgbClr val="0F3B1D"/>
                </a:solidFill>
              </a:rPr>
              <a:t>	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250825" y="3429000"/>
            <a:ext cx="8713788" cy="3168650"/>
          </a:xfrm>
          <a:prstGeom prst="roundRect">
            <a:avLst>
              <a:gd name="adj" fmla="val 13741"/>
            </a:avLst>
          </a:prstGeom>
          <a:gradFill rotWithShape="1">
            <a:gsLst>
              <a:gs pos="0">
                <a:srgbClr val="FFEFD1">
                  <a:alpha val="63000"/>
                </a:srgbClr>
              </a:gs>
              <a:gs pos="64999">
                <a:srgbClr val="F0EBD5">
                  <a:alpha val="53901"/>
                </a:srgbClr>
              </a:gs>
              <a:gs pos="100000">
                <a:srgbClr val="D1C39F">
                  <a:alpha val="49001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74583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395288" y="3573463"/>
            <a:ext cx="8424862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b="1">
                <a:solidFill>
                  <a:srgbClr val="16581F"/>
                </a:solidFill>
              </a:rPr>
              <a:t>Однажды, прибираясь на чердаке, Наташина мама нашла старую куклу с облупленным носом в пыльном платье. На ногах у нее не было туфелек. Наташа наклеила кукле каштановые косички, сшила новое ситцевое платье и маленькие туфельки из клеенки. Но, хотя теперь у нее и были на ногах туфельки, куклу назвали Босоножкой. Такой ее девочка увидела в первый раз. Босоножку Наташа очень полюбила. Каждый день утром она выносила ее гулять в сад. Вместе с ними всегда играл щенок Шарик. И в какие только игры они не играли!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539750" y="5949950"/>
            <a:ext cx="8280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b="1">
                <a:solidFill>
                  <a:srgbClr val="2A53A6"/>
                </a:solidFill>
              </a:rPr>
              <a:t>С.Майкапар «Бирюльки» В садике   </a:t>
            </a:r>
            <a:r>
              <a:rPr lang="ru-RU" altLang="ru-RU" sz="1400" b="1">
                <a:solidFill>
                  <a:srgbClr val="2A53A6"/>
                </a:solidFill>
                <a:hlinkClick r:id="rId3"/>
              </a:rPr>
              <a:t>http://video.yandex.ru/users/liisa61/view/11/</a:t>
            </a:r>
            <a:endParaRPr lang="ru-RU" altLang="ru-RU" sz="1400" b="1">
              <a:solidFill>
                <a:srgbClr val="2A53A6"/>
              </a:solidFill>
            </a:endParaRPr>
          </a:p>
        </p:txBody>
      </p:sp>
      <p:pic>
        <p:nvPicPr>
          <p:cNvPr id="4103" name="Picture 1025" descr="кукла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88913"/>
            <a:ext cx="6408737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468313" y="4437063"/>
            <a:ext cx="8280400" cy="2160587"/>
          </a:xfrm>
          <a:prstGeom prst="roundRect">
            <a:avLst>
              <a:gd name="adj" fmla="val 13741"/>
            </a:avLst>
          </a:prstGeom>
          <a:gradFill rotWithShape="1">
            <a:gsLst>
              <a:gs pos="0">
                <a:srgbClr val="FFEFD1">
                  <a:alpha val="63000"/>
                </a:srgbClr>
              </a:gs>
              <a:gs pos="64999">
                <a:srgbClr val="F0EBD5">
                  <a:alpha val="53901"/>
                </a:srgbClr>
              </a:gs>
              <a:gs pos="100000">
                <a:srgbClr val="D1C39F">
                  <a:alpha val="49001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74583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25" name="Rectangle 6"/>
          <p:cNvSpPr>
            <a:spLocks noChangeArrowheads="1"/>
          </p:cNvSpPr>
          <p:nvPr/>
        </p:nvSpPr>
        <p:spPr bwMode="auto">
          <a:xfrm>
            <a:off x="611188" y="4581525"/>
            <a:ext cx="7993062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b="1">
                <a:solidFill>
                  <a:srgbClr val="16581F"/>
                </a:solidFill>
              </a:rPr>
              <a:t>А вечером, устав от игр, кукла бессильно опускала свои тряпичные руки, склоняла головку на плечо Наташе. Тогда девочка укладывала Босоножку в деревянную кроватку, укрывала одеялом, пела колыбельную</a:t>
            </a:r>
          </a:p>
        </p:txBody>
      </p:sp>
      <p:sp>
        <p:nvSpPr>
          <p:cNvPr id="5126" name="Rectangle 7"/>
          <p:cNvSpPr>
            <a:spLocks noChangeArrowheads="1"/>
          </p:cNvSpPr>
          <p:nvPr/>
        </p:nvSpPr>
        <p:spPr bwMode="auto">
          <a:xfrm>
            <a:off x="539750" y="5949950"/>
            <a:ext cx="82089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600" b="1">
                <a:solidFill>
                  <a:srgbClr val="2A53A6"/>
                </a:solidFill>
              </a:rPr>
              <a:t>С. Майкапар «Бирюльки» Колыбельная   </a:t>
            </a:r>
            <a:r>
              <a:rPr lang="ru-RU" altLang="ru-RU" sz="1400" b="1">
                <a:solidFill>
                  <a:srgbClr val="2A53A6"/>
                </a:solidFill>
                <a:hlinkClick r:id="rId3"/>
              </a:rPr>
              <a:t>http://video.yandex.ru/users/liisa61/view/5/</a:t>
            </a:r>
            <a:endParaRPr lang="ru-RU" altLang="ru-RU" sz="1400" b="1">
              <a:solidFill>
                <a:srgbClr val="2A53A6"/>
              </a:solidFill>
            </a:endParaRPr>
          </a:p>
        </p:txBody>
      </p:sp>
      <p:pic>
        <p:nvPicPr>
          <p:cNvPr id="5127" name="Picture 0" descr="колыбельная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33375"/>
            <a:ext cx="7632700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539750" y="4005263"/>
            <a:ext cx="8208963" cy="2016125"/>
          </a:xfrm>
          <a:prstGeom prst="roundRect">
            <a:avLst>
              <a:gd name="adj" fmla="val 13741"/>
            </a:avLst>
          </a:prstGeom>
          <a:gradFill rotWithShape="1">
            <a:gsLst>
              <a:gs pos="0">
                <a:srgbClr val="FFEFD1">
                  <a:alpha val="63000"/>
                </a:srgbClr>
              </a:gs>
              <a:gs pos="64999">
                <a:srgbClr val="F0EBD5">
                  <a:alpha val="53901"/>
                </a:srgbClr>
              </a:gs>
              <a:gs pos="100000">
                <a:srgbClr val="D1C39F">
                  <a:alpha val="49001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74583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149" name="Rectangle 6"/>
          <p:cNvSpPr>
            <a:spLocks noChangeArrowheads="1"/>
          </p:cNvSpPr>
          <p:nvPr/>
        </p:nvSpPr>
        <p:spPr bwMode="auto">
          <a:xfrm>
            <a:off x="755650" y="4149725"/>
            <a:ext cx="7775575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b="1">
                <a:solidFill>
                  <a:srgbClr val="16581F"/>
                </a:solidFill>
              </a:rPr>
              <a:t>Босоножке нравилась такая жизнь. Но вот однажды, на день рождения, папа подарил Наташе новую куклу. Она была такая красивая! В розовом прозрачном платье с пышными оборками, на ногах - лакированные туфельки с пряжечками, а на голове шляпа с лентами, как цветок водяной лилии. Красавицу куклу назвали Лялей.</a:t>
            </a:r>
            <a:r>
              <a:rPr lang="ru-RU" altLang="ru-RU"/>
              <a:t> </a:t>
            </a:r>
          </a:p>
        </p:txBody>
      </p:sp>
      <p:pic>
        <p:nvPicPr>
          <p:cNvPr id="6150" name="Picture 0" descr="коробочная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33375"/>
            <a:ext cx="7112000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AutoShape 6"/>
          <p:cNvSpPr>
            <a:spLocks noChangeArrowheads="1"/>
          </p:cNvSpPr>
          <p:nvPr/>
        </p:nvSpPr>
        <p:spPr bwMode="auto">
          <a:xfrm>
            <a:off x="323850" y="476250"/>
            <a:ext cx="8496300" cy="3024188"/>
          </a:xfrm>
          <a:prstGeom prst="roundRect">
            <a:avLst>
              <a:gd name="adj" fmla="val 13741"/>
            </a:avLst>
          </a:prstGeom>
          <a:gradFill rotWithShape="1">
            <a:gsLst>
              <a:gs pos="0">
                <a:srgbClr val="FFEFD1">
                  <a:alpha val="63000"/>
                </a:srgbClr>
              </a:gs>
              <a:gs pos="64999">
                <a:srgbClr val="F0EBD5">
                  <a:alpha val="53901"/>
                </a:srgbClr>
              </a:gs>
              <a:gs pos="100000">
                <a:srgbClr val="D1C39F">
                  <a:alpha val="49001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74583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173" name="Rectangle 7"/>
          <p:cNvSpPr>
            <a:spLocks noChangeArrowheads="1"/>
          </p:cNvSpPr>
          <p:nvPr/>
        </p:nvSpPr>
        <p:spPr bwMode="auto">
          <a:xfrm>
            <a:off x="395288" y="836613"/>
            <a:ext cx="8351837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b="1">
                <a:solidFill>
                  <a:srgbClr val="0E5C33"/>
                </a:solidFill>
              </a:rPr>
              <a:t>Конечно, кукла очень воображала. Когда другие игрушки начали играть, она высокомерно заявила: "Потише, у меня голова разболелась!". Игрушки обиделись и перестали обращать внимание на задаваку. Но Наташе Ляля очень понравилась. Утром она брала нарядную куклу на руки, ласково прижимала к себе и кружилась с ней по комнате.</a:t>
            </a:r>
            <a:endParaRPr lang="ru-RU" altLang="ru-RU"/>
          </a:p>
        </p:txBody>
      </p:sp>
      <p:sp>
        <p:nvSpPr>
          <p:cNvPr id="7174" name="Rectangle 8"/>
          <p:cNvSpPr>
            <a:spLocks noChangeArrowheads="1"/>
          </p:cNvSpPr>
          <p:nvPr/>
        </p:nvSpPr>
        <p:spPr bwMode="auto">
          <a:xfrm>
            <a:off x="539750" y="2924175"/>
            <a:ext cx="82089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b="1">
                <a:solidFill>
                  <a:srgbClr val="2A53A6"/>
                </a:solidFill>
              </a:rPr>
              <a:t>С.Майкапар «Бирюльки» Полька   </a:t>
            </a:r>
            <a:r>
              <a:rPr lang="ru-RU" altLang="ru-RU" sz="1400" b="1">
                <a:solidFill>
                  <a:srgbClr val="2A53A6"/>
                </a:solidFill>
                <a:hlinkClick r:id="rId3"/>
              </a:rPr>
              <a:t>http://video.yandex.ru/users/liisa61/view/6/</a:t>
            </a:r>
            <a:endParaRPr lang="ru-RU" altLang="ru-RU" sz="1400" b="1">
              <a:solidFill>
                <a:srgbClr val="2A53A6"/>
              </a:solidFill>
            </a:endParaRPr>
          </a:p>
        </p:txBody>
      </p:sp>
      <p:sp>
        <p:nvSpPr>
          <p:cNvPr id="11273" name="AutoShape 9"/>
          <p:cNvSpPr>
            <a:spLocks noChangeArrowheads="1"/>
          </p:cNvSpPr>
          <p:nvPr/>
        </p:nvSpPr>
        <p:spPr bwMode="auto">
          <a:xfrm>
            <a:off x="323850" y="4292600"/>
            <a:ext cx="8496300" cy="1873250"/>
          </a:xfrm>
          <a:prstGeom prst="roundRect">
            <a:avLst>
              <a:gd name="adj" fmla="val 13741"/>
            </a:avLst>
          </a:prstGeom>
          <a:gradFill rotWithShape="1">
            <a:gsLst>
              <a:gs pos="0">
                <a:srgbClr val="FFEFD1">
                  <a:alpha val="63000"/>
                </a:srgbClr>
              </a:gs>
              <a:gs pos="64999">
                <a:srgbClr val="F0EBD5">
                  <a:alpha val="53901"/>
                </a:srgbClr>
              </a:gs>
              <a:gs pos="100000">
                <a:srgbClr val="D1C39F">
                  <a:alpha val="49001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74583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539750" y="4581525"/>
            <a:ext cx="8208963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b="1">
                <a:solidFill>
                  <a:srgbClr val="16581F"/>
                </a:solidFill>
              </a:rPr>
              <a:t>И чем ласковее была Наташа с Лялей, тем грустнее и печальнее становилась Босоножка. У нее не было такого красивого платья, шляпки, и она не могла открывать и закрывать глаза. Босоножка все чаще плакала, забившись в угол".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250825" y="3789363"/>
            <a:ext cx="8713788" cy="2735262"/>
          </a:xfrm>
          <a:prstGeom prst="roundRect">
            <a:avLst>
              <a:gd name="adj" fmla="val 13741"/>
            </a:avLst>
          </a:prstGeom>
          <a:gradFill rotWithShape="1">
            <a:gsLst>
              <a:gs pos="0">
                <a:srgbClr val="FFEFD1">
                  <a:alpha val="63000"/>
                </a:srgbClr>
              </a:gs>
              <a:gs pos="64999">
                <a:srgbClr val="F0EBD5">
                  <a:alpha val="53901"/>
                </a:srgbClr>
              </a:gs>
              <a:gs pos="100000">
                <a:srgbClr val="D1C39F">
                  <a:alpha val="49001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74583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197" name="Rectangle 6"/>
          <p:cNvSpPr>
            <a:spLocks noChangeArrowheads="1"/>
          </p:cNvSpPr>
          <p:nvPr/>
        </p:nvSpPr>
        <p:spPr bwMode="auto">
          <a:xfrm>
            <a:off x="395288" y="4005263"/>
            <a:ext cx="8497887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b="1"/>
              <a:t>Что ты хнычешь, - сказала ей однажды Ляля. Я на твоем месте давно бы отсюда ушла. Вот возьму и пожалуюсь Наташе, и тебя опять забросят на чердак". От обиды Босоножка заплакала еще сильнее и решила уйти далеко в лес и остаться там. Она никому ничего не сказала, выпрыгнула из окна и побежала все дальше и дальше от своего дома. В лесу было темно и страшно.</a:t>
            </a:r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323850" y="5891213"/>
            <a:ext cx="85693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sz="1600" b="1">
                <a:solidFill>
                  <a:srgbClr val="2A53A6"/>
                </a:solidFill>
              </a:rPr>
              <a:t>С.Майкапар «Бирюльки» Тревожная минута   </a:t>
            </a:r>
            <a:r>
              <a:rPr lang="ru-RU" altLang="ru-RU" sz="1400" b="1">
                <a:solidFill>
                  <a:srgbClr val="2A53A6"/>
                </a:solidFill>
                <a:hlinkClick r:id="rId3"/>
              </a:rPr>
              <a:t>http://video.yandex.ru/users/liisa61/view/9/</a:t>
            </a:r>
            <a:endParaRPr lang="ru-RU" altLang="ru-RU" sz="1200" b="1"/>
          </a:p>
        </p:txBody>
      </p:sp>
      <p:pic>
        <p:nvPicPr>
          <p:cNvPr id="8199" name="Picture 0" descr="побег в лес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88913"/>
            <a:ext cx="6827838" cy="341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AutoShape 3"/>
          <p:cNvSpPr>
            <a:spLocks noChangeArrowheads="1"/>
          </p:cNvSpPr>
          <p:nvPr/>
        </p:nvSpPr>
        <p:spPr bwMode="auto">
          <a:xfrm>
            <a:off x="179388" y="3860800"/>
            <a:ext cx="8785225" cy="2808288"/>
          </a:xfrm>
          <a:prstGeom prst="roundRect">
            <a:avLst>
              <a:gd name="adj" fmla="val 13741"/>
            </a:avLst>
          </a:prstGeom>
          <a:gradFill rotWithShape="1">
            <a:gsLst>
              <a:gs pos="0">
                <a:srgbClr val="FFEFD1">
                  <a:alpha val="63000"/>
                </a:srgbClr>
              </a:gs>
              <a:gs pos="64999">
                <a:srgbClr val="F0EBD5">
                  <a:alpha val="53901"/>
                </a:srgbClr>
              </a:gs>
              <a:gs pos="100000">
                <a:srgbClr val="D1C39F">
                  <a:alpha val="49001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74583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323850" y="4005263"/>
            <a:ext cx="8569325" cy="2563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b="1"/>
              <a:t>Когда над деревьями уже заалела заря, Босоножка вышла на опушку леса. Она осмотрелась вокруг и увидела на ветке мастера Шелкопряда, а на стволе дерева - пушистую Белку с орешком в цепких лапках. Босоножка поделилась с лесными жителями своим горем. Зверюшки посовещались и решили помочь кукле - сделать ее такой же красивой как Ляля. Шелкопряд сшил ей прекрасное платьице, а Белка дала ей две скорлупы ореха вместо туфелек. Принесла подарок и Цапля - это была шляпка-лилия. Исполнилась мечта Босоножки: она стала такой же нарядной, как и кукла Ляля. </a:t>
            </a:r>
          </a:p>
        </p:txBody>
      </p:sp>
      <p:pic>
        <p:nvPicPr>
          <p:cNvPr id="9222" name="Picture 0" descr="подарки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88913"/>
            <a:ext cx="6921500" cy="346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ChangeArrowheads="1"/>
          </p:cNvSpPr>
          <p:nvPr/>
        </p:nvSpPr>
        <p:spPr bwMode="auto">
          <a:xfrm>
            <a:off x="323850" y="620713"/>
            <a:ext cx="8569325" cy="5545137"/>
          </a:xfrm>
          <a:prstGeom prst="roundRect">
            <a:avLst>
              <a:gd name="adj" fmla="val 13741"/>
            </a:avLst>
          </a:prstGeom>
          <a:gradFill rotWithShape="1">
            <a:gsLst>
              <a:gs pos="0">
                <a:srgbClr val="FFEFD1">
                  <a:alpha val="63000"/>
                </a:srgbClr>
              </a:gs>
              <a:gs pos="64999">
                <a:srgbClr val="F0EBD5">
                  <a:alpha val="53901"/>
                </a:srgbClr>
              </a:gs>
              <a:gs pos="100000">
                <a:srgbClr val="D1C39F">
                  <a:alpha val="49001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74583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45" name="Rectangle 3"/>
          <p:cNvSpPr>
            <a:spLocks noChangeArrowheads="1"/>
          </p:cNvSpPr>
          <p:nvPr/>
        </p:nvSpPr>
        <p:spPr bwMode="auto">
          <a:xfrm>
            <a:off x="395288" y="1125538"/>
            <a:ext cx="83534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b="1">
                <a:solidFill>
                  <a:srgbClr val="16581F"/>
                </a:solidFill>
              </a:rPr>
              <a:t>Зверюшки резвились вокруг куклы, звали ее играть, но она боялась испачкать свое платьице. И зверьки убежали.</a:t>
            </a:r>
          </a:p>
        </p:txBody>
      </p:sp>
      <p:sp>
        <p:nvSpPr>
          <p:cNvPr id="10246" name="Rectangle 4"/>
          <p:cNvSpPr>
            <a:spLocks noChangeArrowheads="1"/>
          </p:cNvSpPr>
          <p:nvPr/>
        </p:nvSpPr>
        <p:spPr bwMode="auto">
          <a:xfrm>
            <a:off x="395288" y="1773238"/>
            <a:ext cx="8424862" cy="311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b="1">
                <a:solidFill>
                  <a:srgbClr val="16581F"/>
                </a:solidFill>
              </a:rPr>
              <a:t>Все в лесу были заняты своим делом. Шелкопряд сматывал в нить свои коконы. Белка запасала на зиму орешки. Босоножка загрустила. Она не знала чем заняться, а к безделью не привыкла. Ей вспомнился дом, Наташа, игрушки... "Я и не представляла себе, что мне будет без вас так грустно - подумала Босоножка. Зачем мне такое красивое платье, если его не видит Наташа? Я неблагодарная кукла. Меня сняли с пыльного чердака, заботились обо мне, а я от них убежала в лес". Босоножка бросилась напрямик через колючие кусты. Трава становилась все гуще и выше. Вдруг подул ветер, сверкнула молния, крупные капли дождя упали на листья. Все зверюшки попрятались в норки, и Босоножка осталась одна.</a:t>
            </a:r>
          </a:p>
        </p:txBody>
      </p:sp>
      <p:sp>
        <p:nvSpPr>
          <p:cNvPr id="10247" name="Rectangle 5"/>
          <p:cNvSpPr>
            <a:spLocks noChangeArrowheads="1"/>
          </p:cNvSpPr>
          <p:nvPr/>
        </p:nvSpPr>
        <p:spPr bwMode="auto">
          <a:xfrm>
            <a:off x="539750" y="5157788"/>
            <a:ext cx="82089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b="1">
                <a:solidFill>
                  <a:srgbClr val="2A53A6"/>
                </a:solidFill>
              </a:rPr>
              <a:t>С.Майкапар «Бирюльки» Сиротка   </a:t>
            </a:r>
            <a:r>
              <a:rPr lang="ru-RU" altLang="ru-RU" sz="1400" b="1">
                <a:solidFill>
                  <a:srgbClr val="2A53A6"/>
                </a:solidFill>
                <a:hlinkClick r:id="rId3"/>
              </a:rPr>
              <a:t>http://video.yandex.ru/users/liisa61/view/8/</a:t>
            </a:r>
            <a:endParaRPr lang="ru-RU" altLang="ru-RU" sz="1400" b="1">
              <a:solidFill>
                <a:srgbClr val="2A53A6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959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Фадеева</dc:creator>
  <cp:lastModifiedBy>Сергей</cp:lastModifiedBy>
  <cp:revision>65</cp:revision>
  <dcterms:created xsi:type="dcterms:W3CDTF">2012-02-21T15:26:22Z</dcterms:created>
  <dcterms:modified xsi:type="dcterms:W3CDTF">2017-06-01T20:18:14Z</dcterms:modified>
</cp:coreProperties>
</file>