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57" r:id="rId6"/>
    <p:sldId id="258" r:id="rId7"/>
    <p:sldId id="272" r:id="rId8"/>
    <p:sldId id="273" r:id="rId9"/>
    <p:sldId id="274" r:id="rId10"/>
    <p:sldId id="259" r:id="rId11"/>
    <p:sldId id="260" r:id="rId12"/>
    <p:sldId id="262" r:id="rId13"/>
    <p:sldId id="263" r:id="rId14"/>
    <p:sldId id="264" r:id="rId15"/>
    <p:sldId id="268" r:id="rId16"/>
    <p:sldId id="269" r:id="rId17"/>
    <p:sldId id="265" r:id="rId18"/>
    <p:sldId id="266" r:id="rId19"/>
    <p:sldId id="271" r:id="rId20"/>
    <p:sldId id="26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3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60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3/22/2019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3/22/2019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i="1" dirty="0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3/22/2019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3/22/2019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3/22/2019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3/22/2019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3/22/2019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3/22/2019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3/22/2019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3/22/2019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3/22/2019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3/22/2019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9.jp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3.xml.rels><?xml version="1.0" encoding="UTF-8" standalone="yes" ?><Relationships xmlns="http://schemas.openxmlformats.org/package/2006/relationships"><Relationship Id="rId3" Target="../media/image24.jp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5.jp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2.jp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04899" y="2319154"/>
            <a:ext cx="9982201" cy="2219691"/>
          </a:xfrm>
        </p:spPr>
        <p:txBody>
          <a:bodyPr anchor="ctr">
            <a:no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Vollkorn" panose="00000500000000000000" pitchFamily="2" charset="0"/>
                <a:ea typeface="Vollkorn" panose="00000500000000000000" pitchFamily="2" charset="0"/>
              </a:rPr>
              <a:t>Применение тестопластики в комплексном сопровождении детей с РАС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Vollkorn" panose="00000500000000000000" pitchFamily="2" charset="0"/>
              <a:ea typeface="Vollkorn" panose="00000500000000000000" pitchFamily="2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246378" y="4641617"/>
            <a:ext cx="2667700" cy="802839"/>
          </a:xfrm>
        </p:spPr>
        <p:txBody>
          <a:bodyPr>
            <a:normAutofit/>
          </a:bodyPr>
          <a:lstStyle/>
          <a:p>
            <a:r>
              <a:rPr lang="ru-RU" sz="1400" dirty="0"/>
              <a:t>Учитель </a:t>
            </a:r>
            <a:r>
              <a:rPr lang="ru-RU" sz="1400" dirty="0">
                <a:solidFill>
                  <a:srgbClr val="000000"/>
                </a:solidFill>
              </a:rPr>
              <a:t>Тихомирова В.А.</a:t>
            </a:r>
            <a:r>
              <a:rPr lang="ru-RU" sz="1400" dirty="0"/>
              <a:t> </a:t>
            </a:r>
            <a:br>
              <a:rPr lang="ru-RU" sz="1400" dirty="0"/>
            </a:br>
            <a:r>
              <a:rPr lang="ru-RU" sz="1400" dirty="0"/>
              <a:t>Дефектолог </a:t>
            </a:r>
            <a:r>
              <a:rPr lang="ru-RU" sz="1400" dirty="0">
                <a:solidFill>
                  <a:srgbClr val="000000"/>
                </a:solidFill>
              </a:rPr>
              <a:t>Ульянова Е.В.</a:t>
            </a:r>
            <a:r>
              <a:rPr lang="ru-RU" sz="1400" dirty="0"/>
              <a:t> </a:t>
            </a:r>
            <a:br>
              <a:rPr lang="ru-RU" sz="1400" dirty="0"/>
            </a:br>
            <a:r>
              <a:rPr lang="ru-RU" sz="1400" dirty="0"/>
              <a:t>Воспитатель </a:t>
            </a:r>
            <a:r>
              <a:rPr lang="ru-RU" sz="1400" dirty="0">
                <a:solidFill>
                  <a:srgbClr val="000000"/>
                </a:solidFill>
              </a:rPr>
              <a:t>Гизатуллина А.И.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74E03DB-7E7F-4109-A1EF-BD57179600BF}"/>
              </a:ext>
            </a:extLst>
          </p:cNvPr>
          <p:cNvSpPr/>
          <p:nvPr/>
        </p:nvSpPr>
        <p:spPr>
          <a:xfrm>
            <a:off x="2964110" y="228249"/>
            <a:ext cx="5282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</a:rPr>
              <a:t>Государственное бюджетное общеобразовательное учреждение </a:t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>школа № 755 «Региональный Центр аутизма» </a:t>
            </a:r>
            <a:br>
              <a:rPr lang="ru-RU" sz="1200" dirty="0">
                <a:solidFill>
                  <a:schemeClr val="bg1"/>
                </a:solidFill>
              </a:rPr>
            </a:br>
            <a:r>
              <a:rPr lang="ru-RU" sz="1200" dirty="0">
                <a:solidFill>
                  <a:schemeClr val="bg1"/>
                </a:solidFill>
              </a:rPr>
              <a:t>Василеостровского района Санкт-Петербурга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0B18E6-7CF3-4982-8FB9-BFFD9BDED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Сначала мы готовим тесто</a:t>
            </a:r>
            <a:endParaRPr dirty="0" 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7B316D-EB5B-4580-ACB6-3825C195CB35}"/>
              </a:ext>
            </a:extLst>
          </p:cNvPr>
          <p:cNvSpPr/>
          <p:nvPr/>
        </p:nvSpPr>
        <p:spPr>
          <a:xfrm>
            <a:off x="1104900" y="1768065"/>
            <a:ext cx="99806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Рецепт прост: соли и муки должно быть поровну, добавляем воду и все перемешиваем. Тесто разминаем руками, поэтому на ощупь легко определить, насколько оно пластично и готово к лепке. При необходимости тесто можно окрасить перед лепкой.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34FD01-1216-429D-AC5A-F71B3B22FD3E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18" r="8" t="-318"/>
          <a:stretch/>
        </p:blipFill>
        <p:spPr>
          <a:xfrm>
            <a:off x="1130415" y="3412213"/>
            <a:ext cx="2602686" cy="260268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AA5C84-DDEB-4B96-83FA-77ECC820075D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6" r="-48"/>
          <a:stretch/>
        </p:blipFill>
        <p:spPr>
          <a:xfrm>
            <a:off x="4793897" y="3429000"/>
            <a:ext cx="2602686" cy="260268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D7716A-23CC-43E3-9626-DCCCDDC34622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0"/>
          <a:stretch/>
        </p:blipFill>
        <p:spPr>
          <a:xfrm>
            <a:off x="8482895" y="3428998"/>
            <a:ext cx="2602686" cy="260268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232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21DB-2996-41C0-B8FA-28BB67C59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Когда тесто готово, мы приступаем к лепке</a:t>
            </a:r>
            <a:endParaRPr dirty="0" lang="en-US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4FE1F5-9275-41F2-8417-71F358DCFB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/>
          <a:stretch/>
        </p:blipFill>
        <p:spPr>
          <a:xfrm>
            <a:off x="4707562" y="1893814"/>
            <a:ext cx="2775358" cy="4163037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FAB249C-D445-4EE1-A23A-C4E4761430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/>
          <a:stretch/>
        </p:blipFill>
        <p:spPr>
          <a:xfrm>
            <a:off x="8310222" y="1893813"/>
            <a:ext cx="2775359" cy="4163039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9DED577-077B-4406-916B-62F6D5FFC0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/>
          <a:stretch/>
        </p:blipFill>
        <p:spPr>
          <a:xfrm>
            <a:off x="1104899" y="1893813"/>
            <a:ext cx="2775359" cy="416303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805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21DB-2996-41C0-B8FA-28BB67C59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Когда тесто готово, мы приступаем к лепке</a:t>
            </a:r>
            <a:endParaRPr dirty="0" lang="en-US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1AC04B-5924-49BC-8CD8-6931D5CF4F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/>
          <a:stretch/>
        </p:blipFill>
        <p:spPr>
          <a:xfrm>
            <a:off x="8311741" y="1893814"/>
            <a:ext cx="2775361" cy="4163041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13A594-8BA4-4EAB-9E90-C8B8641D2B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/>
          <a:stretch/>
        </p:blipFill>
        <p:spPr>
          <a:xfrm>
            <a:off x="1104899" y="1893813"/>
            <a:ext cx="2775359" cy="416303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0CE3DD-1CA1-4770-BDFF-85180C1FE2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8"/>
          <a:stretch/>
        </p:blipFill>
        <p:spPr>
          <a:xfrm>
            <a:off x="4708320" y="1893810"/>
            <a:ext cx="2775359" cy="416303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604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21DB-2996-41C0-B8FA-28BB67C59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Когда тесто готово, мы приступаем к лепке</a:t>
            </a:r>
            <a:endParaRPr dirty="0" lang="en-US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5EE998-4E14-43E3-A419-714BE80C36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/>
          <a:stretch/>
        </p:blipFill>
        <p:spPr>
          <a:xfrm>
            <a:off x="1104899" y="1895912"/>
            <a:ext cx="2760444" cy="4140665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A3BBB8-794E-4867-BCED-BDA384D3ED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8325138" y="1895912"/>
            <a:ext cx="2760444" cy="414066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98FD74-1E09-4964-9CCA-901631355AE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715018" y="1895912"/>
            <a:ext cx="2760445" cy="414066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17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7BF61-F830-4E27-8CAF-822C88BD9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Ждем, пока наша работа высохнет</a:t>
            </a:r>
            <a:endParaRPr dirty="0" lang="en-US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917A2-B8FA-4459-B9DE-877DCCA8F9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291473" y="1996681"/>
            <a:ext cx="7607536" cy="427924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143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4FDD3-7EA6-4F07-BB87-247E8CAC0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После мы окрашиваем готовые изделия</a:t>
            </a:r>
            <a:endParaRPr dirty="0" lang="en-US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543670-977F-4554-8E4F-287D5B8C62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/>
          <a:stretch/>
        </p:blipFill>
        <p:spPr>
          <a:xfrm>
            <a:off x="2732365" y="1905711"/>
            <a:ext cx="2916169" cy="4374253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824815-7B4C-47E5-B67A-5373B8AA9953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/>
          <a:stretch/>
        </p:blipFill>
        <p:spPr>
          <a:xfrm>
            <a:off x="5964572" y="1905711"/>
            <a:ext cx="3594210" cy="2021743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75E7EF-2685-4ED0-91F4-80E5DAB42FDE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964570" y="4258220"/>
            <a:ext cx="3594211" cy="202174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686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504B7-3924-4ADE-A1FC-B2B55EF8E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Обучение лепке из теста</a:t>
            </a:r>
            <a:endParaRPr dirty="0" lang="en-US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B2CB32-A2D2-40E9-B786-32FE04EC7C65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"/>
          <a:stretch/>
        </p:blipFill>
        <p:spPr>
          <a:xfrm>
            <a:off x="1188796" y="1889426"/>
            <a:ext cx="4314382" cy="242684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FAE6F59-BC66-4011-8C81-E64180AEB646}"/>
              </a:ext>
            </a:extLst>
          </p:cNvPr>
          <p:cNvSpPr/>
          <p:nvPr/>
        </p:nvSpPr>
        <p:spPr>
          <a:xfrm>
            <a:off x="5763237" y="1736811"/>
            <a:ext cx="53223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indent="457200"/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Организуя занятия с детьми с </a:t>
            </a:r>
            <a:r>
              <a:rPr dirty="0" lang="ru-RU" smtClean="0">
                <a:solidFill>
                  <a:schemeClr val="tx2">
                    <a:lumMod val="50000"/>
                  </a:schemeClr>
                </a:solidFill>
              </a:rPr>
              <a:t>РАС, </a:t>
            </a:r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педагог должен помнить, что таким детям непросто заниматься трудовой деятельностью, и тем более довести начатое дело до конца. В связи с этим, важна задача сформировать у ребенка положительную мотивацию предстоящей работы. Для этого нужно, чтобы конечный результат был привлекателен для ребенка, а процесс изготовления поделки – посилен.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B14389-6E69-4B74-B377-A2B1ECF71BBD}"/>
              </a:ext>
            </a:extLst>
          </p:cNvPr>
          <p:cNvSpPr/>
          <p:nvPr/>
        </p:nvSpPr>
        <p:spPr>
          <a:xfrm>
            <a:off x="1023457" y="4599133"/>
            <a:ext cx="100621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indent="457200"/>
            <a:r>
              <a:rPr dirty="0" lang="ru-RU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Для того, чтобы научить ребенка с РАС изготовлению той или иной поделки, педагог должен обладать огромным терпением и соблюдать принцип «пошагового обучения». Важно следить за тем, чтобы неудачи не отпугивали ребенка, а самостоятельная работа над заданием укрепляла его уверенность в своих силах и развивала навыки трудовой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11252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4BD9A8-D106-42A5-B6ED-8278D9A0C5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309559" y="1996681"/>
            <a:ext cx="7571364" cy="425889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CAB7050-9AF4-4E3F-A258-C09C5F898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</p:spPr>
        <p:txBody>
          <a:bodyPr/>
          <a:lstStyle/>
          <a:p>
            <a:pPr algn="ctr"/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Благодарим за внимание</a:t>
            </a:r>
            <a:endParaRPr dirty="0" lang="en-US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7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Vollkorn" panose="00000500000000000000" pitchFamily="2" charset="0"/>
                <a:ea typeface="Vollkorn" panose="00000500000000000000" pitchFamily="2" charset="0"/>
              </a:rPr>
              <a:t>Что такое тестопластика?</a:t>
            </a:r>
            <a:endParaRPr lang="en-US" dirty="0">
              <a:solidFill>
                <a:schemeClr val="tx2">
                  <a:lumMod val="50000"/>
                </a:schemeClr>
              </a:solidFill>
              <a:latin typeface="Vollkorn" panose="00000500000000000000" pitchFamily="2" charset="0"/>
              <a:ea typeface="Vollkorn" panose="000005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C2DDE2-2BB6-4CFF-A257-B9BF416A4FC5}"/>
              </a:ext>
            </a:extLst>
          </p:cNvPr>
          <p:cNvSpPr/>
          <p:nvPr/>
        </p:nvSpPr>
        <p:spPr>
          <a:xfrm>
            <a:off x="4848836" y="2143802"/>
            <a:ext cx="62367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Тестопластика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искусство создания объемных и рельефных изделий из соленого теста. Мука, соль и вода это безопасные для здоровья детей продукты, при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соединении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которых получаются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разнообразные фигурки.</a:t>
            </a:r>
            <a:endParaRPr lang="en-US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7F403-E540-43B2-B56A-E9176FA71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2540178"/>
            <a:ext cx="3290931" cy="23807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A857B32-9F49-49C5-A95B-BDFF7695B67B}"/>
              </a:ext>
            </a:extLst>
          </p:cNvPr>
          <p:cNvSpPr/>
          <p:nvPr/>
        </p:nvSpPr>
        <p:spPr>
          <a:xfrm>
            <a:off x="4848836" y="3730570"/>
            <a:ext cx="62367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Тесто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— идеальный материал для лепки с детьми — он мягкий, эластичный, и не пачкает руки и одежду. Тесто легко обрабатывать, изделия из него долговечны, и его можно раскрашивать красками. Экологическая чистота и безвредность позволяют широко использовать его в работе с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детьми.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Vollkorn" panose="00000500000000000000" pitchFamily="2" charset="0"/>
                <a:ea typeface="Vollkorn" panose="00000500000000000000" pitchFamily="2" charset="0"/>
              </a:rPr>
              <a:t>Роль тестопластики в развитии ребенка</a:t>
            </a:r>
            <a:endParaRPr lang="en-US" dirty="0">
              <a:solidFill>
                <a:schemeClr val="tx2">
                  <a:lumMod val="50000"/>
                </a:schemeClr>
              </a:solidFill>
              <a:latin typeface="Vollkorn" panose="00000500000000000000" pitchFamily="2" charset="0"/>
              <a:ea typeface="Vollkorn" panose="000005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C2DDE2-2BB6-4CFF-A257-B9BF416A4FC5}"/>
              </a:ext>
            </a:extLst>
          </p:cNvPr>
          <p:cNvSpPr/>
          <p:nvPr/>
        </p:nvSpPr>
        <p:spPr>
          <a:xfrm>
            <a:off x="1015068" y="1675267"/>
            <a:ext cx="100705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 err="1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Использование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тестопластики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в </a:t>
            </a:r>
            <a:r>
              <a:rPr lang="en-US" altLang="zh-CN" dirty="0" err="1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работе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с </a:t>
            </a:r>
            <a:r>
              <a:rPr lang="en-US" altLang="zh-CN" dirty="0" err="1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детьми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с РАС </a:t>
            </a:r>
            <a:r>
              <a:rPr lang="en-US" altLang="zh-CN" dirty="0" err="1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позволяет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решать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dirty="0" err="1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следующие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dirty="0" err="1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задачи</a:t>
            </a:r>
            <a:r>
              <a:rPr lang="en-US" altLang="zh-CN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AF47B5-676F-4D16-95C2-B24784855EA4}"/>
              </a:ext>
            </a:extLst>
          </p:cNvPr>
          <p:cNvSpPr/>
          <p:nvPr/>
        </p:nvSpPr>
        <p:spPr>
          <a:xfrm>
            <a:off x="1104901" y="2394631"/>
            <a:ext cx="99806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Коррекционно-развивающие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азвитие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 совершенствование зрительно-моторной координации и тактильной чувствительности рук; 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азвитие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 совершенствование зрительного, тактильного, слухового восприятия, памяти, наглядно-действенного мышления; речи. </a:t>
            </a:r>
          </a:p>
          <a:p>
            <a:pPr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Социально-коммуникативные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развитие умения выражать свои эмоции, умения взаимодействовать со взрослыми и сверстниками;</a:t>
            </a:r>
            <a:endParaRPr lang="ru-RU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Обучающие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расширение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знаний о самом себе, об окружающем мире;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формирование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сенсорных эталонов формы, цвета, величины;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развитие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навыков лепки простых форм и на основе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этого изготовление предметов; совершенствование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трудовых умений. </a:t>
            </a:r>
          </a:p>
          <a:p>
            <a:pPr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Воспитательные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развитие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нравственных сторон личности,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любви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труду и творчеству;</a:t>
            </a:r>
            <a:endParaRPr lang="ru-RU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Релаксационные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снятие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психоэмоционального напряжения.</a:t>
            </a:r>
            <a:endParaRPr lang="en-US" altLang="zh-CN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11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504B7-3924-4ADE-A1FC-B2B55EF8E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899" y="76200"/>
            <a:ext cx="10125075" cy="1096962"/>
          </a:xfrm>
        </p:spPr>
        <p:txBody>
          <a:bodyPr/>
          <a:lstStyle/>
          <a:p>
            <a:r>
              <a:rPr dirty="0" lang="ru-RU">
                <a:solidFill>
                  <a:schemeClr val="tx2">
                    <a:lumMod val="50000"/>
                  </a:schemeClr>
                </a:solidFill>
              </a:rPr>
              <a:t>В</a:t>
            </a:r>
            <a:r>
              <a:rPr dirty="0" lang="ru-RU" smtClean="0">
                <a:solidFill>
                  <a:schemeClr val="tx2">
                    <a:lumMod val="50000"/>
                  </a:schemeClr>
                </a:solidFill>
              </a:rPr>
              <a:t>лияние тестопластики на развитие ребенка с РАС</a:t>
            </a:r>
            <a:endParaRPr dirty="0" lang="en-US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B2CB32-A2D2-40E9-B786-32FE04EC7C65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9"/>
          <a:stretch/>
        </p:blipFill>
        <p:spPr>
          <a:xfrm>
            <a:off x="1188796" y="1900927"/>
            <a:ext cx="4314382" cy="242684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FAE6F59-BC66-4011-8C81-E64180AEB646}"/>
              </a:ext>
            </a:extLst>
          </p:cNvPr>
          <p:cNvSpPr/>
          <p:nvPr/>
        </p:nvSpPr>
        <p:spPr>
          <a:xfrm>
            <a:off x="5805183" y="1900927"/>
            <a:ext cx="528039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indent="457200"/>
            <a:r>
              <a:rPr b="1" dirty="0" lang="ru-RU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Лепка из солёного теста </a:t>
            </a:r>
            <a:r>
              <a:rPr dirty="0" lang="ru-RU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– самый осязаемый вид художественного творчества. Ребёнок не только видит то, что создал, но и трогает, берёт в руки, и по мере необходимости изменяет. </a:t>
            </a:r>
          </a:p>
          <a:p>
            <a:pPr algn="just" indent="457200"/>
            <a:r>
              <a:rPr dirty="0" lang="ru-RU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Основным инструментом в лепке являются руки, следовательно, уровень умения зависит от владения собственными руками, а не кисточкой или карандашом.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5D45A7-91AD-4F40-8B58-5562156298FB}"/>
              </a:ext>
            </a:extLst>
          </p:cNvPr>
          <p:cNvSpPr/>
          <p:nvPr/>
        </p:nvSpPr>
        <p:spPr>
          <a:xfrm>
            <a:off x="1051063" y="4486250"/>
            <a:ext cx="10053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indent="457200"/>
            <a:r>
              <a:rPr dirty="0" lang="ru-RU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Занятие с тестом способствует развитию чувства осязания обеих рук. Стараясь передать форму, ребенок активно работает пальцами, а это, как известно, способствует </a:t>
            </a:r>
            <a:r>
              <a:rPr b="1" dirty="0" lang="ru-RU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развитию речи</a:t>
            </a:r>
            <a:r>
              <a:rPr dirty="0" lang="ru-RU" smtClean="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.</a:t>
            </a:r>
          </a:p>
          <a:p>
            <a:pPr algn="just" indent="457200"/>
            <a:r>
              <a:rPr dirty="0" lang="ru-RU" smtClean="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Из одного куска теста можно создать бесконечное множество образов, каждый раз находить новые варианты и способы. Техника лепки богата и разнообразна, и при этом доступна всем детям с ОВЗ.</a:t>
            </a:r>
            <a:endParaRPr dirty="0" lang="ru-RU">
              <a:solidFill>
                <a:schemeClr val="tx2">
                  <a:lumMod val="50000"/>
                </a:schemeClr>
              </a:solidFill>
              <a:latin charset="0" panose="020B0606030504020204" pitchFamily="34" typeface="Open Sans"/>
              <a:ea charset="0" panose="020B0606030504020204" pitchFamily="34" typeface="Open Sans"/>
              <a:cs charset="0" panose="020B0606030504020204" pitchFamily="34"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900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0463" y="1779584"/>
            <a:ext cx="7529512" cy="395763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Экспериментирование с соленым тестом, инструментами и дополнительными материалами обогащает знание ребенка об их свойствах и возможностях применения, стимулируют к поискам новых действий и способствует развитию мышления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Работа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 тестом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пробуждает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творческую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активность ребенка, учит ставить цели, планировать свою деятельность, выбирать средства, осуществлять задуманное и вносить изменения.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Лепка из соленого теста не просто вооружает ребенка умениями и навыками, но и помогают ему почувствовать себя творцом, способным создать какой-либо образ из куска бесформенного теста.</a:t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1800" dirty="0" smtClean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</a:t>
            </a:r>
            <a:endParaRPr lang="ru-RU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40504B7-3924-4ADE-A1FC-B2B55EF8E6EC}"/>
              </a:ext>
            </a:extLst>
          </p:cNvPr>
          <p:cNvSpPr txBox="1">
            <a:spLocks/>
          </p:cNvSpPr>
          <p:nvPr/>
        </p:nvSpPr>
        <p:spPr>
          <a:xfrm>
            <a:off x="1104900" y="128587"/>
            <a:ext cx="10125075" cy="1114425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Влияние тестопластики на развитие ребенка с РАС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16" y="1779584"/>
            <a:ext cx="2555085" cy="340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5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57713" y="1851024"/>
            <a:ext cx="6672262" cy="500697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В ходе занятий с тестом у детей воспитывается усидчивость, аккуратность, терпение. Процесс лепки у детей вызывает положительные эмоции, помогает преодолеть пассивность, безынициативность.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Взаимодействие с детьми в процессе лепки проходит плодотворно, интересно, что позволяет повысить психологический комфорт детей.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80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</a:t>
            </a:r>
            <a:endParaRPr lang="ru-RU" sz="1800" dirty="0" smtClean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40504B7-3924-4ADE-A1FC-B2B55EF8E6EC}"/>
              </a:ext>
            </a:extLst>
          </p:cNvPr>
          <p:cNvSpPr txBox="1">
            <a:spLocks/>
          </p:cNvSpPr>
          <p:nvPr/>
        </p:nvSpPr>
        <p:spPr>
          <a:xfrm>
            <a:off x="1104900" y="128587"/>
            <a:ext cx="10125075" cy="1114425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Влияние тестопластики на развитие ребенка с РАС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851024"/>
            <a:ext cx="2876550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4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zh-CN" dirty="0" lang="en-US">
                <a:solidFill>
                  <a:schemeClr val="tx2">
                    <a:lumMod val="50000"/>
                  </a:schemeClr>
                </a:solidFill>
                <a:latin charset="0" panose="00000500000000000000" pitchFamily="2" typeface="Vollkorn"/>
                <a:ea charset="0" panose="00000500000000000000" pitchFamily="2" typeface="Vollkorn"/>
              </a:rPr>
              <a:t>Мы </a:t>
            </a:r>
            <a:r>
              <a:rPr altLang="zh-CN" dirty="0" err="1" lang="en-US">
                <a:solidFill>
                  <a:schemeClr val="tx2">
                    <a:lumMod val="50000"/>
                  </a:schemeClr>
                </a:solidFill>
                <a:latin charset="0" panose="00000500000000000000" pitchFamily="2" typeface="Vollkorn"/>
                <a:ea charset="0" panose="00000500000000000000" pitchFamily="2" typeface="Vollkorn"/>
              </a:rPr>
              <a:t>используем</a:t>
            </a:r>
            <a:r>
              <a:rPr altLang="zh-CN" dirty="0" lang="en-US">
                <a:solidFill>
                  <a:schemeClr val="tx2">
                    <a:lumMod val="50000"/>
                  </a:schemeClr>
                </a:solidFill>
                <a:latin charset="0" panose="00000500000000000000" pitchFamily="2" typeface="Vollkorn"/>
                <a:ea charset="0" panose="00000500000000000000" pitchFamily="2" typeface="Vollkorn"/>
              </a:rPr>
              <a:t> </a:t>
            </a:r>
            <a:r>
              <a:rPr altLang="zh-CN" dirty="0" err="1" lang="en-US">
                <a:solidFill>
                  <a:schemeClr val="tx2">
                    <a:lumMod val="50000"/>
                  </a:schemeClr>
                </a:solidFill>
                <a:latin charset="0" panose="00000500000000000000" pitchFamily="2" typeface="Vollkorn"/>
                <a:ea charset="0" panose="00000500000000000000" pitchFamily="2" typeface="Vollkorn"/>
              </a:rPr>
              <a:t>тестопластику</a:t>
            </a:r>
            <a:r>
              <a:rPr altLang="zh-CN" dirty="0" lang="en-US">
                <a:solidFill>
                  <a:schemeClr val="tx2">
                    <a:lumMod val="50000"/>
                  </a:schemeClr>
                </a:solidFill>
                <a:latin charset="0" panose="00000500000000000000" pitchFamily="2" typeface="Vollkorn"/>
                <a:ea charset="0" panose="00000500000000000000" pitchFamily="2" typeface="Vollkorn"/>
              </a:rPr>
              <a:t>:</a:t>
            </a:r>
            <a:endParaRPr dirty="0" lang="en-US">
              <a:solidFill>
                <a:schemeClr val="tx2">
                  <a:lumMod val="50000"/>
                </a:schemeClr>
              </a:solidFill>
              <a:latin charset="0" panose="00000500000000000000" pitchFamily="2" typeface="Vollkorn"/>
              <a:ea charset="0" panose="00000500000000000000" pitchFamily="2" typeface="Vollkorn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42FCD6-657B-4C60-BDF4-66751067C4C0}"/>
              </a:ext>
            </a:extLst>
          </p:cNvPr>
          <p:cNvSpPr/>
          <p:nvPr/>
        </p:nvSpPr>
        <p:spPr>
          <a:xfrm>
            <a:off x="1032218" y="5223173"/>
            <a:ext cx="29385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altLang="zh-CN" dirty="0" err="1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Как</a:t>
            </a:r>
            <a:r>
              <a:rPr altLang="zh-CN" dirty="0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 </a:t>
            </a:r>
            <a:r>
              <a:rPr altLang="zh-CN" dirty="0" err="1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элемент</a:t>
            </a:r>
            <a:r>
              <a:rPr altLang="zh-CN" dirty="0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 </a:t>
            </a:r>
            <a:r>
              <a:rPr altLang="zh-CN" dirty="0" err="1" lang="en-US" smtClean="0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урока</a:t>
            </a:r>
            <a:r>
              <a:rPr altLang="zh-CN" dirty="0" lang="ru-RU" smtClean="0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 учителя</a:t>
            </a:r>
            <a:endParaRPr altLang="zh-CN" dirty="0" lang="en-US" sz="1600">
              <a:solidFill>
                <a:schemeClr val="tx2">
                  <a:lumMod val="50000"/>
                </a:schemeClr>
              </a:solidFill>
              <a:latin charset="0" panose="020B0606030504020204" pitchFamily="34" typeface="Open Sans"/>
              <a:ea charset="0" panose="020B0606030504020204" pitchFamily="34" typeface="Open Sans"/>
              <a:cs charset="0" panose="020B0606030504020204" pitchFamily="34" typeface="Open San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4B3F742-20CC-44CF-BAB5-6931BCF7F236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2" r="-13"/>
          <a:stretch/>
        </p:blipFill>
        <p:spPr>
          <a:xfrm>
            <a:off x="1104900" y="2032385"/>
            <a:ext cx="2793230" cy="279323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B872AA-9F87-4A97-BDC0-0815803BCF71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" l="-258" r="-16"/>
          <a:stretch/>
        </p:blipFill>
        <p:spPr>
          <a:xfrm>
            <a:off x="4693312" y="2032385"/>
            <a:ext cx="2800872" cy="280087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982E11F-B296-401E-AB54-04020DA6E988}"/>
              </a:ext>
            </a:extLst>
          </p:cNvPr>
          <p:cNvSpPr/>
          <p:nvPr/>
        </p:nvSpPr>
        <p:spPr>
          <a:xfrm>
            <a:off x="4703938" y="5346283"/>
            <a:ext cx="2793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altLang="zh-CN" dirty="0" err="1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Как</a:t>
            </a:r>
            <a:r>
              <a:rPr altLang="zh-CN" dirty="0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 </a:t>
            </a:r>
            <a:r>
              <a:rPr altLang="zh-CN" dirty="0" err="1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полноценное</a:t>
            </a:r>
            <a:r>
              <a:rPr altLang="zh-CN" dirty="0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 </a:t>
            </a:r>
            <a:r>
              <a:rPr altLang="zh-CN" dirty="0" err="1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занятие</a:t>
            </a:r>
            <a:r>
              <a:rPr altLang="zh-CN" dirty="0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 </a:t>
            </a:r>
            <a:r>
              <a:rPr altLang="zh-CN" dirty="0" err="1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дефектолога</a:t>
            </a:r>
            <a:r>
              <a:rPr altLang="zh-CN" dirty="0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, </a:t>
            </a:r>
            <a:r>
              <a:rPr altLang="zh-CN" dirty="0" err="1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воспитателя</a:t>
            </a:r>
            <a:endParaRPr altLang="zh-CN" dirty="0" lang="en-US" sz="1600">
              <a:solidFill>
                <a:schemeClr val="tx2">
                  <a:lumMod val="50000"/>
                </a:schemeClr>
              </a:solidFill>
              <a:latin charset="0" panose="020B0606030504020204" pitchFamily="34" typeface="Open Sans"/>
              <a:ea charset="0" panose="020B0606030504020204" pitchFamily="34" typeface="Open Sans"/>
              <a:cs charset="0" panose="020B0606030504020204" pitchFamily="34" typeface="Open San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491E422-99CC-4262-8ECE-EC3CD50B7CE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" r="-2"/>
          <a:stretch/>
        </p:blipFill>
        <p:spPr>
          <a:xfrm>
            <a:off x="8292352" y="2032385"/>
            <a:ext cx="2793230" cy="279323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1499AA2-75C4-414B-8BB6-64BBCA0CB4E7}"/>
              </a:ext>
            </a:extLst>
          </p:cNvPr>
          <p:cNvSpPr/>
          <p:nvPr/>
        </p:nvSpPr>
        <p:spPr>
          <a:xfrm>
            <a:off x="8292352" y="5267856"/>
            <a:ext cx="27932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altLang="zh-CN" dirty="0" lang="en-US" sz="1600">
              <a:latin charset="0" panose="020B0606030504020204" pitchFamily="34" typeface="Open Sans"/>
              <a:ea charset="0" panose="020B0606030504020204" pitchFamily="34" typeface="Open Sans"/>
              <a:cs charset="0" panose="020B0606030504020204" pitchFamily="34" typeface="Open San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1B92232-5F17-4E7A-B2F2-74AAE56D07C9}"/>
              </a:ext>
            </a:extLst>
          </p:cNvPr>
          <p:cNvSpPr/>
          <p:nvPr/>
        </p:nvSpPr>
        <p:spPr>
          <a:xfrm>
            <a:off x="8292351" y="5346282"/>
            <a:ext cx="2793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altLang="zh-CN" dirty="0" err="1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Как</a:t>
            </a:r>
            <a:r>
              <a:rPr altLang="zh-CN" dirty="0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 </a:t>
            </a:r>
            <a:r>
              <a:rPr altLang="zh-CN" dirty="0" err="1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релаксацию</a:t>
            </a:r>
            <a:r>
              <a:rPr altLang="zh-CN" dirty="0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 в </a:t>
            </a:r>
            <a:r>
              <a:rPr altLang="zh-CN" dirty="0" err="1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течение</a:t>
            </a:r>
            <a:r>
              <a:rPr altLang="zh-CN" dirty="0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 </a:t>
            </a:r>
            <a:r>
              <a:rPr altLang="zh-CN" dirty="0" err="1" lang="en-US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дня</a:t>
            </a:r>
            <a:endParaRPr altLang="zh-CN" dirty="0" lang="en-US" sz="1600">
              <a:solidFill>
                <a:schemeClr val="tx2">
                  <a:lumMod val="50000"/>
                </a:schemeClr>
              </a:solidFill>
              <a:latin charset="0" panose="020B0606030504020204" pitchFamily="34" typeface="Open Sans"/>
              <a:ea charset="0" panose="020B0606030504020204" pitchFamily="34" typeface="Open Sans"/>
              <a:cs charset="0" panose="020B0606030504020204" pitchFamily="34"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04970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10AB8D5-96DA-47C4-8A46-0D86F4933249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"/>
          <a:stretch/>
        </p:blipFill>
        <p:spPr>
          <a:xfrm>
            <a:off x="657302" y="1483238"/>
            <a:ext cx="2652684" cy="1492135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zh-CN" dirty="0" lang="ru-RU">
                <a:solidFill>
                  <a:schemeClr val="tx2">
                    <a:lumMod val="50000"/>
                  </a:schemeClr>
                </a:solidFill>
                <a:latin charset="0" panose="00000500000000000000" pitchFamily="2" typeface="Vollkorn"/>
                <a:ea charset="0" panose="00000500000000000000" pitchFamily="2" typeface="Vollkorn"/>
              </a:rPr>
              <a:t>Способы лепки</a:t>
            </a:r>
            <a:endParaRPr dirty="0" lang="en-US">
              <a:solidFill>
                <a:schemeClr val="tx2">
                  <a:lumMod val="50000"/>
                </a:schemeClr>
              </a:solidFill>
              <a:latin charset="0" panose="00000500000000000000" pitchFamily="2" typeface="Vollkorn"/>
              <a:ea charset="0" panose="00000500000000000000" pitchFamily="2" typeface="Vollkorn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FD2C-0123-42CD-A0AA-F2BD876C8BBE}"/>
              </a:ext>
            </a:extLst>
          </p:cNvPr>
          <p:cNvSpPr/>
          <p:nvPr/>
        </p:nvSpPr>
        <p:spPr>
          <a:xfrm>
            <a:off x="4806892" y="2107913"/>
            <a:ext cx="6119299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indent="-285750" marL="285750">
              <a:spcAft>
                <a:spcPts val="1200"/>
              </a:spcAft>
              <a:buFont charset="0" panose="020B0604020202020204" pitchFamily="34" typeface="Arial"/>
              <a:buChar char="•"/>
            </a:pPr>
            <a:r>
              <a:rPr b="1" dirty="0" lang="ru-RU" sz="1600">
                <a:solidFill>
                  <a:schemeClr val="tx2">
                    <a:lumMod val="50000"/>
                  </a:schemeClr>
                </a:solidFill>
              </a:rPr>
              <a:t>Конструктивный</a:t>
            </a:r>
            <a:r>
              <a:rPr dirty="0" lang="ru-RU" sz="160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dirty="0" lang="ru-RU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–</a:t>
            </a:r>
            <a:r>
              <a:rPr dirty="0" lang="ru-RU" smtClean="0" sz="160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dirty="0" lang="ru-RU" sz="1600">
                <a:solidFill>
                  <a:schemeClr val="tx2">
                    <a:lumMod val="50000"/>
                  </a:schemeClr>
                </a:solidFill>
              </a:rPr>
              <a:t>является самым простым способом. Изделие получается плоским. Для работы требуются инструменты: скалка, линейка, </a:t>
            </a:r>
            <a:r>
              <a:rPr dirty="0" lang="ru-RU" smtClean="0" sz="1600">
                <a:solidFill>
                  <a:schemeClr val="tx2">
                    <a:lumMod val="50000"/>
                  </a:schemeClr>
                </a:solidFill>
              </a:rPr>
              <a:t>стеки, </a:t>
            </a:r>
            <a:r>
              <a:rPr dirty="0" lang="ru-RU" sz="1600">
                <a:solidFill>
                  <a:schemeClr val="tx2">
                    <a:lumMod val="50000"/>
                  </a:schemeClr>
                </a:solidFill>
              </a:rPr>
              <a:t>трубочка от упаковки с соком, формочки для выпечки, различные крышки, колпачки от маркеров и ручек, коробочки, спички, чесночница, ситечки и другие.</a:t>
            </a:r>
          </a:p>
          <a:p>
            <a:pPr algn="just" indent="-285750" marL="285750">
              <a:spcAft>
                <a:spcPts val="1200"/>
              </a:spcAft>
              <a:buFont charset="0" panose="020B0604020202020204" pitchFamily="34" typeface="Arial"/>
              <a:buChar char="•"/>
            </a:pPr>
            <a:r>
              <a:rPr b="1" dirty="0" lang="ru-RU" sz="1600">
                <a:solidFill>
                  <a:schemeClr val="tx2">
                    <a:lumMod val="50000"/>
                  </a:schemeClr>
                </a:solidFill>
              </a:rPr>
              <a:t>Пластический</a:t>
            </a:r>
            <a:r>
              <a:rPr dirty="0" lang="ru-RU" sz="160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dirty="0" lang="ru-RU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–</a:t>
            </a:r>
            <a:r>
              <a:rPr dirty="0" lang="ru-RU" smtClean="0" sz="160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dirty="0" lang="ru-RU" sz="1600">
                <a:solidFill>
                  <a:schemeClr val="tx2">
                    <a:lumMod val="50000"/>
                  </a:schemeClr>
                </a:solidFill>
              </a:rPr>
              <a:t>предполагает, что всё изделие выполняется из целого куска без деления на части. Инструменты используются те же. Готовое изделие можно раскрашивать акриловыми красками или гуашью.</a:t>
            </a:r>
          </a:p>
          <a:p>
            <a:pPr algn="just" indent="-285750" marL="285750">
              <a:spcAft>
                <a:spcPts val="1200"/>
              </a:spcAft>
              <a:buFont charset="0" panose="020B0604020202020204" pitchFamily="34" typeface="Arial"/>
              <a:buChar char="•"/>
            </a:pPr>
            <a:r>
              <a:rPr b="1" dirty="0" lang="ru-RU" sz="1600">
                <a:solidFill>
                  <a:schemeClr val="tx2">
                    <a:lumMod val="50000"/>
                  </a:schemeClr>
                </a:solidFill>
              </a:rPr>
              <a:t>Комбинированный</a:t>
            </a:r>
            <a:r>
              <a:rPr dirty="0" lang="ru-RU" sz="160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dirty="0" lang="ru-RU" sz="1600">
                <a:solidFill>
                  <a:schemeClr val="tx2">
                    <a:lumMod val="50000"/>
                  </a:schemeClr>
                </a:solidFill>
                <a:latin charset="0" panose="020B0606030504020204" pitchFamily="34" typeface="Open Sans"/>
                <a:ea charset="0" panose="020B0606030504020204" pitchFamily="34" typeface="Open Sans"/>
                <a:cs charset="0" panose="020B0606030504020204" pitchFamily="34" typeface="Open Sans"/>
              </a:rPr>
              <a:t>–</a:t>
            </a:r>
            <a:r>
              <a:rPr dirty="0" lang="ru-RU" smtClean="0" sz="160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dirty="0" lang="ru-RU" sz="1600">
                <a:solidFill>
                  <a:schemeClr val="tx2">
                    <a:lumMod val="50000"/>
                  </a:schemeClr>
                </a:solidFill>
              </a:rPr>
              <a:t>включает в себя как пластический, так и конструктивный способы при лепке одного изделия.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848923-5AFF-4300-9A59-6417B928F7FB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 r="-71"/>
          <a:stretch/>
        </p:blipFill>
        <p:spPr>
          <a:xfrm rot="16200000">
            <a:off x="2734483" y="4506991"/>
            <a:ext cx="1492133" cy="2652685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04" y="3644552"/>
            <a:ext cx="2748330" cy="19958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13" y="2595186"/>
            <a:ext cx="2562672" cy="191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5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7046DD-8DFA-4D49-B47D-3069308C4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899" y="3494320"/>
            <a:ext cx="10071099" cy="1684150"/>
          </a:xfrm>
        </p:spPr>
        <p:txBody>
          <a:bodyPr/>
          <a:lstStyle/>
          <a:p>
            <a:r>
              <a:rPr dirty="0" lang="ru-RU"/>
              <a:t>КАК МЫ РАБОТАЕМ С ТЕСТОМ</a:t>
            </a:r>
            <a:endParaRPr dirty="0"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6394FE-D634-45FB-9A75-CE2953CA0D4A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b="90000" l="10000" r="90000" t="10000">
                        <a14:backgroundMark x1="34219" x2="40000" y1="81250" y2="85625"/>
                        <a14:backgroundMark x1="40000" x2="47813" y1="85625" y2="87292"/>
                        <a14:backgroundMark x1="47813" x2="59531" y1="87292" y2="80833"/>
                        <a14:backgroundMark x1="59531" x2="62656" y1="80833" y2="77708"/>
                        <a14:backgroundMark x1="64219" x2="62656" y1="75833" y2="84583"/>
                        <a14:backgroundMark x1="62656" x2="57813" y1="84583" y2="89792"/>
                        <a14:backgroundMark x1="57813" x2="45313" y1="89792" y2="90625"/>
                        <a14:backgroundMark x1="45313" x2="39219" y1="90625" y2="88750"/>
                        <a14:backgroundMark x1="39219" x2="51250" y1="88750" y2="88958"/>
                        <a14:backgroundMark x1="51250" x2="57500" y1="88958" y2="87917"/>
                        <a14:backgroundMark x1="57500" x2="66406" y1="87917" y2="76458"/>
                        <a14:backgroundMark x1="66406" x2="63125" y1="76458" y2="78333"/>
                      </a14:backgroundRemoval>
                    </a14:imgEffect>
                    <a14:imgEffect>
                      <a14:sharpenSoften amount="-1000"/>
                    </a14:imgEffect>
                    <a14:imgEffect>
                      <a14:colorTemperature colorTemp="4950"/>
                    </a14:imgEffect>
                    <a14:imgEffect>
                      <a14:saturation sat="1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3" r="-132"/>
          <a:stretch/>
        </p:blipFill>
        <p:spPr>
          <a:xfrm>
            <a:off x="10611495" y="5178470"/>
            <a:ext cx="1129005" cy="131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Academic Literature 16x9">
  <a:themeElements>
    <a:clrScheme name="Custom 8">
      <a:dk1>
        <a:srgbClr val="775F55"/>
      </a:dk1>
      <a:lt1>
        <a:sysClr val="window" lastClr="FFFFFF"/>
      </a:lt1>
      <a:dk2>
        <a:srgbClr val="775F55"/>
      </a:dk2>
      <a:lt2>
        <a:srgbClr val="F3EAD9"/>
      </a:lt2>
      <a:accent1>
        <a:srgbClr val="AFCAC4"/>
      </a:accent1>
      <a:accent2>
        <a:srgbClr val="808759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ustom 2">
      <a:majorFont>
        <a:latin typeface="Vollkorn"/>
        <a:ea typeface=""/>
        <a:cs typeface=""/>
      </a:majorFont>
      <a:minorFont>
        <a:latin typeface="Open Sans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4873beb7-5857-4685-be1f-d57550cc96cc"/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presentation, pinstripe and ribbon design (widescreen)</Template>
  <TotalTime>767</TotalTime>
  <Words>805</Words>
  <Application>Microsoft Office PowerPoint</Application>
  <PresentationFormat>Широкоэкранный</PresentationFormat>
  <Paragraphs>52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Euphemia</vt:lpstr>
      <vt:lpstr>Open Sans</vt:lpstr>
      <vt:lpstr>Vollkorn</vt:lpstr>
      <vt:lpstr>Wingdings</vt:lpstr>
      <vt:lpstr>Academic Literature 16x9</vt:lpstr>
      <vt:lpstr>Применение тестопластики в комплексном сопровождении детей с РАС</vt:lpstr>
      <vt:lpstr>Что такое тестопластика?</vt:lpstr>
      <vt:lpstr>Роль тестопластики в развитии ребенка</vt:lpstr>
      <vt:lpstr>Влияние тестопластики на развитие ребенка с РАС</vt:lpstr>
      <vt:lpstr>Презентация PowerPoint</vt:lpstr>
      <vt:lpstr>Презентация PowerPoint</vt:lpstr>
      <vt:lpstr>Мы используем тестопластику:</vt:lpstr>
      <vt:lpstr>Способы лепки</vt:lpstr>
      <vt:lpstr>КАК МЫ РАБОТАЕМ С ТЕСТОМ</vt:lpstr>
      <vt:lpstr>Сначала мы готовим тесто</vt:lpstr>
      <vt:lpstr>Когда тесто готово, мы приступаем к лепке</vt:lpstr>
      <vt:lpstr>Когда тесто готово, мы приступаем к лепке</vt:lpstr>
      <vt:lpstr>Когда тесто готово, мы приступаем к лепке</vt:lpstr>
      <vt:lpstr>Ждем, пока наша работа высохнет</vt:lpstr>
      <vt:lpstr>После мы окрашиваем готовые изделия</vt:lpstr>
      <vt:lpstr>Обучение лепке из теста</vt:lpstr>
      <vt:lpstr>Благодарим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тестопластики в комплексном сопровождении детей с РАС</dc:title>
  <dc:creator>Equals182</dc:creator>
  <cp:lastModifiedBy>Пользователь Windows</cp:lastModifiedBy>
  <cp:revision>60</cp:revision>
  <dcterms:created xsi:type="dcterms:W3CDTF">2019-03-17T20:22:46Z</dcterms:created>
  <dcterms:modified xsi:type="dcterms:W3CDTF">2019-03-22T10:50:58Z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CampaignTags" pid="2">
    <vt:lpwstr/>
  </property>
  <property fmtid="{D5CDD505-2E9C-101B-9397-08002B2CF9AE}" name="ContentTypeId" pid="3">
    <vt:lpwstr>0x0101006EDDDB5EE6D98C44930B742096920B300400F5B6D36B3EF94B4E9A635CDF2A18F5B8</vt:lpwstr>
  </property>
  <property fmtid="{D5CDD505-2E9C-101B-9397-08002B2CF9AE}" name="FeatureTags" pid="4">
    <vt:lpwstr/>
  </property>
  <property fmtid="{D5CDD505-2E9C-101B-9397-08002B2CF9AE}" name="InternalTags" pid="5">
    <vt:lpwstr/>
  </property>
  <property fmtid="{D5CDD505-2E9C-101B-9397-08002B2CF9AE}" name="LocalizationTags" pid="6">
    <vt:lpwstr/>
  </property>
  <property fmtid="{D5CDD505-2E9C-101B-9397-08002B2CF9AE}" name="NXPowerLiteLastOptimized" pid="7">
    <vt:lpwstr>783054</vt:lpwstr>
  </property>
  <property fmtid="{D5CDD505-2E9C-101B-9397-08002B2CF9AE}" name="NXPowerLiteSettings" pid="8">
    <vt:lpwstr>F7000400038000</vt:lpwstr>
  </property>
  <property fmtid="{D5CDD505-2E9C-101B-9397-08002B2CF9AE}" name="NXPowerLiteVersion" pid="9">
    <vt:lpwstr>S9.1.4</vt:lpwstr>
  </property>
  <property fmtid="{D5CDD505-2E9C-101B-9397-08002B2CF9AE}" name="ScenarioTags" pid="10">
    <vt:lpwstr/>
  </property>
</Properties>
</file>