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9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496944" cy="1470025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ПРОЕКТ ПО ТЕМЕ: СКОРОСТЬ РЕАКЦИИ ЧЕЛОВЕКА.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3068960"/>
            <a:ext cx="3672408" cy="2400672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Выполнил работу: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 ученик 9Б класса,</a:t>
            </a:r>
          </a:p>
          <a:p>
            <a:pPr fontAlgn="base"/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Comic Sans MS" panose="030F0702030302020204" pitchFamily="66" charset="0"/>
              </a:rPr>
              <a:t>Масличенко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 Захар.</a:t>
            </a:r>
          </a:p>
          <a:p>
            <a:pPr fontAlgn="base"/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Руководитель проекта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: учитель физики:</a:t>
            </a:r>
            <a:b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dirty="0" err="1">
                <a:solidFill>
                  <a:srgbClr val="002060"/>
                </a:solidFill>
                <a:latin typeface="Comic Sans MS" panose="030F0702030302020204" pitchFamily="66" charset="0"/>
              </a:rPr>
              <a:t>Масличенко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 Е.В.</a:t>
            </a:r>
          </a:p>
          <a:p>
            <a:endParaRPr lang="ru-RU" dirty="0"/>
          </a:p>
        </p:txBody>
      </p:sp>
      <p:pic>
        <p:nvPicPr>
          <p:cNvPr id="1026" name="Picture 2" descr="C:\Users\школа\Desktop\оля проект\Australian+Open+2008+Day+8+le6FngItbzQ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4765532" cy="3546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29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94710964"/>
              </p:ext>
            </p:extLst>
          </p:nvPr>
        </p:nvGraphicFramePr>
        <p:xfrm>
          <a:off x="251521" y="2348881"/>
          <a:ext cx="4896543" cy="3435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2181"/>
                <a:gridCol w="1632181"/>
                <a:gridCol w="1632181"/>
              </a:tblGrid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Время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Юноши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Девушки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1 урок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0, 230 с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0, 210 с</a:t>
                      </a:r>
                      <a:endParaRPr lang="ru-RU" sz="2800" dirty="0" smtClean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2 урок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/>
                        </a:rPr>
                        <a:t>0,120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/>
                        </a:rPr>
                        <a:t>0,145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/>
                      </a:endParaRPr>
                    </a:p>
                  </a:txBody>
                  <a:tcPr marL="39997" marR="39997" marT="0" marB="0"/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3 урок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/>
                        </a:rPr>
                        <a:t>0,225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0,212с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</a:tr>
              <a:tr h="446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4 урок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0, 118 с</a:t>
                      </a:r>
                      <a:endParaRPr lang="ru-RU" sz="2800" dirty="0" smtClean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0, 150 с</a:t>
                      </a:r>
                      <a:endParaRPr lang="ru-RU" sz="2800" dirty="0" smtClean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</a:tr>
            </a:tbl>
          </a:graphicData>
        </a:graphic>
      </p:graphicFrame>
      <p:pic>
        <p:nvPicPr>
          <p:cNvPr id="7170" name="Picture 2" descr="C:\Users\школа\Desktop\оля проект\1eda838c-9252-4f1f-b70a-4733d24251b7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836712"/>
            <a:ext cx="3848296" cy="51310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7012" y="234807"/>
            <a:ext cx="548314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Время реакции учащихся 9 класса в начале и конце занятий.</a:t>
            </a:r>
            <a:endParaRPr kumimoji="0" lang="ru-RU" alt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anose="030F0702030302020204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3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4042792" cy="151216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Время реакции учащихся 5 класса в начале и конце занятий.</a:t>
            </a:r>
            <a:b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7" name="Picture 1" descr="C:\Users\школа\Desktop\оля проект\d9117aa8-988d-4ef2-901e-f7443e8eb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4664"/>
            <a:ext cx="4569972" cy="6093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71641692"/>
              </p:ext>
            </p:extLst>
          </p:nvPr>
        </p:nvGraphicFramePr>
        <p:xfrm>
          <a:off x="189857" y="2348880"/>
          <a:ext cx="4238127" cy="4115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2709"/>
                <a:gridCol w="1412709"/>
                <a:gridCol w="1412709"/>
              </a:tblGrid>
              <a:tr h="4043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Время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Юноши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Девушки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</a:tr>
              <a:tr h="8086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1 урок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0, 230 с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0, 210 с</a:t>
                      </a:r>
                      <a:endParaRPr lang="ru-RU" sz="2800" dirty="0" smtClean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</a:tr>
              <a:tr h="4043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2 урок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0, 118 с</a:t>
                      </a:r>
                      <a:endParaRPr lang="ru-RU" sz="2800" dirty="0" smtClean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  <a:p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0, 150 с</a:t>
                      </a:r>
                      <a:endParaRPr lang="ru-RU" sz="2800" dirty="0" smtClean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  <a:p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/>
                      </a:endParaRPr>
                    </a:p>
                  </a:txBody>
                  <a:tcPr marL="39997" marR="39997" marT="0" marB="0"/>
                </a:tc>
              </a:tr>
              <a:tr h="4043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3 урок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0,250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с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0,220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</a:tr>
              <a:tr h="8086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4 урок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0,120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с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0,152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9997" marR="3999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267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школа\Desktop\оля проект\7bbe52e7-da20-41bc-8bf4-371020f1374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7373"/>
          <a:stretch/>
        </p:blipFill>
        <p:spPr bwMode="auto">
          <a:xfrm>
            <a:off x="179512" y="116632"/>
            <a:ext cx="4068041" cy="5666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школа\Desktop\оля проект\b39fcaae-0a5c-4bf1-ad9a-b6cda1f5f35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48" t="8890" r="3548" b="-607"/>
          <a:stretch/>
        </p:blipFill>
        <p:spPr bwMode="auto">
          <a:xfrm>
            <a:off x="3386095" y="2564904"/>
            <a:ext cx="5760640" cy="39626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38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Измерение реакции в понедельник, среда,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пятницу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14503076"/>
              </p:ext>
            </p:extLst>
          </p:nvPr>
        </p:nvGraphicFramePr>
        <p:xfrm>
          <a:off x="4860032" y="2636912"/>
          <a:ext cx="4040187" cy="33418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6729"/>
                <a:gridCol w="1346729"/>
                <a:gridCol w="1346729"/>
              </a:tblGrid>
              <a:tr h="7740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День недели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87" marR="27787" marT="27787" marB="27787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Юноши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87" marR="27787" marT="27787" marB="27787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Девушки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87" marR="27787" marT="27787" marB="27787" anchor="ctr"/>
                </a:tc>
              </a:tr>
              <a:tr h="7740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</a:rPr>
                        <a:t>Понеде</a:t>
                      </a:r>
                      <a:endParaRPr lang="ru-RU" sz="24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</a:rPr>
                        <a:t>льник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87" marR="27787" marT="27787" marB="27787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0, 142 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87" marR="27787" marT="27787" marB="27787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0, 152 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87" marR="27787" marT="27787" marB="27787" anchor="ctr"/>
                </a:tc>
              </a:tr>
              <a:tr h="7740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Среда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87" marR="27787" marT="27787" marB="27787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0, 230 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87" marR="27787" marT="27787" marB="27787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0, 270 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87" marR="27787" marT="27787" marB="27787" anchor="ctr"/>
                </a:tc>
              </a:tr>
              <a:tr h="7740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Пятница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87" marR="27787" marT="27787" marB="27787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0, 118 с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87" marR="27787" marT="27787" marB="27787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0, 118 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87" marR="27787" marT="27787" marB="27787" anchor="ctr"/>
                </a:tc>
              </a:tr>
            </a:tbl>
          </a:graphicData>
        </a:graphic>
      </p:graphicFrame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Comic Sans MS" panose="030F0702030302020204" pitchFamily="66" charset="0"/>
              </a:rPr>
              <a:t>5 класс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962078188"/>
              </p:ext>
            </p:extLst>
          </p:nvPr>
        </p:nvGraphicFramePr>
        <p:xfrm>
          <a:off x="611560" y="2636912"/>
          <a:ext cx="3897759" cy="31617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9253"/>
                <a:gridCol w="1299253"/>
                <a:gridCol w="1299253"/>
              </a:tblGrid>
              <a:tr h="6840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День недели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98" marR="27798" marT="27776" marB="27776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Юноши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98" marR="27798" marT="27776" marB="27776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Девушки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98" marR="27798" marT="27776" marB="27776" anchor="ctr"/>
                </a:tc>
              </a:tr>
              <a:tr h="6840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</a:rPr>
                        <a:t>Понеде</a:t>
                      </a:r>
                      <a:endParaRPr lang="ru-RU" sz="24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</a:rPr>
                        <a:t>льник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98" marR="27798" marT="27776" marB="27776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0, 142 с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98" marR="27798" marT="27776" marB="27776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0, 152 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98" marR="27798" marT="27776" marB="27776" anchor="ctr"/>
                </a:tc>
              </a:tr>
              <a:tr h="6840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Среда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98" marR="27798" marT="27776" marB="27776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0, 230 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98" marR="27798" marT="27776" marB="27776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0, 270 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98" marR="27798" marT="27776" marB="27776" anchor="ctr"/>
                </a:tc>
              </a:tr>
              <a:tr h="6840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Пятница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98" marR="27798" marT="27776" marB="27776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0, 118 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98" marR="27798" marT="27776" marB="27776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0, 118 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798" marR="27798" marT="27776" marB="27776" anchor="ctr"/>
                </a:tc>
              </a:tr>
            </a:tbl>
          </a:graphicData>
        </a:graphic>
      </p:graphicFrame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9класс</a:t>
            </a:r>
            <a:endParaRPr lang="ru-RU" sz="28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38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1097303"/>
            <a:ext cx="83529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 </a:t>
            </a: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По результатам опытов можно сделать вывод, что скорость реакции разная у всех людей с рождения – определяется особенностями нервной системы, эмоциональными и психическими характеристиками человека. Однако опыты показали, что при плохом самочувствии или сильной усталости скорость реакции ухудшается. Многие профессии требуют усиленного внимания и хорошей скорости реакции, поэтому при выборе профессии и приеме на работу эти характеристики человека являются немаловажными.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32656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ВЫВОД:</a:t>
            </a:r>
            <a:endParaRPr lang="ru-RU" sz="4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908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556792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СПАСИБО ЗА ВНИМАНИЕ!!!</a:t>
            </a:r>
            <a:endParaRPr lang="ru-RU" sz="4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060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76672"/>
            <a:ext cx="846043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8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Цель работы</a:t>
            </a: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 - измерение время реакции человека в различное время суток, используя законы свободного падения тел и обычную ученическую линейку.</a:t>
            </a:r>
          </a:p>
          <a:p>
            <a:pPr algn="just" fontAlgn="base"/>
            <a:r>
              <a:rPr lang="ru-RU" sz="28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Задачи: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457200" lvl="0" indent="-457200" algn="just" fontAlgn="base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найти учебный материал в дополнительной литературе, в Интернет-ресурсах;</a:t>
            </a:r>
          </a:p>
          <a:p>
            <a:pPr marL="457200" lvl="0" indent="-457200" algn="just" fontAlgn="base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изучить законы свободного падения тел;</a:t>
            </a:r>
          </a:p>
          <a:p>
            <a:pPr marL="457200" lvl="0" indent="-457200" algn="just" fontAlgn="base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исследовать с помощью линейки время реакции учеников в течение учебного дня;</a:t>
            </a:r>
          </a:p>
          <a:p>
            <a:pPr marL="457200" lvl="0" indent="-457200" algn="just" fontAlgn="base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проанализировать результаты эксперимента;</a:t>
            </a:r>
          </a:p>
          <a:p>
            <a:pPr marL="457200" lvl="0" indent="-457200" algn="just" fontAlgn="base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предложить способы улучшения неудовлетворительных результатов</a:t>
            </a:r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91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/>
          </a:bodyPr>
          <a:lstStyle/>
          <a:p>
            <a:pPr marL="0" indent="0" fontAlgn="base">
              <a:buNone/>
            </a:pPr>
            <a:r>
              <a:rPr lang="ru-RU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Объект исследования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 – учащиеся МОАУ Константиновская СОШ</a:t>
            </a:r>
          </a:p>
          <a:p>
            <a:pPr marL="0" indent="0" fontAlgn="base">
              <a:buNone/>
            </a:pPr>
            <a:r>
              <a:rPr lang="ru-RU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Предмет исследования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 - время реакции.</a:t>
            </a:r>
          </a:p>
          <a:p>
            <a:pPr marL="0" indent="0" fontAlgn="base">
              <a:buNone/>
            </a:pPr>
            <a:r>
              <a:rPr lang="ru-RU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Методы исследования: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0" lvl="0" indent="0" fontAlgn="base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Метод анализа и синтеза.</a:t>
            </a:r>
          </a:p>
          <a:p>
            <a:pPr marL="0" lvl="0" indent="0" fontAlgn="base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Математические методы.</a:t>
            </a:r>
          </a:p>
          <a:p>
            <a:pPr marL="0" lvl="0" indent="0" fontAlgn="base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Методы визуализации результатов (таблицы)</a:t>
            </a:r>
          </a:p>
          <a:p>
            <a:pPr marL="0" indent="0" fontAlgn="base">
              <a:buNone/>
            </a:pPr>
            <a:r>
              <a:rPr lang="ru-RU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Гипотеза исследования: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 время реакции человека зависит от времени суток, дня недели.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87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У человека составляет: 0,1 – 0,3 сек.</a:t>
            </a:r>
            <a:endParaRPr lang="ru-RU" sz="32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611560" y="332656"/>
            <a:ext cx="4038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rgbClr val="002060"/>
                </a:solidFill>
                <a:latin typeface="Comic Sans MS" panose="030F0702030302020204" pitchFamily="66" charset="0"/>
              </a:rPr>
              <a:t>Время реакции – это протяженность от начала сигнала до реакции организма человека на этот сигнал.</a:t>
            </a:r>
          </a:p>
        </p:txBody>
      </p:sp>
      <p:pic>
        <p:nvPicPr>
          <p:cNvPr id="7" name="Picture 3" descr="C:\Users\школа\Desktop\оля проект\unnamed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6" r="17475"/>
          <a:stretch/>
        </p:blipFill>
        <p:spPr bwMode="auto">
          <a:xfrm>
            <a:off x="5580112" y="404664"/>
            <a:ext cx="302646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12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Как же нам измерить скорость реакции человека?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Даже у людей с плохой реакцией –это доли секунды</a:t>
            </a:r>
            <a:endParaRPr lang="ru-RU" sz="44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5" name="Picture 3" descr="C:\Users\школа\Desktop\оля проект\kisspng-stopwatch-chronometer-watch-minocycline-5b398c160ec516.752328971530498070060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0" r="28484" b="17098"/>
          <a:stretch/>
        </p:blipFill>
        <p:spPr bwMode="auto">
          <a:xfrm>
            <a:off x="467544" y="1484783"/>
            <a:ext cx="4104456" cy="4971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6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Физический метод измерения быстроты реакции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одзаголовок 7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23528" y="1772816"/>
                <a:ext cx="8640960" cy="4464496"/>
              </a:xfrm>
            </p:spPr>
            <p:txBody>
              <a:bodyPr/>
              <a:lstStyle/>
              <a:p>
                <a:r>
                  <a:rPr lang="en-US" b="1" dirty="0" smtClean="0">
                    <a:solidFill>
                      <a:srgbClr val="002060"/>
                    </a:solidFill>
                  </a:rPr>
                  <a:t>g = 9</a:t>
                </a:r>
                <a:r>
                  <a:rPr lang="ru-RU" b="1" dirty="0" smtClean="0">
                    <a:solidFill>
                      <a:srgbClr val="002060"/>
                    </a:solidFill>
                  </a:rPr>
                  <a:t>,8[м/с</a:t>
                </a:r>
                <a:r>
                  <a:rPr lang="ru-RU" b="1" baseline="30000" dirty="0" smtClean="0">
                    <a:solidFill>
                      <a:srgbClr val="002060"/>
                    </a:solidFill>
                  </a:rPr>
                  <a:t>2</a:t>
                </a:r>
                <a:r>
                  <a:rPr lang="ru-RU" b="1" dirty="0" smtClean="0">
                    <a:solidFill>
                      <a:srgbClr val="002060"/>
                    </a:solidFill>
                  </a:rPr>
                  <a:t>]</a:t>
                </a:r>
                <a:r>
                  <a:rPr lang="ru-RU" b="1" dirty="0">
                    <a:solidFill>
                      <a:srgbClr val="002060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b="1" i="1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ru-RU" b="1" dirty="0" smtClean="0">
                    <a:solidFill>
                      <a:srgbClr val="002060"/>
                    </a:solidFill>
                  </a:rPr>
                  <a:t> 10[м/с</a:t>
                </a:r>
                <a:r>
                  <a:rPr lang="ru-RU" b="1" baseline="30000" dirty="0" smtClean="0">
                    <a:solidFill>
                      <a:srgbClr val="002060"/>
                    </a:solidFill>
                  </a:rPr>
                  <a:t>2</a:t>
                </a:r>
                <a:r>
                  <a:rPr lang="ru-RU" b="1" dirty="0" smtClean="0">
                    <a:solidFill>
                      <a:srgbClr val="002060"/>
                    </a:solidFill>
                  </a:rPr>
                  <a:t>]</a:t>
                </a:r>
              </a:p>
              <a:p>
                <a:endParaRPr lang="ru-RU" b="1" dirty="0" smtClean="0">
                  <a:solidFill>
                    <a:srgbClr val="002060"/>
                  </a:solidFill>
                </a:endParaRPr>
              </a:p>
              <a:p>
                <a:pPr fontAlgn="base"/>
                <a:r>
                  <a:rPr lang="en-US" b="1" dirty="0">
                    <a:solidFill>
                      <a:srgbClr val="002060"/>
                    </a:solidFill>
                  </a:rPr>
                  <a:t>s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baseline="3000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𝐠</m:t>
                        </m:r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ru-RU" b="1" i="1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𝒕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  </a:t>
                </a:r>
                <a:r>
                  <a:rPr lang="ru-RU" b="1" dirty="0">
                    <a:solidFill>
                      <a:srgbClr val="002060"/>
                    </a:solidFill>
                  </a:rPr>
                  <a:t>или</a:t>
                </a:r>
                <a:r>
                  <a:rPr lang="en-US" b="1" dirty="0">
                    <a:solidFill>
                      <a:srgbClr val="002060"/>
                    </a:solidFill>
                  </a:rPr>
                  <a:t>   h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baseline="3000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𝐠</m:t>
                        </m:r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ru-RU" b="1" i="1" smtClean="0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𝒕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(</a:t>
                </a:r>
                <a:r>
                  <a:rPr lang="ru-RU" b="1" dirty="0">
                    <a:solidFill>
                      <a:srgbClr val="002060"/>
                    </a:solidFill>
                  </a:rPr>
                  <a:t>т</a:t>
                </a:r>
                <a:r>
                  <a:rPr lang="en-US" b="1" dirty="0">
                    <a:solidFill>
                      <a:srgbClr val="002060"/>
                    </a:solidFill>
                  </a:rPr>
                  <a:t>.</a:t>
                </a:r>
                <a:r>
                  <a:rPr lang="ru-RU" b="1" dirty="0">
                    <a:solidFill>
                      <a:srgbClr val="002060"/>
                    </a:solidFill>
                  </a:rPr>
                  <a:t>е</a:t>
                </a:r>
                <a:r>
                  <a:rPr lang="en-US" b="1" dirty="0">
                    <a:solidFill>
                      <a:srgbClr val="002060"/>
                    </a:solidFill>
                  </a:rPr>
                  <a:t> s = h ), </a:t>
                </a:r>
                <a:r>
                  <a:rPr lang="ru-RU" b="1" dirty="0">
                    <a:solidFill>
                      <a:srgbClr val="002060"/>
                    </a:solidFill>
                  </a:rPr>
                  <a:t>где</a:t>
                </a:r>
              </a:p>
              <a:p>
                <a:pPr fontAlgn="base"/>
                <a:r>
                  <a:rPr lang="ru-RU" b="1" dirty="0">
                    <a:solidFill>
                      <a:srgbClr val="002060"/>
                    </a:solidFill>
                  </a:rPr>
                  <a:t>g -ускорение свободного падения, равное 9,8 [м/с</a:t>
                </a:r>
                <a:r>
                  <a:rPr lang="ru-RU" b="1" baseline="30000" dirty="0">
                    <a:solidFill>
                      <a:srgbClr val="002060"/>
                    </a:solidFill>
                  </a:rPr>
                  <a:t>2</a:t>
                </a:r>
                <a:r>
                  <a:rPr lang="ru-RU" b="1" dirty="0">
                    <a:solidFill>
                      <a:srgbClr val="002060"/>
                    </a:solidFill>
                  </a:rPr>
                  <a:t>].,</a:t>
                </a:r>
              </a:p>
              <a:p>
                <a:pPr fontAlgn="base"/>
                <a:r>
                  <a:rPr lang="ru-RU" b="1" dirty="0">
                    <a:solidFill>
                      <a:srgbClr val="002060"/>
                    </a:solidFill>
                  </a:rPr>
                  <a:t>t –скорость реакции, [с];</a:t>
                </a:r>
              </a:p>
              <a:p>
                <a:pPr fontAlgn="base"/>
                <a:r>
                  <a:rPr lang="ru-RU" b="1" dirty="0">
                    <a:solidFill>
                      <a:srgbClr val="002060"/>
                    </a:solidFill>
                  </a:rPr>
                  <a:t>h — расстояние между отметками на стене [м]</a:t>
                </a:r>
              </a:p>
            </p:txBody>
          </p:sp>
        </mc:Choice>
        <mc:Fallback xmlns="">
          <p:sp>
            <p:nvSpPr>
              <p:cNvPr id="8" name="Подзаголовок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23528" y="1772816"/>
                <a:ext cx="8640960" cy="4464496"/>
              </a:xfrm>
              <a:blipFill rotWithShape="1">
                <a:blip r:embed="rId2"/>
                <a:stretch>
                  <a:fillRect l="-917" t="-1639" r="-917" b="-19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684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Изготовление прибора.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2555776" y="1340768"/>
                <a:ext cx="6480720" cy="4785395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36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g= 9</a:t>
                </a:r>
                <a:r>
                  <a:rPr lang="ru-RU" sz="36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36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ru-RU" sz="36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[м/с</a:t>
                </a:r>
                <a:r>
                  <a:rPr lang="ru-RU" sz="3600" b="1" i="1" baseline="30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36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 =981[см/с</a:t>
                </a:r>
                <a:r>
                  <a:rPr lang="ru-RU" sz="3600" b="1" i="1" baseline="30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36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].,</a:t>
                </a:r>
              </a:p>
              <a:p>
                <a:pPr marL="0" indent="0" algn="ctr" fontAlgn="base">
                  <a:buNone/>
                </a:pPr>
                <a:r>
                  <a:rPr lang="en-US" sz="36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 </a:t>
                </a:r>
                <a:r>
                  <a:rPr lang="en-US" sz="36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baseline="3000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𝒈</m:t>
                        </m:r>
                        <m:r>
                          <a:rPr lang="en-US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ru-RU" sz="3600" b="1" i="1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1" i="1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𝒕</m:t>
                            </m:r>
                          </m:e>
                          <m:sup>
                            <m:r>
                              <a:rPr lang="en-US" sz="3600" b="1" i="1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3600" b="1" i="1" baseline="30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==&gt; </a:t>
                </a:r>
                <a:r>
                  <a:rPr lang="en-US" sz="36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en-US" sz="3600" b="1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 fontAlgn="base">
                  <a:buNone/>
                </a:pPr>
                <a:r>
                  <a:rPr lang="en-US" sz="36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36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3600" b="1" i="1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600" b="1" i="1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𝟐</m:t>
                            </m:r>
                          </m:num>
                          <m:den>
                            <m:r>
                              <a:rPr lang="en-US" sz="3600" b="1" i="1">
                                <a:solidFill>
                                  <a:srgbClr val="002060"/>
                                </a:solidFill>
                                <a:latin typeface="Cambria Math"/>
                              </a:rPr>
                              <m:t>𝟗𝟖𝟏</m:t>
                            </m:r>
                          </m:den>
                        </m:f>
                      </m:e>
                    </m:rad>
                    <m:r>
                      <a:rPr lang="en-US" sz="3600" b="1" i="1">
                        <a:solidFill>
                          <a:srgbClr val="002060"/>
                        </a:solidFill>
                        <a:latin typeface="Cambria Math"/>
                      </a:rPr>
                      <m:t>∗</m:t>
                    </m:r>
                  </m:oMath>
                </a14:m>
                <a:r>
                  <a:rPr lang="en-US" sz="36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𝒉</m:t>
                        </m:r>
                      </m:e>
                    </m:rad>
                  </m:oMath>
                </a14:m>
                <a:endParaRPr lang="ru-RU" sz="3600" b="1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 fontAlgn="base">
                  <a:buNone/>
                </a:pPr>
                <a:r>
                  <a:rPr lang="ru-RU" sz="36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Например </a:t>
                </a:r>
                <a:r>
                  <a:rPr lang="en-US" sz="3600" b="1" i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 =1</a:t>
                </a:r>
              </a:p>
              <a:p>
                <a:pPr marL="0" indent="0" algn="ctr" fontAlgn="base">
                  <a:buNone/>
                </a:pPr>
                <a:r>
                  <a:rPr lang="en-US" sz="36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=0</a:t>
                </a:r>
                <a:r>
                  <a:rPr lang="ru-RU" sz="36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,45×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6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</m:t>
                        </m:r>
                      </m:e>
                    </m:rad>
                  </m:oMath>
                </a14:m>
                <a:r>
                  <a:rPr lang="ru-RU" sz="3600" b="1" i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=0,045 сек</a:t>
                </a:r>
                <a:r>
                  <a:rPr lang="ru-RU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2555776" y="1340768"/>
                <a:ext cx="6480720" cy="4785395"/>
              </a:xfrm>
              <a:blipFill rotWithShape="1">
                <a:blip r:embed="rId2"/>
                <a:stretch>
                  <a:fillRect t="-20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:\Users\школа\Desktop\оля проект\1d7866e1-6890-4dfb-99d6-8277f370fdb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8" r="36728"/>
          <a:stretch/>
        </p:blipFill>
        <p:spPr bwMode="auto">
          <a:xfrm>
            <a:off x="27709" y="50839"/>
            <a:ext cx="22167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64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школа\Desktop\оля проект\a42e19bf-cabc-4e82-885d-0f197b35cb9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137924" cy="5517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школа\Desktop\оля проект\5ed9c183-d2df-4e97-a6a1-16ab4f41a8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3921900" cy="5229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73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школа\Desktop\оля проект\c6e5efe8-49ff-40c5-aac3-9f59492ce3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353948" cy="5805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школа\Desktop\оля проект\caf3dc1b-cfdf-4e49-a475-662dd918ee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468" y="1124744"/>
            <a:ext cx="4029912" cy="5373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4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434</Words>
  <Application>Microsoft Office PowerPoint</Application>
  <PresentationFormat>Экран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ПРОЕКТ ПО ТЕМЕ: СКОРОСТЬ РЕАКЦИИ ЧЕЛОВЕКА.</vt:lpstr>
      <vt:lpstr>Презентация PowerPoint</vt:lpstr>
      <vt:lpstr>Презентация PowerPoint</vt:lpstr>
      <vt:lpstr>У человека составляет: 0,1 – 0,3 сек.</vt:lpstr>
      <vt:lpstr>Как же нам измерить скорость реакции человека?</vt:lpstr>
      <vt:lpstr>Физический метод измерения быстроты реакции</vt:lpstr>
      <vt:lpstr>Изготовление прибора.</vt:lpstr>
      <vt:lpstr>Презентация PowerPoint</vt:lpstr>
      <vt:lpstr>Презентация PowerPoint</vt:lpstr>
      <vt:lpstr>Презентация PowerPoint</vt:lpstr>
      <vt:lpstr>Время реакции учащихся 5 класса в начале и конце занятий. </vt:lpstr>
      <vt:lpstr>Презентация PowerPoint</vt:lpstr>
      <vt:lpstr>Измерение реакции в понедельник, среда, пятницу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17</cp:revision>
  <dcterms:created xsi:type="dcterms:W3CDTF">2021-05-10T10:23:42Z</dcterms:created>
  <dcterms:modified xsi:type="dcterms:W3CDTF">2021-05-13T13:50:13Z</dcterms:modified>
</cp:coreProperties>
</file>