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2" r:id="rId15"/>
    <p:sldId id="279" r:id="rId16"/>
    <p:sldId id="280" r:id="rId17"/>
    <p:sldId id="268" r:id="rId18"/>
    <p:sldId id="281" r:id="rId19"/>
  </p:sldIdLst>
  <p:sldSz cx="9144000" cy="5143500" type="screen16x9"/>
  <p:notesSz cx="6858000" cy="9144000"/>
  <p:embeddedFontLst>
    <p:embeddedFont>
      <p:font typeface="Lobster" panose="020B0604020202020204" charset="-52"/>
      <p:regular r:id="rId21"/>
    </p:embeddedFont>
    <p:embeddedFont>
      <p:font typeface="Calligraph" panose="040B0500000000000000" pitchFamily="82" charset="0"/>
      <p:regular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104" y="-3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2721184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92b37acfa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92b37acfa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92b37acfa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92b37acfa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92b37acfa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92b37acfa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92b37acfa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92b37acfa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92b37acfa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92b37acfa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92b37acfa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92b37acfa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92b37acfa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92b37acfa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cbd99032a0_1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cbd99032a0_1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cbd99032a0_1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cbd99032a0_1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c92b37acfa_1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c92b37acfa_1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92b37acfa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92b37acfa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92b37acfa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92b37acfa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92b37acfa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92b37acfa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92b37acfa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92b37acfa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92b37acfa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92b37acfa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92b37acfa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92b37acfa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92b37acfa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92b37acfa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 xmlns:mc="http://schemas.openxmlformats.org/markup-compatibility/2006" xmlns:p14="http://schemas.microsoft.com/office/powerpoint/2010/main">
    <mc:Choice Requires="p14">
      <p:transition spd="slow" p14:dur="1800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3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1198500" y="842275"/>
            <a:ext cx="7945500" cy="195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600" b="1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Развивающая предметно – пространственная среда в условиях ФГОС ДО</a:t>
            </a:r>
            <a:endParaRPr dirty="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4312500" y="3335550"/>
            <a:ext cx="4660800" cy="13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i="1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подготовил: воспитатель </a:t>
            </a:r>
            <a:endParaRPr sz="2400" i="1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i="1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1 квалификационной категории Колпакова Н.С</a:t>
            </a:r>
            <a:r>
              <a:rPr lang="ru" sz="2400" i="1"/>
              <a:t>.</a:t>
            </a:r>
            <a:endParaRPr sz="2400" i="1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50" y="1695800"/>
            <a:ext cx="2785125" cy="278512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572750" y="56150"/>
            <a:ext cx="84567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Муниципальное бюджетное дошкольное образовательное учреждение “Детский сад №4 “Светлячок”</a:t>
            </a:r>
            <a:endParaRPr sz="150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26994">
            <a:off x="1369961" y="295141"/>
            <a:ext cx="1848454" cy="24646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62350">
            <a:off x="5746038" y="243320"/>
            <a:ext cx="2054752" cy="2739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7" name="Google Shape;67;p15"/>
          <p:cNvSpPr txBox="1"/>
          <p:nvPr/>
        </p:nvSpPr>
        <p:spPr>
          <a:xfrm>
            <a:off x="3295649" y="180022"/>
            <a:ext cx="2552701" cy="4370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ru-RU" sz="1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Очень мы театры любим,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1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Круглый год мы с ними дружим: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1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В нашей группе все актеры,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1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Кукловоды и танцоры,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1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Каждый день и каждый час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1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Мы хотим играть для Вас!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1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Если б видел Станиславский –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1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Был бы очень рад за на</a:t>
            </a: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37325">
            <a:off x="6873922" y="2124729"/>
            <a:ext cx="1955183" cy="2606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68306">
            <a:off x="574829" y="2185202"/>
            <a:ext cx="1864471" cy="2485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121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629" y="274049"/>
            <a:ext cx="3387769" cy="4517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7" name="Google Shape;67;p15"/>
          <p:cNvSpPr txBox="1"/>
          <p:nvPr/>
        </p:nvSpPr>
        <p:spPr>
          <a:xfrm>
            <a:off x="4276724" y="274049"/>
            <a:ext cx="1924051" cy="3877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Л</a:t>
            </a:r>
            <a:r>
              <a:rPr lang="ru-RU" sz="20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юбим </a:t>
            </a: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 куклами играть,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Печь пирог, стол накрывать.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Больных лечить…и непременно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Прическу сделать современной!</a:t>
            </a:r>
          </a:p>
        </p:txBody>
      </p:sp>
    </p:spTree>
    <p:extLst>
      <p:ext uri="{BB962C8B-B14F-4D97-AF65-F5344CB8AC3E}">
        <p14:creationId xmlns:p14="http://schemas.microsoft.com/office/powerpoint/2010/main" val="311908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748156">
            <a:off x="1002653" y="600950"/>
            <a:ext cx="2675495" cy="2006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436629">
            <a:off x="5548112" y="733479"/>
            <a:ext cx="2475880" cy="1856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7" name="Google Shape;67;p15"/>
          <p:cNvSpPr txBox="1"/>
          <p:nvPr/>
        </p:nvSpPr>
        <p:spPr>
          <a:xfrm>
            <a:off x="3495675" y="180022"/>
            <a:ext cx="2040997" cy="350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ru-RU" sz="1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Вот спортивный уголок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1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Здесь мы тренируемся.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1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Приходите на часок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1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В наш спортивный уголок.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1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Упражнения с друзьями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1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Выполняйте вместе с нами!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70740">
            <a:off x="6572800" y="2619614"/>
            <a:ext cx="2388848" cy="179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326735">
            <a:off x="201443" y="2542874"/>
            <a:ext cx="2593487" cy="1945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8344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95101">
            <a:off x="637469" y="573309"/>
            <a:ext cx="2349991" cy="3133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29039">
            <a:off x="6131067" y="650326"/>
            <a:ext cx="2234467" cy="2979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7" name="Google Shape;67;p15"/>
          <p:cNvSpPr txBox="1"/>
          <p:nvPr/>
        </p:nvSpPr>
        <p:spPr>
          <a:xfrm>
            <a:off x="3495675" y="859542"/>
            <a:ext cx="1981200" cy="2646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Заниматься интересно,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Многому научимся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Любознательны мы очень,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 нами не соскучишься.</a:t>
            </a:r>
          </a:p>
        </p:txBody>
      </p:sp>
    </p:spTree>
    <p:extLst>
      <p:ext uri="{BB962C8B-B14F-4D97-AF65-F5344CB8AC3E}">
        <p14:creationId xmlns:p14="http://schemas.microsoft.com/office/powerpoint/2010/main" val="231784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96129">
            <a:off x="208845" y="582448"/>
            <a:ext cx="2349991" cy="1762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31983">
            <a:off x="2663968" y="2608119"/>
            <a:ext cx="2234467" cy="1675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04872">
            <a:off x="227490" y="2441826"/>
            <a:ext cx="2600325" cy="1950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50045">
            <a:off x="2197292" y="417764"/>
            <a:ext cx="2600324" cy="1950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222854">
            <a:off x="6861568" y="418907"/>
            <a:ext cx="1874043" cy="2089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78773">
            <a:off x="4918632" y="594525"/>
            <a:ext cx="1923604" cy="1943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93559">
            <a:off x="5543549" y="2585157"/>
            <a:ext cx="2209800" cy="2324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9334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95101">
            <a:off x="1626906" y="223212"/>
            <a:ext cx="1929967" cy="2573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29039">
            <a:off x="5894752" y="200127"/>
            <a:ext cx="1834731" cy="2446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7" name="Google Shape;67;p15"/>
          <p:cNvSpPr txBox="1"/>
          <p:nvPr/>
        </p:nvSpPr>
        <p:spPr>
          <a:xfrm>
            <a:off x="3495675" y="34439"/>
            <a:ext cx="2162175" cy="5109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Знаем все про безопасность,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И в природе и в быту.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ПДД мы изучаем,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На макете в детсаду.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Смастерили мы его,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Сами, мы ж не глупые.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Безопасности островок,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Гордость нашей группы.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76" y="2285998"/>
            <a:ext cx="1928813" cy="2571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0862" y="2285998"/>
            <a:ext cx="1924050" cy="256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8872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/>
        </p:nvSpPr>
        <p:spPr>
          <a:xfrm>
            <a:off x="4086224" y="829224"/>
            <a:ext cx="2162175" cy="2646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ru-RU" sz="20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И в десять лет, и в семь, и в пять 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Все дети любят рисовать.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И каждый смело нарисует,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То, что его интересует.</a:t>
            </a:r>
            <a:endParaRPr lang="ru-RU" sz="2000" dirty="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299" y="411023"/>
            <a:ext cx="3213601" cy="4284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6300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25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725" y="1690450"/>
            <a:ext cx="2781248" cy="278124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67;p15"/>
          <p:cNvSpPr txBox="1"/>
          <p:nvPr/>
        </p:nvSpPr>
        <p:spPr>
          <a:xfrm>
            <a:off x="2171698" y="680447"/>
            <a:ext cx="4591052" cy="2400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Дайте детству наиграться! </a:t>
            </a:r>
            <a:b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</a:br>
            <a: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          Насмеяться, наскакаться!</a:t>
            </a:r>
            <a:b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</a:br>
            <a: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         </a:t>
            </a:r>
            <a:r>
              <a:rPr lang="ru-RU" sz="24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Дайте </a:t>
            </a:r>
            <a: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радостно проснуться,</a:t>
            </a:r>
            <a:b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</a:br>
            <a: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          Дайте в ласку окунуться,</a:t>
            </a:r>
            <a:b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</a:br>
            <a: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          Детства дней не торопите,</a:t>
            </a:r>
            <a:b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</a:br>
            <a: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             Детству солнце </a:t>
            </a:r>
            <a:r>
              <a:rPr lang="ru-RU" sz="24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подарите!</a:t>
            </a:r>
            <a:endParaRPr lang="ru-RU" sz="2400" dirty="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5"/>
          <p:cNvSpPr txBox="1"/>
          <p:nvPr/>
        </p:nvSpPr>
        <p:spPr>
          <a:xfrm>
            <a:off x="3086050" y="1548025"/>
            <a:ext cx="50736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500" dirty="0">
                <a:solidFill>
                  <a:srgbClr val="0000FF"/>
                </a:solidFill>
                <a:latin typeface="Calligraph" panose="040B0500000000000000" pitchFamily="82" charset="0"/>
              </a:rPr>
              <a:t>Спасибо за внимание!</a:t>
            </a:r>
            <a:endParaRPr sz="3500" dirty="0">
              <a:solidFill>
                <a:srgbClr val="0000FF"/>
              </a:solidFill>
              <a:latin typeface="Calligraph" panose="040B0500000000000000" pitchFamily="82" charset="0"/>
            </a:endParaRPr>
          </a:p>
        </p:txBody>
      </p:sp>
      <p:pic>
        <p:nvPicPr>
          <p:cNvPr id="155" name="Google Shape;155;p25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725" y="1690450"/>
            <a:ext cx="2781248" cy="2781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0952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3984159" y="548640"/>
            <a:ext cx="3276600" cy="329184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lvl="0"/>
            <a: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«На развитие личности ребенка влияет </a:t>
            </a:r>
            <a:b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</a:br>
            <a: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    не только наследственность и воспитание,</a:t>
            </a:r>
            <a:b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</a:br>
            <a: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    но и немаловажное значение играет среда, </a:t>
            </a:r>
            <a:b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</a:br>
            <a: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 в которой пребывает </a:t>
            </a:r>
            <a:r>
              <a:rPr lang="ru-RU" sz="24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</a:br>
            <a:r>
              <a:rPr lang="ru-RU" sz="24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ребенок</a:t>
            </a:r>
            <a: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».</a:t>
            </a:r>
            <a:endParaRPr sz="1400" dirty="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975" y="472440"/>
            <a:ext cx="3601184" cy="4137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/>
        </p:nvSpPr>
        <p:spPr>
          <a:xfrm>
            <a:off x="169775" y="129850"/>
            <a:ext cx="7053985" cy="4616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Факторы, которые следует учитывать при организации РППС</a:t>
            </a:r>
          </a:p>
          <a:p>
            <a:pPr marL="342900" lvl="0" indent="-342900" algn="ctr">
              <a:buClr>
                <a:schemeClr val="dk1"/>
              </a:buClr>
              <a:buSzPts val="1100"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Следует всячески ограждать детей от отрицательного влияния игрушек, которые: провоцируют ребенка на агрессивные действия и  вызывают проявление жестокости.</a:t>
            </a:r>
          </a:p>
          <a:p>
            <a:pPr marL="342900" lvl="0" indent="-342900" algn="ctr">
              <a:buClr>
                <a:schemeClr val="dk1"/>
              </a:buClr>
              <a:buSzPts val="1100"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 Антропометрические факторы, обеспечивающие соответствие </a:t>
            </a:r>
            <a:r>
              <a:rPr lang="ru-RU" sz="2400" dirty="0" err="1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росто</a:t>
            </a:r>
            <a:r>
              <a:rPr lang="ru-RU" sz="24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-возрастных </a:t>
            </a:r>
            <a: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характеристик параметрам </a:t>
            </a:r>
            <a:r>
              <a:rPr lang="ru-RU" sz="24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предметно - </a:t>
            </a:r>
            <a: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развивающей среды. Мебель должна находиться в соответствии с требованиями </a:t>
            </a:r>
            <a:r>
              <a:rPr lang="ru-RU" sz="2400" dirty="0" err="1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САНПиН</a:t>
            </a:r>
            <a: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 и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 ФГОС.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/>
        </p:nvSpPr>
        <p:spPr>
          <a:xfrm>
            <a:off x="320040" y="145090"/>
            <a:ext cx="8016240" cy="4062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ru-RU" sz="2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Требования ФГОС                                                         </a:t>
            </a:r>
            <a:endParaRPr lang="ru-RU" sz="2800" dirty="0" smtClean="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8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 </a:t>
            </a:r>
            <a:r>
              <a:rPr lang="ru-RU" sz="2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к  </a:t>
            </a:r>
            <a:r>
              <a:rPr lang="ru-RU" sz="28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развивающей предметно – пространственной среде</a:t>
            </a:r>
            <a:r>
              <a:rPr lang="ru-RU" sz="2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:  </a:t>
            </a:r>
            <a:endParaRPr lang="ru-RU" sz="2800" dirty="0" smtClean="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8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1. Доступность </a:t>
            </a:r>
            <a:r>
              <a:rPr lang="ru-RU" sz="2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для воспитанников всех помещений организации, где </a:t>
            </a:r>
            <a:r>
              <a:rPr lang="ru-RU" sz="28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осуществляется образовательный процесс</a:t>
            </a:r>
            <a:r>
              <a:rPr lang="ru-RU" sz="2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.                                                </a:t>
            </a:r>
            <a:endParaRPr lang="ru-RU" sz="2800" dirty="0" smtClean="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8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2</a:t>
            </a:r>
            <a:r>
              <a:rPr lang="ru-RU" sz="2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. Свободный доступ воспитанников к играм, игрушкам, материалам, пособиям, обеспечивающих все основные виды деятельности. </a:t>
            </a:r>
            <a:r>
              <a:rPr lang="ru-RU" sz="24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81913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/>
        </p:nvSpPr>
        <p:spPr>
          <a:xfrm>
            <a:off x="320040" y="145090"/>
            <a:ext cx="8016240" cy="4062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ru-RU" sz="2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Развивающая предметно-пространственная среда должна быть:</a:t>
            </a:r>
          </a:p>
          <a:p>
            <a:pPr lvl="0" algn="ctr">
              <a:buClr>
                <a:schemeClr val="dk1"/>
              </a:buClr>
              <a:buSzPts val="1100"/>
            </a:pPr>
            <a:endParaRPr lang="ru-RU" sz="2800" dirty="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457200" lvl="0" indent="-457200" algn="ctr">
              <a:buClr>
                <a:schemeClr val="dk1"/>
              </a:buClr>
              <a:buSzPts val="1100"/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содержательно-насыщенной</a:t>
            </a:r>
          </a:p>
          <a:p>
            <a:pPr marL="457200" lvl="0" indent="-457200" algn="ctr">
              <a:buClr>
                <a:schemeClr val="dk1"/>
              </a:buClr>
              <a:buSzPts val="1100"/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трансформируемой</a:t>
            </a:r>
          </a:p>
          <a:p>
            <a:pPr marL="457200" lvl="0" indent="-457200" algn="ctr">
              <a:buClr>
                <a:schemeClr val="dk1"/>
              </a:buClr>
              <a:buSzPts val="1100"/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полифункциональной</a:t>
            </a:r>
          </a:p>
          <a:p>
            <a:pPr marL="457200" lvl="0" indent="-457200" algn="ctr">
              <a:buClr>
                <a:schemeClr val="dk1"/>
              </a:buClr>
              <a:buSzPts val="1100"/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вариативной</a:t>
            </a:r>
          </a:p>
          <a:p>
            <a:pPr marL="457200" lvl="0" indent="-457200" algn="ctr">
              <a:buClr>
                <a:schemeClr val="dk1"/>
              </a:buClr>
              <a:buSzPts val="1100"/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доступной</a:t>
            </a:r>
          </a:p>
          <a:p>
            <a:pPr marL="457200" lvl="0" indent="-457200" algn="ctr">
              <a:buClr>
                <a:schemeClr val="dk1"/>
              </a:buClr>
              <a:buSzPts val="1100"/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безопасной</a:t>
            </a:r>
            <a:endParaRPr lang="ru-RU" sz="2400" dirty="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</p:spTree>
    <p:extLst>
      <p:ext uri="{BB962C8B-B14F-4D97-AF65-F5344CB8AC3E}">
        <p14:creationId xmlns:p14="http://schemas.microsoft.com/office/powerpoint/2010/main" val="362116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/>
        </p:nvSpPr>
        <p:spPr>
          <a:xfrm>
            <a:off x="320040" y="145090"/>
            <a:ext cx="7879080" cy="3877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При формировании предметно-развивающей среды в нашей группе, м</a:t>
            </a:r>
            <a:r>
              <a:rPr lang="ru-RU" sz="20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ы </a:t>
            </a: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старались сделать </a:t>
            </a:r>
            <a:r>
              <a:rPr lang="ru-RU" sz="20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развивающую </a:t>
            </a: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предметно- пространственную среду разнообразной, яркой, информативно богатой, для того чтобы максимально ускорить и облегчить адаптационный период детей в детском саду, создать эмоционально положительную атмосферу в группе, обеспечить индивидуальное гармоничное развитие ребенка. Мы соблюдали принцип зонирования. Благодаря организации различных игровых центров </a:t>
            </a:r>
            <a:r>
              <a:rPr lang="ru-RU" sz="20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,в </a:t>
            </a: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группе созданы условия для разных видов детской деятельности (игровой, продуктивной </a:t>
            </a:r>
            <a:r>
              <a:rPr lang="ru-RU" sz="20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и познавательно-исследовательской</a:t>
            </a: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). Для того, чтобы </a:t>
            </a:r>
            <a:r>
              <a:rPr lang="ru-RU" sz="20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 </a:t>
            </a: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каждый ребенок смог найти себе дело и занятие по </a:t>
            </a:r>
            <a:r>
              <a:rPr lang="ru-RU" sz="20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душе  </a:t>
            </a: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и чувствовал себя комфортно, в группе </a:t>
            </a:r>
            <a:r>
              <a:rPr lang="ru-RU" sz="20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выделены центры  определенного вида деятельности.</a:t>
            </a:r>
            <a:endParaRPr lang="ru-RU" sz="2000" dirty="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</p:spTree>
    <p:extLst>
      <p:ext uri="{BB962C8B-B14F-4D97-AF65-F5344CB8AC3E}">
        <p14:creationId xmlns:p14="http://schemas.microsoft.com/office/powerpoint/2010/main" val="223999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/>
        </p:nvSpPr>
        <p:spPr>
          <a:xfrm>
            <a:off x="4025264" y="602290"/>
            <a:ext cx="3488055" cy="2954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Чтоб к труду мы привыкали,</a:t>
            </a:r>
          </a:p>
          <a:p>
            <a:pPr lvl="0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Есть уголок труда у нас.</a:t>
            </a:r>
          </a:p>
          <a:p>
            <a:pPr lvl="0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Три интересных циферблата, </a:t>
            </a:r>
            <a:endParaRPr lang="ru-RU" sz="2000" dirty="0" smtClean="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lvl="0">
              <a:buClr>
                <a:schemeClr val="dk1"/>
              </a:buClr>
              <a:buSzPts val="1100"/>
            </a:pPr>
            <a:r>
              <a:rPr lang="ru-RU" sz="20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Расскажут </a:t>
            </a: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о дежурных в раз. </a:t>
            </a:r>
            <a:endParaRPr lang="ru-RU" sz="2000" dirty="0" smtClean="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lvl="0">
              <a:buClr>
                <a:schemeClr val="dk1"/>
              </a:buClr>
              <a:buSzPts val="1100"/>
            </a:pPr>
            <a:r>
              <a:rPr lang="ru-RU" sz="20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Кому </a:t>
            </a: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дежурить по столовой, Кому цветочки поливать, Кому по лепке с рисованьем, Столы к занятиям накрывать.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57625" cy="514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6111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/>
        </p:nvSpPr>
        <p:spPr>
          <a:xfrm>
            <a:off x="3091139" y="180022"/>
            <a:ext cx="2865120" cy="2646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Дежурный в уголке природы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Польет цветы, взрыхлит земли.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И лейки и тазы, метелки,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Все под руками </a:t>
            </a:r>
            <a:endParaRPr lang="ru-RU" sz="2000" dirty="0" smtClean="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завели</a:t>
            </a: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26994">
            <a:off x="397037" y="623825"/>
            <a:ext cx="3165756" cy="422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62350">
            <a:off x="5387795" y="541921"/>
            <a:ext cx="3288613" cy="4384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2457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/>
        </p:nvSpPr>
        <p:spPr>
          <a:xfrm>
            <a:off x="3091139" y="180022"/>
            <a:ext cx="2865120" cy="2339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В уголке уединения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Можно в тишине побыть.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Исчезнут все твои волнения,</a:t>
            </a:r>
          </a:p>
          <a:p>
            <a:pPr lvl="0" algn="ctr">
              <a:buClr>
                <a:schemeClr val="dk1"/>
              </a:buClr>
              <a:buSzPts val="1100"/>
            </a:pPr>
            <a:r>
              <a:rPr lang="ru-RU" sz="2000" dirty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И можно маме </a:t>
            </a:r>
            <a:r>
              <a:rPr lang="ru-RU" sz="2000" dirty="0" smtClean="0">
                <a:solidFill>
                  <a:srgbClr val="0000FF"/>
                </a:solidFill>
                <a:latin typeface="Lobster"/>
                <a:ea typeface="Lobster"/>
                <a:cs typeface="Lobster"/>
                <a:sym typeface="Lobster"/>
              </a:rPr>
              <a:t>позвонить.</a:t>
            </a:r>
            <a:endParaRPr lang="ru-RU" sz="2000" dirty="0">
              <a:solidFill>
                <a:srgbClr val="0000FF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26994">
            <a:off x="397037" y="623825"/>
            <a:ext cx="3165756" cy="422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62350">
            <a:off x="5387795" y="541922"/>
            <a:ext cx="3288613" cy="4384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277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474</Words>
  <Application>Microsoft Office PowerPoint</Application>
  <PresentationFormat>Экран (16:9)</PresentationFormat>
  <Paragraphs>72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Lobster</vt:lpstr>
      <vt:lpstr>Calligraph</vt:lpstr>
      <vt:lpstr>Wingdings</vt:lpstr>
      <vt:lpstr>Simple Light</vt:lpstr>
      <vt:lpstr>Развивающая предметно – пространственная среда в условиях ФГОС ДО</vt:lpstr>
      <vt:lpstr>«На развитие личности ребенка влияет      не только наследственность и воспитание,     но и немаловажное значение играет среда,   в которой пребывает  ребенок».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Развивающая предметно – пространственная среда в условиях ФГОС ДО</dc:title>
  <dc:creator>Наталья</dc:creator>
  <cp:lastModifiedBy>Наталья</cp:lastModifiedBy>
  <cp:revision>20</cp:revision>
  <dcterms:modified xsi:type="dcterms:W3CDTF">2022-04-01T08:09:48Z</dcterms:modified>
</cp:coreProperties>
</file>