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1" r:id="rId2"/>
    <p:sldId id="389" r:id="rId3"/>
    <p:sldId id="377" r:id="rId4"/>
    <p:sldId id="393" r:id="rId5"/>
    <p:sldId id="378" r:id="rId6"/>
    <p:sldId id="379" r:id="rId7"/>
    <p:sldId id="380" r:id="rId8"/>
    <p:sldId id="390" r:id="rId9"/>
    <p:sldId id="381" r:id="rId10"/>
    <p:sldId id="382" r:id="rId11"/>
    <p:sldId id="391" r:id="rId12"/>
    <p:sldId id="384" r:id="rId13"/>
    <p:sldId id="383" r:id="rId14"/>
    <p:sldId id="387" r:id="rId15"/>
    <p:sldId id="38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D-PanelTitle-GrommetsCombined.png">
            <a:extLst>
              <a:ext uri="{FF2B5EF4-FFF2-40B4-BE49-F238E27FC236}">
                <a16:creationId xmlns:a16="http://schemas.microsoft.com/office/drawing/2014/main" id="{F684C861-B038-4B13-A084-364826334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14">
            <a:extLst>
              <a:ext uri="{FF2B5EF4-FFF2-40B4-BE49-F238E27FC236}">
                <a16:creationId xmlns:a16="http://schemas.microsoft.com/office/drawing/2014/main" id="{6688DFB6-2EFF-4559-9D5D-AF461ACC6FC2}"/>
              </a:ext>
            </a:extLst>
          </p:cNvPr>
          <p:cNvCxnSpPr/>
          <p:nvPr/>
        </p:nvCxnSpPr>
        <p:spPr>
          <a:xfrm>
            <a:off x="2692400" y="3471863"/>
            <a:ext cx="681778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2579" y="1811864"/>
            <a:ext cx="7078488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2579" y="3598328"/>
            <a:ext cx="7078488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3C61EA2-2F9F-4900-9350-E4DD1A55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087784" y="5054600"/>
            <a:ext cx="89746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3AA858B-974D-48FA-AACF-BF83C2119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63284" y="5054600"/>
            <a:ext cx="541866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EC36F15-2149-4CED-BF0E-34842A4A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8967" y="5054600"/>
            <a:ext cx="552451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10B62-5101-4F4C-BA88-D4C8752FED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2396985"/>
      </p:ext>
    </p:extLst>
  </p:cSld>
  <p:clrMapOvr>
    <a:masterClrMapping/>
  </p:clrMapOvr>
  <p:transition spd="med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155" y="4815415"/>
            <a:ext cx="9064979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8347" y="1032934"/>
            <a:ext cx="9455309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9155" y="5382153"/>
            <a:ext cx="9064979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BD084E9-1BB7-4516-BE2E-8D177C91E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28A0B52-E70F-46E3-B2E9-CABC75375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22E3999-8246-4D04-8351-8029B529A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B277C-4E01-4A90-9BFF-AB5B73065D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575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>
            <a:extLst>
              <a:ext uri="{FF2B5EF4-FFF2-40B4-BE49-F238E27FC236}">
                <a16:creationId xmlns:a16="http://schemas.microsoft.com/office/drawing/2014/main" id="{BEB2FF93-5980-4DF8-ACCF-A874C8E75768}"/>
              </a:ext>
            </a:extLst>
          </p:cNvPr>
          <p:cNvCxnSpPr/>
          <p:nvPr/>
        </p:nvCxnSpPr>
        <p:spPr>
          <a:xfrm>
            <a:off x="1703918" y="4140200"/>
            <a:ext cx="8809567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155" y="906873"/>
            <a:ext cx="9064979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9154" y="4275666"/>
            <a:ext cx="9064981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25C6A9B-DABB-44B4-9EC2-7CD923FDB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EB6F1BB-7BF0-4277-879D-A7B7E3572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9E1297-4DD3-4E96-9C5B-78AF86508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0A927-6DE8-4E50-B7B8-2A1B775A33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0509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>
            <a:extLst>
              <a:ext uri="{FF2B5EF4-FFF2-40B4-BE49-F238E27FC236}">
                <a16:creationId xmlns:a16="http://schemas.microsoft.com/office/drawing/2014/main" id="{09574BAC-B04E-424F-BD65-CF197BB6E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2417" y="904875"/>
            <a:ext cx="609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ru-RU" sz="7200"/>
              <a:t>“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84F248C7-5270-4269-BFBF-23A4901C9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9051" y="2827339"/>
            <a:ext cx="609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/>
            <a:r>
              <a:rPr lang="en-US" altLang="ru-RU" sz="7200"/>
              <a:t>”</a:t>
            </a:r>
          </a:p>
        </p:txBody>
      </p:sp>
      <p:cxnSp>
        <p:nvCxnSpPr>
          <p:cNvPr id="7" name="Straight Connector 18">
            <a:extLst>
              <a:ext uri="{FF2B5EF4-FFF2-40B4-BE49-F238E27FC236}">
                <a16:creationId xmlns:a16="http://schemas.microsoft.com/office/drawing/2014/main" id="{420C70DA-1703-409A-9BC0-EE7FE3CF6662}"/>
              </a:ext>
            </a:extLst>
          </p:cNvPr>
          <p:cNvCxnSpPr/>
          <p:nvPr/>
        </p:nvCxnSpPr>
        <p:spPr>
          <a:xfrm>
            <a:off x="1703918" y="4140200"/>
            <a:ext cx="87947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111" y="982132"/>
            <a:ext cx="8533667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3600" y="3352800"/>
            <a:ext cx="7857064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9151" y="4343401"/>
            <a:ext cx="9064984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AE080B1-0D6F-4475-9955-2C7A74E95B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E67802C-9718-4B2C-9270-EB44C27DD95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CC5326DB-783B-422B-8215-3B27AC9503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D8496-EC99-4FD2-8AC3-C1EB5C9696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3830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159" y="3308581"/>
            <a:ext cx="9064971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9158" y="4777381"/>
            <a:ext cx="9064973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FE9A5-128B-4688-B266-8B6C82EF6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79917-CB1F-4963-8098-C2ED04FE7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03872-E723-4899-B44D-466BE99EC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39823-8B1E-465A-BFE5-A7467FE2D3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2652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7">
            <a:extLst>
              <a:ext uri="{FF2B5EF4-FFF2-40B4-BE49-F238E27FC236}">
                <a16:creationId xmlns:a16="http://schemas.microsoft.com/office/drawing/2014/main" id="{DF9CF5B0-16CF-4BD6-A90B-3E46A8368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0517" y="896938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en-US" altLang="ru-RU" sz="8000"/>
              <a:t>“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id="{2D7AAFE7-98C7-4D57-8F12-26288C50E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00217" y="2608263"/>
            <a:ext cx="60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/>
            <a:r>
              <a:rPr lang="en-US" altLang="ru-RU" sz="8000"/>
              <a:t>”</a:t>
            </a:r>
          </a:p>
        </p:txBody>
      </p:sp>
      <p:cxnSp>
        <p:nvCxnSpPr>
          <p:cNvPr id="7" name="Straight Connector 25">
            <a:extLst>
              <a:ext uri="{FF2B5EF4-FFF2-40B4-BE49-F238E27FC236}">
                <a16:creationId xmlns:a16="http://schemas.microsoft.com/office/drawing/2014/main" id="{A679E01A-861D-4166-91AA-DDBE51D3401F}"/>
              </a:ext>
            </a:extLst>
          </p:cNvPr>
          <p:cNvCxnSpPr/>
          <p:nvPr/>
        </p:nvCxnSpPr>
        <p:spPr>
          <a:xfrm>
            <a:off x="1703918" y="3429000"/>
            <a:ext cx="87947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9222" y="982132"/>
            <a:ext cx="8433557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569158" y="3639312"/>
            <a:ext cx="9064973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9154" y="4529667"/>
            <a:ext cx="9064981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E541D66-6052-4F94-8196-069D6B1BD6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958D4ED-F657-4D37-A7CB-8AE5A5FC5C1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2B24B-6B64-4158-BBC2-83CB7E73A1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CF286-8643-4664-9FE2-B7DE1D76C1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9560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>
            <a:extLst>
              <a:ext uri="{FF2B5EF4-FFF2-40B4-BE49-F238E27FC236}">
                <a16:creationId xmlns:a16="http://schemas.microsoft.com/office/drawing/2014/main" id="{4AAF0C67-5238-47D1-98A5-0DCB9A76C809}"/>
              </a:ext>
            </a:extLst>
          </p:cNvPr>
          <p:cNvCxnSpPr/>
          <p:nvPr/>
        </p:nvCxnSpPr>
        <p:spPr>
          <a:xfrm>
            <a:off x="1703918" y="3429000"/>
            <a:ext cx="8809567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153" y="982132"/>
            <a:ext cx="9064979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569158" y="3566160"/>
            <a:ext cx="9064973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9155" y="4470401"/>
            <a:ext cx="9064979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D9B98EB-6BF9-4203-9ABC-6AD996123D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95BBBB0-65A6-4903-A39A-1EB65D283B8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59E2ED1-8603-41DB-88A9-978009F925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5357C-F14C-4E4D-B35D-EBC1FD78B5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9559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>
            <a:extLst>
              <a:ext uri="{FF2B5EF4-FFF2-40B4-BE49-F238E27FC236}">
                <a16:creationId xmlns:a16="http://schemas.microsoft.com/office/drawing/2014/main" id="{2A36C83A-3FF2-48F8-A989-F8AF87C7354C}"/>
              </a:ext>
            </a:extLst>
          </p:cNvPr>
          <p:cNvCxnSpPr/>
          <p:nvPr/>
        </p:nvCxnSpPr>
        <p:spPr>
          <a:xfrm>
            <a:off x="1703918" y="2354263"/>
            <a:ext cx="8809567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9154" y="2490136"/>
            <a:ext cx="9064981" cy="33857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FE14F5-1C45-4ACB-8BEA-F53607973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D6E3FB-F9C9-42F2-ADE6-19C5973FC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871EF04-5688-4E17-BA96-CDD91A0BE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9E8DF-CAAC-465E-91E5-37D82AFD7A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6545842"/>
      </p:ext>
    </p:extLst>
  </p:cSld>
  <p:clrMapOvr>
    <a:masterClrMapping/>
  </p:clrMapOvr>
  <p:transition spd="med">
    <p:strip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>
            <a:extLst>
              <a:ext uri="{FF2B5EF4-FFF2-40B4-BE49-F238E27FC236}">
                <a16:creationId xmlns:a16="http://schemas.microsoft.com/office/drawing/2014/main" id="{DCC23600-FC74-414E-B660-9837CDA0902D}"/>
              </a:ext>
            </a:extLst>
          </p:cNvPr>
          <p:cNvCxnSpPr/>
          <p:nvPr/>
        </p:nvCxnSpPr>
        <p:spPr>
          <a:xfrm>
            <a:off x="8326967" y="906464"/>
            <a:ext cx="0" cy="4968875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75556" y="906874"/>
            <a:ext cx="2158573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9157" y="906874"/>
            <a:ext cx="6554012" cy="496899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DC99A13-857B-423C-A1A0-453B446B7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2463E70-B8DD-4325-A49D-F0EFE0D06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A5B7BE-5622-43D3-87B3-DA8ED7F3F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F2118-C6BA-443B-BF35-C694941831D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0360754"/>
      </p:ext>
    </p:extLst>
  </p:cSld>
  <p:clrMapOvr>
    <a:masterClrMapping/>
  </p:clrMapOvr>
  <p:transition spd="med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>
            <a:extLst>
              <a:ext uri="{FF2B5EF4-FFF2-40B4-BE49-F238E27FC236}">
                <a16:creationId xmlns:a16="http://schemas.microsoft.com/office/drawing/2014/main" id="{A654B51D-BEE4-449C-BFEC-028374042F55}"/>
              </a:ext>
            </a:extLst>
          </p:cNvPr>
          <p:cNvCxnSpPr/>
          <p:nvPr/>
        </p:nvCxnSpPr>
        <p:spPr>
          <a:xfrm>
            <a:off x="1703918" y="2354263"/>
            <a:ext cx="87947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FE6436B-55DF-4C2B-925A-BE9D802F7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ED61ED-AB5D-4626-9BF0-A47C64D7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6EDD28B-C384-4CAF-9395-039CEEDE3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6F91B-A8F5-4D76-9295-DEAA9D7205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1208398"/>
      </p:ext>
    </p:extLst>
  </p:cSld>
  <p:clrMapOvr>
    <a:masterClrMapping/>
  </p:clrMapOvr>
  <p:transition spd="med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>
            <a:extLst>
              <a:ext uri="{FF2B5EF4-FFF2-40B4-BE49-F238E27FC236}">
                <a16:creationId xmlns:a16="http://schemas.microsoft.com/office/drawing/2014/main" id="{376C0517-CF88-4EEA-A477-016A29D40D1E}"/>
              </a:ext>
            </a:extLst>
          </p:cNvPr>
          <p:cNvCxnSpPr/>
          <p:nvPr/>
        </p:nvCxnSpPr>
        <p:spPr>
          <a:xfrm>
            <a:off x="1703918" y="3598863"/>
            <a:ext cx="87947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4620" y="1641413"/>
            <a:ext cx="8794045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4620" y="3734860"/>
            <a:ext cx="8794045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F6C5948-394C-4FFF-888F-33285FE15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E475E5-727F-47B2-8E6B-7E72F74D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70FFAA-5514-4508-AE26-7DF1A5279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CF743-09C6-4025-A90D-518F99D6C5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7952823"/>
      </p:ext>
    </p:extLst>
  </p:cSld>
  <p:clrMapOvr>
    <a:masterClrMapping/>
  </p:clrMapOvr>
  <p:transition spd="med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61E2D2D3-9A39-4C63-8A19-D31DC1EB2E0A}"/>
              </a:ext>
            </a:extLst>
          </p:cNvPr>
          <p:cNvCxnSpPr/>
          <p:nvPr/>
        </p:nvCxnSpPr>
        <p:spPr>
          <a:xfrm>
            <a:off x="1703918" y="2355850"/>
            <a:ext cx="87947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2768" y="2487168"/>
            <a:ext cx="445008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3536" y="2487168"/>
            <a:ext cx="445008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61CD6D8A-5050-4837-8B8A-040B33EDB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549D3656-6B02-4BCA-87F3-9B6AD644C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316662D2-1BC1-421D-9033-55AEEA0C8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281A-C9D3-4755-BD7C-5C18AFA96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05672"/>
      </p:ext>
    </p:extLst>
  </p:cSld>
  <p:clrMapOvr>
    <a:masterClrMapping/>
  </p:clrMapOvr>
  <p:transition spd="med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>
            <a:extLst>
              <a:ext uri="{FF2B5EF4-FFF2-40B4-BE49-F238E27FC236}">
                <a16:creationId xmlns:a16="http://schemas.microsoft.com/office/drawing/2014/main" id="{7D3FB955-AA5A-4296-8085-77D77CEB786F}"/>
              </a:ext>
            </a:extLst>
          </p:cNvPr>
          <p:cNvCxnSpPr/>
          <p:nvPr/>
        </p:nvCxnSpPr>
        <p:spPr>
          <a:xfrm>
            <a:off x="1703918" y="2354263"/>
            <a:ext cx="87947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9157" y="2658533"/>
            <a:ext cx="4450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9157" y="3243262"/>
            <a:ext cx="445008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109" y="2658533"/>
            <a:ext cx="4450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109" y="3243262"/>
            <a:ext cx="445008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563894B2-05F5-4CCD-A3A5-49DC7E79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597E638B-77AD-4C38-8939-09F144657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72E3758-4B00-4A03-B63F-7E21466E7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8E6E2-9D50-4161-A58E-23505413E9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0221574"/>
      </p:ext>
    </p:extLst>
  </p:cSld>
  <p:clrMapOvr>
    <a:masterClrMapping/>
  </p:clrMapOvr>
  <p:transition spd="med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>
            <a:extLst>
              <a:ext uri="{FF2B5EF4-FFF2-40B4-BE49-F238E27FC236}">
                <a16:creationId xmlns:a16="http://schemas.microsoft.com/office/drawing/2014/main" id="{3B84466E-9B0D-4DC9-9109-17C0F96213AA}"/>
              </a:ext>
            </a:extLst>
          </p:cNvPr>
          <p:cNvCxnSpPr/>
          <p:nvPr/>
        </p:nvCxnSpPr>
        <p:spPr>
          <a:xfrm>
            <a:off x="1703918" y="2354263"/>
            <a:ext cx="87947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154" y="915338"/>
            <a:ext cx="9064980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5E5F641-621D-4791-9E6C-EE70FBF54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A562402-F5CD-4B9E-BB5E-6616836D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F040F68F-6271-4879-A17A-118F014F2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A4CCA-2013-4086-B1EA-F2C8AC4511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0757824"/>
      </p:ext>
    </p:extLst>
  </p:cSld>
  <p:clrMapOvr>
    <a:masterClrMapping/>
  </p:clrMapOvr>
  <p:transition spd="med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049F0ED-C56E-477D-A750-D69F150B0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93A547B-6264-43F1-8DDB-7D2E6BC5F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557F43-A1EF-4C24-B2EC-3D7014455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843A2-CB94-401E-82A2-FD3A57EEEA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7793600"/>
      </p:ext>
    </p:extLst>
  </p:cSld>
  <p:clrMapOvr>
    <a:masterClrMapping/>
  </p:clrMapOvr>
  <p:transition spd="med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>
            <a:extLst>
              <a:ext uri="{FF2B5EF4-FFF2-40B4-BE49-F238E27FC236}">
                <a16:creationId xmlns:a16="http://schemas.microsoft.com/office/drawing/2014/main" id="{190B0B6F-0445-42C1-80DF-993BA8967DE8}"/>
              </a:ext>
            </a:extLst>
          </p:cNvPr>
          <p:cNvCxnSpPr/>
          <p:nvPr/>
        </p:nvCxnSpPr>
        <p:spPr>
          <a:xfrm>
            <a:off x="1703918" y="2913063"/>
            <a:ext cx="311150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153" y="1388534"/>
            <a:ext cx="3382397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3417" y="982133"/>
            <a:ext cx="514071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9153" y="3031065"/>
            <a:ext cx="3382397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9D44BF3-904D-45E1-BFD2-9024B1A23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6276399D-FCC9-4E9D-A9BA-EC45FD23F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6EA64D5F-6FCD-4EFA-BAC3-EEFD9577D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1529A-4709-4E48-95CF-F575B94729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9417189"/>
      </p:ext>
    </p:extLst>
  </p:cSld>
  <p:clrMapOvr>
    <a:masterClrMapping/>
  </p:clrMapOvr>
  <p:transition spd="med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153" y="1883832"/>
            <a:ext cx="4842936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57629" y="1032933"/>
            <a:ext cx="3905951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9154" y="3255432"/>
            <a:ext cx="484293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F4B4A28-13F8-4B39-B371-B317E3763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CD038A-AACB-4EE8-8168-25CF06D0F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8522682-000A-42D5-9998-9C31CFA3C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8B5EB-4CDB-44C4-B9BA-F30B8E1E1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6233832"/>
      </p:ext>
    </p:extLst>
  </p:cSld>
  <p:clrMapOvr>
    <a:masterClrMapping/>
  </p:clrMapOvr>
  <p:transition spd="med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SD-PanelContent-GrommetsCombined.png">
            <a:extLst>
              <a:ext uri="{FF2B5EF4-FFF2-40B4-BE49-F238E27FC236}">
                <a16:creationId xmlns:a16="http://schemas.microsoft.com/office/drawing/2014/main" id="{89A59CCD-5094-4EF5-AC89-55A9B5F0B6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9C6333C0-2DEF-4CF3-B5DB-186BE2316D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68451" y="915989"/>
            <a:ext cx="9065683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6A94F926-EE83-415C-8EBE-FAE3591428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68451" y="2490789"/>
            <a:ext cx="9065683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C3C39-0D28-4374-993F-43F5A0D0C8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75133" y="5961063"/>
            <a:ext cx="15324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9F0DF-2DE1-4807-B0E4-26E8E33C9B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68451" y="5961063"/>
            <a:ext cx="6807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DB373-B781-45D4-98C1-CE2EE3AA94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07085" y="5961063"/>
            <a:ext cx="52704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19340662-173A-4311-AB5D-76E3978F70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865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med">
    <p:strips/>
  </p:transition>
  <p:txStyles>
    <p:titleStyle>
      <a:lvl1pPr algn="ctr" defTabSz="457200" rtl="0" fontAlgn="base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ed=1&amp;text=%D1%84%D0%BE%D1%82%D0%BE%20%D0%B2%D0%B0%D1%80%D0%B5%D0%B6%D0%BA%D0%B8&amp;p=37&amp;img_url=oktyabrina-n.narod.ru/photo174.jpg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ed=1&amp;text=%D1%84%D0%BE%D1%82%D0%BE%20%D0%B2%D0%B0%D1%80%D0%B5%D0%B6%D0%BA%D0%B8&amp;p=8&amp;img_url=www.ljplus.ru/img/o/k/oktyabrina_n/Varezhki-Fialki-okt.2006-mal..JPG&amp;rpt=simag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ed=1&amp;text=%D1%84%D0%BE%D1%82%D0%BE%20%D0%B2%D0%B0%D1%80%D0%B5%D0%B6%D0%BA%D0%B8&amp;p=76&amp;img_url=images02.olx.ru/ui/6/34/04/1276024897_98853004_2----1276024897.jpg&amp;rpt=simag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hyperlink" Target="http://images.yandex.ru/yandsearch?ed=1&amp;text=%D1%84%D0%BE%D1%82%D0%BE%20%D0%B2%D0%B0%D1%80%D0%B5%D0%B6%D0%BA%D0%B8&amp;p=21&amp;img_url=i83.mindmix.ru/20/38/253820/13/4335413/113883.jpe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>
            <a:extLst>
              <a:ext uri="{FF2B5EF4-FFF2-40B4-BE49-F238E27FC236}">
                <a16:creationId xmlns:a16="http://schemas.microsoft.com/office/drawing/2014/main" id="{483641C5-392F-4CFC-9081-8263F337DA9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063750" y="620713"/>
            <a:ext cx="7772400" cy="1903412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Рукавички</a:t>
            </a:r>
          </a:p>
        </p:txBody>
      </p:sp>
      <p:sp>
        <p:nvSpPr>
          <p:cNvPr id="16387" name="Rectangle 8">
            <a:extLst>
              <a:ext uri="{FF2B5EF4-FFF2-40B4-BE49-F238E27FC236}">
                <a16:creationId xmlns:a16="http://schemas.microsoft.com/office/drawing/2014/main" id="{3A5CC806-5B09-4F3F-911F-75EB6729D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00" y="5072064"/>
            <a:ext cx="7772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ru-RU" altLang="ru-RU" sz="1600" b="1">
              <a:solidFill>
                <a:srgbClr val="212121"/>
              </a:solidFill>
              <a:latin typeface="Arno Pro Smbd" pitchFamily="18" charset="0"/>
            </a:endParaRPr>
          </a:p>
        </p:txBody>
      </p:sp>
      <p:pic>
        <p:nvPicPr>
          <p:cNvPr id="16388" name="Picture 10" descr="MC900237410[1]">
            <a:extLst>
              <a:ext uri="{FF2B5EF4-FFF2-40B4-BE49-F238E27FC236}">
                <a16:creationId xmlns:a16="http://schemas.microsoft.com/office/drawing/2014/main" id="{42492681-C360-427F-B3FF-5A94DE56C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9740">
            <a:off x="4295775" y="2636838"/>
            <a:ext cx="3816350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87FDC130-EC90-4E06-AED8-B8206BDD05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63750" y="836613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Надо иметь на уроке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824A8D83-180B-4343-A9EE-A5D882FDBA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19288" y="2332038"/>
            <a:ext cx="8229600" cy="4525962"/>
          </a:xfrm>
        </p:spPr>
        <p:txBody>
          <a:bodyPr/>
          <a:lstStyle/>
          <a:p>
            <a:pPr algn="ctr"/>
            <a:r>
              <a:rPr lang="ru-RU" altLang="ru-RU" sz="4000"/>
              <a:t>Альбомный лист</a:t>
            </a:r>
          </a:p>
          <a:p>
            <a:pPr algn="ctr"/>
            <a:r>
              <a:rPr lang="ru-RU" altLang="ru-RU" sz="4000"/>
              <a:t>Простой карандаш</a:t>
            </a:r>
          </a:p>
          <a:p>
            <a:pPr algn="ctr"/>
            <a:r>
              <a:rPr lang="ru-RU" altLang="ru-RU" sz="4000"/>
              <a:t>Цветные карандаши</a:t>
            </a:r>
          </a:p>
          <a:p>
            <a:pPr algn="ctr"/>
            <a:r>
              <a:rPr lang="ru-RU" altLang="ru-RU" sz="4000"/>
              <a:t>Фломастеры</a:t>
            </a:r>
          </a:p>
          <a:p>
            <a:pPr algn="ctr"/>
            <a:r>
              <a:rPr lang="ru-RU" altLang="ru-RU" sz="4000"/>
              <a:t>Ластик</a:t>
            </a:r>
          </a:p>
        </p:txBody>
      </p:sp>
    </p:spTree>
  </p:cSld>
  <p:clrMapOvr>
    <a:masterClrMapping/>
  </p:clrMapOvr>
  <p:transition spd="med">
    <p:strip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BF0F4DDE-8CCD-4796-ADB2-1F3A4BFF76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90799" y="1007592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6600" dirty="0">
                <a:solidFill>
                  <a:srgbClr val="7030A0"/>
                </a:solidFill>
              </a:rPr>
              <a:t>Задачи урока</a:t>
            </a:r>
            <a:br>
              <a:rPr lang="ru-RU" altLang="ru-RU" sz="6600" dirty="0">
                <a:solidFill>
                  <a:srgbClr val="FF0000"/>
                </a:solidFill>
              </a:rPr>
            </a:br>
            <a:endParaRPr lang="ru-RU" altLang="ru-RU" dirty="0">
              <a:solidFill>
                <a:srgbClr val="FF0000"/>
              </a:solidFill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AB56CBC-9499-48DC-BDCB-7D6AFF0971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1" y="1341439"/>
            <a:ext cx="8697913" cy="503237"/>
          </a:xfrm>
        </p:spPr>
        <p:txBody>
          <a:bodyPr rtlCol="0">
            <a:normAutofit fontScale="25000" lnSpcReduction="20000"/>
          </a:bodyPr>
          <a:lstStyle/>
          <a:p>
            <a:pPr fontAlgn="auto">
              <a:buFont typeface="Arial"/>
              <a:buChar char="•"/>
              <a:defRPr/>
            </a:pPr>
            <a:endParaRPr lang="ru-RU" altLang="ru-RU" sz="16000" dirty="0">
              <a:solidFill>
                <a:srgbClr val="FF0000"/>
              </a:solidFill>
            </a:endParaRPr>
          </a:p>
          <a:p>
            <a:pPr fontAlgn="auto">
              <a:buFontTx/>
              <a:buNone/>
              <a:defRPr/>
            </a:pPr>
            <a:endParaRPr lang="ru-RU" altLang="ru-RU" sz="14400" b="1" dirty="0">
              <a:solidFill>
                <a:srgbClr val="0070C0"/>
              </a:solidFill>
            </a:endParaRPr>
          </a:p>
          <a:p>
            <a:pPr fontAlgn="auto">
              <a:buFontTx/>
              <a:buNone/>
              <a:defRPr/>
            </a:pPr>
            <a:r>
              <a:rPr lang="ru-RU" altLang="ru-RU" sz="14400" b="1" dirty="0">
                <a:solidFill>
                  <a:srgbClr val="0070C0"/>
                </a:solidFill>
              </a:rPr>
              <a:t>1.Узнать новую информацию о рукавичках.</a:t>
            </a:r>
          </a:p>
          <a:p>
            <a:pPr fontAlgn="auto">
              <a:buFontTx/>
              <a:buNone/>
              <a:defRPr/>
            </a:pPr>
            <a:r>
              <a:rPr lang="ru-RU" altLang="ru-RU" sz="14400" b="1" dirty="0">
                <a:solidFill>
                  <a:srgbClr val="0070C0"/>
                </a:solidFill>
              </a:rPr>
              <a:t>2.Обвести силуэт рукавички.</a:t>
            </a:r>
          </a:p>
          <a:p>
            <a:pPr fontAlgn="auto">
              <a:buFontTx/>
              <a:buNone/>
              <a:defRPr/>
            </a:pPr>
            <a:r>
              <a:rPr lang="ru-RU" altLang="ru-RU" sz="14400" b="1" dirty="0">
                <a:solidFill>
                  <a:srgbClr val="0070C0"/>
                </a:solidFill>
              </a:rPr>
              <a:t>3.Составить коми орнамент.</a:t>
            </a:r>
          </a:p>
          <a:p>
            <a:pPr fontAlgn="auto">
              <a:buFontTx/>
              <a:buNone/>
              <a:defRPr/>
            </a:pPr>
            <a:r>
              <a:rPr lang="ru-RU" altLang="ru-RU" sz="14400" b="1" dirty="0">
                <a:solidFill>
                  <a:srgbClr val="0070C0"/>
                </a:solidFill>
              </a:rPr>
              <a:t>4.Раскрасить  рукавичку.</a:t>
            </a:r>
          </a:p>
          <a:p>
            <a:pPr fontAlgn="auto">
              <a:buFontTx/>
              <a:buNone/>
              <a:defRPr/>
            </a:pPr>
            <a:r>
              <a:rPr lang="ru-RU" altLang="ru-RU" sz="14400" b="1" dirty="0">
                <a:solidFill>
                  <a:srgbClr val="0070C0"/>
                </a:solidFill>
              </a:rPr>
              <a:t>5.Оценить результат.</a:t>
            </a:r>
          </a:p>
          <a:p>
            <a:pPr fontAlgn="auto">
              <a:buFont typeface="Arial"/>
              <a:buChar char="•"/>
              <a:defRPr/>
            </a:pPr>
            <a:endParaRPr lang="ru-RU" alt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6628" name="Picture 4" descr="ннннннннннн">
            <a:extLst>
              <a:ext uri="{FF2B5EF4-FFF2-40B4-BE49-F238E27FC236}">
                <a16:creationId xmlns:a16="http://schemas.microsoft.com/office/drawing/2014/main" id="{0F0FAD8B-B6CA-4D4B-A065-3DD76D864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5" y="3357564"/>
            <a:ext cx="225425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>
            <a:extLst>
              <a:ext uri="{FF2B5EF4-FFF2-40B4-BE49-F238E27FC236}">
                <a16:creationId xmlns:a16="http://schemas.microsoft.com/office/drawing/2014/main" id="{8E18CA7B-3319-4E3A-850A-80989868A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3573464"/>
            <a:ext cx="56880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defTabSz="45720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86A5944B-7626-4FFC-9C94-5786DA37BF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9223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Цель парной работы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60AE231-712C-4B4A-BAF1-925A4760765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3" y="1052514"/>
            <a:ext cx="8229600" cy="1081087"/>
          </a:xfrm>
        </p:spPr>
        <p:txBody>
          <a:bodyPr rtlCol="0">
            <a:normAutofit fontScale="92500" lnSpcReduction="10000"/>
          </a:bodyPr>
          <a:lstStyle/>
          <a:p>
            <a:pPr fontAlgn="auto">
              <a:buFontTx/>
              <a:buNone/>
              <a:defRPr/>
            </a:pPr>
            <a:r>
              <a:rPr lang="ru-RU" alt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    Составить одинаковый узор и одинаково раскрасить рукавичку.</a:t>
            </a:r>
          </a:p>
        </p:txBody>
      </p:sp>
      <p:pic>
        <p:nvPicPr>
          <p:cNvPr id="27652" name="Picture 4" descr="ннннннннннн">
            <a:extLst>
              <a:ext uri="{FF2B5EF4-FFF2-40B4-BE49-F238E27FC236}">
                <a16:creationId xmlns:a16="http://schemas.microsoft.com/office/drawing/2014/main" id="{89D891B2-8E98-49B2-83B3-6B0761080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2636839"/>
            <a:ext cx="2554287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C:\Users\Марина\Desktop\images (1).jpg">
            <a:extLst>
              <a:ext uri="{FF2B5EF4-FFF2-40B4-BE49-F238E27FC236}">
                <a16:creationId xmlns:a16="http://schemas.microsoft.com/office/drawing/2014/main" id="{8C78F2F6-5E01-451E-89C8-2635C88B3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239" y="3573463"/>
            <a:ext cx="2879725" cy="294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7" descr="C:\Users\Марина\Desktop\1408117585530.jpg">
            <a:extLst>
              <a:ext uri="{FF2B5EF4-FFF2-40B4-BE49-F238E27FC236}">
                <a16:creationId xmlns:a16="http://schemas.microsoft.com/office/drawing/2014/main" id="{F24CB16B-867B-4763-B090-E42982D2E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2276476"/>
            <a:ext cx="2259013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6" descr="C:\Users\Марина\Desktop\images (2).jpg">
            <a:extLst>
              <a:ext uri="{FF2B5EF4-FFF2-40B4-BE49-F238E27FC236}">
                <a16:creationId xmlns:a16="http://schemas.microsoft.com/office/drawing/2014/main" id="{7B5DA593-8DD6-46FE-A00A-899D5DC74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797426"/>
            <a:ext cx="25146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82B663FE-1601-4A54-A54E-DE76F6002A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Планирование работы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6FD0334-DBD6-4C07-B748-F7E5D85859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buFontTx/>
              <a:buNone/>
              <a:defRPr/>
            </a:pPr>
            <a:r>
              <a:rPr lang="ru-RU" alt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1.Обвести силуэт рукавички.</a:t>
            </a:r>
          </a:p>
          <a:p>
            <a:pPr fontAlgn="auto">
              <a:buFontTx/>
              <a:buNone/>
              <a:defRPr/>
            </a:pPr>
            <a:r>
              <a:rPr lang="ru-RU" alt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2.Договориться с одноклассником и составить одинаковый коми орнамент.</a:t>
            </a:r>
          </a:p>
          <a:p>
            <a:pPr fontAlgn="auto">
              <a:buFontTx/>
              <a:buNone/>
              <a:defRPr/>
            </a:pPr>
            <a:r>
              <a:rPr lang="ru-RU" alt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3.Одинаково с партнёром раскрасить рукавичку цветными карандашами.</a:t>
            </a:r>
          </a:p>
          <a:p>
            <a:pPr fontAlgn="auto">
              <a:buFontTx/>
              <a:buNone/>
              <a:defRPr/>
            </a:pPr>
            <a:r>
              <a:rPr lang="ru-RU" altLang="ru-RU" sz="3600">
                <a:solidFill>
                  <a:schemeClr val="tx1">
                    <a:lumMod val="85000"/>
                    <a:lumOff val="15000"/>
                  </a:schemeClr>
                </a:solidFill>
              </a:rPr>
              <a:t>4.Оценить результат совместной деятельности.</a:t>
            </a:r>
          </a:p>
        </p:txBody>
      </p:sp>
    </p:spTree>
  </p:cSld>
  <p:clrMapOvr>
    <a:masterClrMapping/>
  </p:clrMapOvr>
  <p:transition spd="med">
    <p:strip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6A997DAC-53B3-4E46-A96C-296A74B4FB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Оценивание работы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73D958A7-4361-432B-8783-8D6D7275AD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/>
              <a:t>Работа в паре, группе.             Результат деятельности.</a:t>
            </a:r>
          </a:p>
        </p:txBody>
      </p:sp>
      <p:pic>
        <p:nvPicPr>
          <p:cNvPr id="29700" name="Picture 22" descr="C:\Users\Марина\Desktop\img4.jpg">
            <a:extLst>
              <a:ext uri="{FF2B5EF4-FFF2-40B4-BE49-F238E27FC236}">
                <a16:creationId xmlns:a16="http://schemas.microsoft.com/office/drawing/2014/main" id="{4DC9168A-A6A3-492E-9683-70E393D16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7"/>
          <a:stretch>
            <a:fillRect/>
          </a:stretch>
        </p:blipFill>
        <p:spPr bwMode="auto">
          <a:xfrm>
            <a:off x="1992314" y="2708275"/>
            <a:ext cx="44783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6" descr="C:\Users\Марина\Desktop\images.jpg">
            <a:extLst>
              <a:ext uri="{FF2B5EF4-FFF2-40B4-BE49-F238E27FC236}">
                <a16:creationId xmlns:a16="http://schemas.microsoft.com/office/drawing/2014/main" id="{0EF67C7D-6396-4523-A3EA-2C55ED82D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2636838"/>
            <a:ext cx="237648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7" name="Rectangle 9">
            <a:extLst>
              <a:ext uri="{FF2B5EF4-FFF2-40B4-BE49-F238E27FC236}">
                <a16:creationId xmlns:a16="http://schemas.microsoft.com/office/drawing/2014/main" id="{CA7D3A08-989C-40A1-BBB5-E74C063A4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9" y="1484313"/>
            <a:ext cx="7705725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57200">
              <a:defRPr/>
            </a:pPr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СПАСИБО ВАМ</a:t>
            </a:r>
          </a:p>
          <a:p>
            <a:pPr algn="ctr" defTabSz="457200">
              <a:defRPr/>
            </a:pPr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ЗА РАБОТУ, </a:t>
            </a:r>
          </a:p>
          <a:p>
            <a:pPr algn="ctr" defTabSz="457200">
              <a:defRPr/>
            </a:pPr>
            <a:r>
              <a:rPr lang="ru-RU" sz="6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РЕБЯТА!</a:t>
            </a:r>
          </a:p>
        </p:txBody>
      </p:sp>
    </p:spTree>
  </p:cSld>
  <p:clrMapOvr>
    <a:masterClrMapping/>
  </p:clrMapOvr>
  <p:transition spd="med">
    <p:strip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B8CD1F8F-A58D-4BBE-BFAD-BB5359DB01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495551" y="266700"/>
            <a:ext cx="6799263" cy="1303338"/>
          </a:xfrm>
        </p:spPr>
        <p:txBody>
          <a:bodyPr/>
          <a:lstStyle/>
          <a:p>
            <a:r>
              <a:rPr lang="ru-RU" altLang="ru-RU" sz="6000">
                <a:ln>
                  <a:noFill/>
                </a:ln>
                <a:solidFill>
                  <a:srgbClr val="7030A0"/>
                </a:solidFill>
              </a:rPr>
              <a:t>Тема урока</a:t>
            </a:r>
            <a:endParaRPr lang="ru-RU" altLang="ru-RU">
              <a:ln>
                <a:noFill/>
              </a:ln>
              <a:solidFill>
                <a:srgbClr val="7030A0"/>
              </a:solidFill>
            </a:endParaRPr>
          </a:p>
        </p:txBody>
      </p:sp>
      <p:sp>
        <p:nvSpPr>
          <p:cNvPr id="3075" name="Содержимое 2">
            <a:extLst>
              <a:ext uri="{FF2B5EF4-FFF2-40B4-BE49-F238E27FC236}">
                <a16:creationId xmlns:a16="http://schemas.microsoft.com/office/drawing/2014/main" id="{2B812F72-0475-453E-9939-6AE8E96960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412876"/>
            <a:ext cx="10606088" cy="1655763"/>
          </a:xfrm>
        </p:spPr>
        <p:txBody>
          <a:bodyPr rtlCol="0">
            <a:normAutofit fontScale="47500" lnSpcReduction="20000"/>
          </a:bodyPr>
          <a:lstStyle/>
          <a:p>
            <a:pPr algn="ctr" fontAlgn="auto">
              <a:buFontTx/>
              <a:buNone/>
              <a:defRPr/>
            </a:pPr>
            <a:r>
              <a:rPr lang="ru-RU" altLang="ru-RU" sz="4000" dirty="0">
                <a:solidFill>
                  <a:srgbClr val="FF0000"/>
                </a:solidFill>
              </a:rPr>
              <a:t>       </a:t>
            </a:r>
            <a:r>
              <a:rPr lang="ru-RU" altLang="ru-RU" sz="5800" b="1" dirty="0">
                <a:solidFill>
                  <a:srgbClr val="0070C0"/>
                </a:solidFill>
              </a:rPr>
              <a:t>Украшение       рукавички</a:t>
            </a:r>
          </a:p>
          <a:p>
            <a:pPr algn="ctr" fontAlgn="auto">
              <a:buFontTx/>
              <a:buNone/>
              <a:defRPr/>
            </a:pPr>
            <a:r>
              <a:rPr lang="ru-RU" altLang="ru-RU" sz="5800" b="1" dirty="0">
                <a:solidFill>
                  <a:srgbClr val="0070C0"/>
                </a:solidFill>
              </a:rPr>
              <a:t>   </a:t>
            </a:r>
            <a:r>
              <a:rPr lang="ru-RU" altLang="ru-RU" sz="5800" b="1" i="1" dirty="0">
                <a:solidFill>
                  <a:srgbClr val="0070C0"/>
                </a:solidFill>
              </a:rPr>
              <a:t>коми орнаментом.</a:t>
            </a:r>
          </a:p>
          <a:p>
            <a:pPr algn="ctr" fontAlgn="auto">
              <a:buFontTx/>
              <a:buNone/>
              <a:defRPr/>
            </a:pPr>
            <a:r>
              <a:rPr lang="ru-RU" altLang="ru-RU" sz="6000" dirty="0">
                <a:solidFill>
                  <a:srgbClr val="FF0000"/>
                </a:solidFill>
              </a:rPr>
              <a:t>  </a:t>
            </a:r>
          </a:p>
          <a:p>
            <a:pPr fontAlgn="auto">
              <a:buFont typeface="Arial"/>
              <a:buChar char="•"/>
              <a:defRPr/>
            </a:pPr>
            <a:endParaRPr lang="ru-RU" alt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2" name="Picture 11" descr="img10589984">
            <a:extLst>
              <a:ext uri="{FF2B5EF4-FFF2-40B4-BE49-F238E27FC236}">
                <a16:creationId xmlns:a16="http://schemas.microsoft.com/office/drawing/2014/main" id="{5376944F-2AF3-4DA1-A0FD-9525124AB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538" y="2471738"/>
            <a:ext cx="5033962" cy="37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583E7A2-42CC-48E9-A4E6-E51380BD0E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59980" y="94978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6600" dirty="0">
                <a:solidFill>
                  <a:srgbClr val="7030A0"/>
                </a:solidFill>
              </a:rPr>
              <a:t>Задачи урока</a:t>
            </a:r>
            <a:br>
              <a:rPr lang="ru-RU" altLang="ru-RU" sz="6600" dirty="0">
                <a:solidFill>
                  <a:srgbClr val="FF0000"/>
                </a:solidFill>
              </a:rPr>
            </a:br>
            <a:endParaRPr lang="ru-RU" altLang="ru-RU" dirty="0">
              <a:solidFill>
                <a:srgbClr val="FF0000"/>
              </a:solidFill>
            </a:endParaRP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BBD0ED5-83B8-4FF4-A2A3-C6116749014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03388" y="1962714"/>
            <a:ext cx="7654925" cy="4269249"/>
          </a:xfrm>
        </p:spPr>
        <p:txBody>
          <a:bodyPr rtlCol="0">
            <a:normAutofit fontScale="85000" lnSpcReduction="20000"/>
          </a:bodyPr>
          <a:lstStyle/>
          <a:p>
            <a:pPr fontAlgn="auto">
              <a:buFont typeface="Arial"/>
              <a:buChar char="•"/>
              <a:defRPr/>
            </a:pPr>
            <a:endParaRPr lang="ru-RU" altLang="ru-RU" sz="2800" dirty="0">
              <a:solidFill>
                <a:srgbClr val="FF0000"/>
              </a:solidFill>
            </a:endParaRPr>
          </a:p>
          <a:p>
            <a:pPr fontAlgn="auto">
              <a:buFontTx/>
              <a:buNone/>
              <a:defRPr/>
            </a:pPr>
            <a:r>
              <a:rPr lang="ru-RU" altLang="ru-RU" sz="3800" b="1" dirty="0">
                <a:solidFill>
                  <a:srgbClr val="0070C0"/>
                </a:solidFill>
              </a:rPr>
              <a:t>1.Узнать новую информацию о рукавичках.</a:t>
            </a:r>
          </a:p>
          <a:p>
            <a:pPr fontAlgn="auto">
              <a:buFontTx/>
              <a:buNone/>
              <a:defRPr/>
            </a:pPr>
            <a:r>
              <a:rPr lang="ru-RU" altLang="ru-RU" sz="3800" b="1" dirty="0">
                <a:solidFill>
                  <a:srgbClr val="0070C0"/>
                </a:solidFill>
              </a:rPr>
              <a:t>2.Обвести силуэт рукавички.</a:t>
            </a:r>
          </a:p>
          <a:p>
            <a:pPr fontAlgn="auto">
              <a:buFontTx/>
              <a:buNone/>
              <a:defRPr/>
            </a:pPr>
            <a:r>
              <a:rPr lang="ru-RU" altLang="ru-RU" sz="3800" b="1" dirty="0">
                <a:solidFill>
                  <a:srgbClr val="0070C0"/>
                </a:solidFill>
              </a:rPr>
              <a:t>3.Составить коми орнамент.</a:t>
            </a:r>
          </a:p>
          <a:p>
            <a:pPr fontAlgn="auto">
              <a:buFontTx/>
              <a:buNone/>
              <a:defRPr/>
            </a:pPr>
            <a:r>
              <a:rPr lang="ru-RU" altLang="ru-RU" sz="3800" b="1" dirty="0">
                <a:solidFill>
                  <a:srgbClr val="0070C0"/>
                </a:solidFill>
              </a:rPr>
              <a:t>4.Раскрасить  рукавичку.</a:t>
            </a:r>
          </a:p>
          <a:p>
            <a:pPr fontAlgn="auto">
              <a:buFontTx/>
              <a:buNone/>
              <a:defRPr/>
            </a:pPr>
            <a:r>
              <a:rPr lang="ru-RU" altLang="ru-RU" sz="3800" b="1" dirty="0">
                <a:solidFill>
                  <a:srgbClr val="0070C0"/>
                </a:solidFill>
              </a:rPr>
              <a:t>5.Оценить деятельность и </a:t>
            </a:r>
          </a:p>
          <a:p>
            <a:pPr fontAlgn="auto">
              <a:buFontTx/>
              <a:buNone/>
              <a:defRPr/>
            </a:pPr>
            <a:r>
              <a:rPr lang="ru-RU" altLang="ru-RU" sz="3800" b="1" dirty="0">
                <a:solidFill>
                  <a:srgbClr val="0070C0"/>
                </a:solidFill>
              </a:rPr>
              <a:t>результат.</a:t>
            </a:r>
          </a:p>
          <a:p>
            <a:pPr fontAlgn="auto">
              <a:buFontTx/>
              <a:buNone/>
              <a:defRPr/>
            </a:pPr>
            <a:endParaRPr lang="ru-RU" altLang="ru-RU" sz="4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8436" name="Picture 4" descr="ннннннннннн">
            <a:extLst>
              <a:ext uri="{FF2B5EF4-FFF2-40B4-BE49-F238E27FC236}">
                <a16:creationId xmlns:a16="http://schemas.microsoft.com/office/drawing/2014/main" id="{C6C937DA-73F5-4E0E-9A1A-0FFCA7546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5" y="3357564"/>
            <a:ext cx="2254250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5">
            <a:extLst>
              <a:ext uri="{FF2B5EF4-FFF2-40B4-BE49-F238E27FC236}">
                <a16:creationId xmlns:a16="http://schemas.microsoft.com/office/drawing/2014/main" id="{5951CC78-8898-49BC-99AF-B1AEE8A34C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3573464"/>
            <a:ext cx="56880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defTabSz="457200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spd="med">
    <p:strip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F0D6D1D3-425C-4306-8419-1DA19B00DC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97164" y="320676"/>
            <a:ext cx="6797675" cy="1304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Цель групповой работы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C02EE7E-5926-45EA-B5DE-BE7A92BB9C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49737" y="1330557"/>
            <a:ext cx="8229600" cy="25495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3600" dirty="0"/>
              <a:t>    Узнать новую информацию о   рукавичках.</a:t>
            </a:r>
          </a:p>
        </p:txBody>
      </p:sp>
      <p:pic>
        <p:nvPicPr>
          <p:cNvPr id="19460" name="Picture 8" descr="C:\Users\Марина\Desktop\detsad-1392315251.jpg">
            <a:extLst>
              <a:ext uri="{FF2B5EF4-FFF2-40B4-BE49-F238E27FC236}">
                <a16:creationId xmlns:a16="http://schemas.microsoft.com/office/drawing/2014/main" id="{76A69B9E-A2E7-4E33-BF7E-F53AA6604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1743" y="2543176"/>
            <a:ext cx="4608513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85078669-966D-4B46-8FBB-5BFD756E5E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278609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Рукавички раньше называли: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D586857-0AA3-4F1A-A02D-E3509291497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buFont typeface="Arial"/>
              <a:buChar char="•"/>
              <a:defRPr/>
            </a:pPr>
            <a:r>
              <a:rPr lang="ru-RU" altLang="ru-RU">
                <a:solidFill>
                  <a:srgbClr val="0070C0"/>
                </a:solidFill>
              </a:rPr>
              <a:t>Рукавки</a:t>
            </a:r>
          </a:p>
          <a:p>
            <a:pPr fontAlgn="auto">
              <a:buFont typeface="Arial"/>
              <a:buChar char="•"/>
              <a:defRPr/>
            </a:pPr>
            <a:r>
              <a:rPr lang="ru-RU" altLang="ru-RU">
                <a:solidFill>
                  <a:srgbClr val="0070C0"/>
                </a:solidFill>
              </a:rPr>
              <a:t>Дельницы</a:t>
            </a:r>
          </a:p>
          <a:p>
            <a:pPr fontAlgn="auto">
              <a:buFont typeface="Arial"/>
              <a:buChar char="•"/>
              <a:defRPr/>
            </a:pPr>
            <a:r>
              <a:rPr lang="ru-RU" altLang="ru-RU">
                <a:solidFill>
                  <a:srgbClr val="0070C0"/>
                </a:solidFill>
              </a:rPr>
              <a:t>Мохнатки (мохнашки)</a:t>
            </a:r>
          </a:p>
          <a:p>
            <a:pPr fontAlgn="auto">
              <a:buFont typeface="Arial"/>
              <a:buChar char="•"/>
              <a:defRPr/>
            </a:pPr>
            <a:r>
              <a:rPr lang="ru-RU" altLang="ru-RU">
                <a:solidFill>
                  <a:srgbClr val="0070C0"/>
                </a:solidFill>
              </a:rPr>
              <a:t>Связни</a:t>
            </a:r>
          </a:p>
          <a:p>
            <a:pPr fontAlgn="auto">
              <a:buFont typeface="Arial"/>
              <a:buChar char="•"/>
              <a:defRPr/>
            </a:pPr>
            <a:r>
              <a:rPr lang="ru-RU" altLang="ru-RU">
                <a:solidFill>
                  <a:srgbClr val="0070C0"/>
                </a:solidFill>
              </a:rPr>
              <a:t>Варяшки</a:t>
            </a:r>
          </a:p>
          <a:p>
            <a:pPr fontAlgn="auto">
              <a:buFont typeface="Arial"/>
              <a:buChar char="•"/>
              <a:defRPr/>
            </a:pPr>
            <a:r>
              <a:rPr lang="ru-RU" altLang="ru-RU">
                <a:solidFill>
                  <a:srgbClr val="0070C0"/>
                </a:solidFill>
              </a:rPr>
              <a:t>Вареги (варьги)</a:t>
            </a:r>
          </a:p>
          <a:p>
            <a:pPr fontAlgn="auto">
              <a:buFont typeface="Arial"/>
              <a:buChar char="•"/>
              <a:defRPr/>
            </a:pPr>
            <a:r>
              <a:rPr lang="ru-RU" altLang="ru-RU">
                <a:solidFill>
                  <a:srgbClr val="0070C0"/>
                </a:solidFill>
              </a:rPr>
              <a:t>Вачаги  и т.д.</a:t>
            </a:r>
          </a:p>
        </p:txBody>
      </p:sp>
      <p:pic>
        <p:nvPicPr>
          <p:cNvPr id="7" name="Рисунок 6" descr="http://im4-tub.yandex.net/i?id=64761225-03">
            <a:hlinkClick r:id="rId2"/>
            <a:extLst>
              <a:ext uri="{FF2B5EF4-FFF2-40B4-BE49-F238E27FC236}">
                <a16:creationId xmlns:a16="http://schemas.microsoft.com/office/drawing/2014/main" id="{74BE0066-1FC7-4300-A827-3F294849E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3933825"/>
            <a:ext cx="2017713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C:\Users\Марина\Desktop\images.jpg">
            <a:extLst>
              <a:ext uri="{FF2B5EF4-FFF2-40B4-BE49-F238E27FC236}">
                <a16:creationId xmlns:a16="http://schemas.microsoft.com/office/drawing/2014/main" id="{295F5D26-04BD-4DB9-8CD8-82B981680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1916114"/>
            <a:ext cx="23241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C:\Users\Марина\Desktop\images (2).jpg">
            <a:extLst>
              <a:ext uri="{FF2B5EF4-FFF2-40B4-BE49-F238E27FC236}">
                <a16:creationId xmlns:a16="http://schemas.microsoft.com/office/drawing/2014/main" id="{57D10248-2FDB-4BC7-A8DF-F676CB9ED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1125539"/>
            <a:ext cx="25146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D6988739-5400-487D-9F0A-788416E8AB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9288" y="836613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Рукавичка, варежка </a:t>
            </a:r>
            <a:br>
              <a:rPr lang="ru-RU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5400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–</a:t>
            </a:r>
            <a:r>
              <a:rPr lang="ru-RU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слова синонимы</a:t>
            </a:r>
          </a:p>
        </p:txBody>
      </p:sp>
      <p:pic>
        <p:nvPicPr>
          <p:cNvPr id="8" name="Рисунок 7" descr="http://im3-tub.yandex.net/i?id=112412236-14">
            <a:hlinkClick r:id="rId2"/>
            <a:extLst>
              <a:ext uri="{FF2B5EF4-FFF2-40B4-BE49-F238E27FC236}">
                <a16:creationId xmlns:a16="http://schemas.microsoft.com/office/drawing/2014/main" id="{828D54B9-A7BF-489B-A28D-8108DA36D4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1676" y="2349500"/>
            <a:ext cx="3159125" cy="4192588"/>
          </a:xfrm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F6955C63-6F38-4FC1-A291-D9B60E776E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552005"/>
            <a:ext cx="9065683" cy="13033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Рукавички</a:t>
            </a: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0A21434B-84E7-40A1-A684-58E2EAA8A9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600201"/>
            <a:ext cx="8686800" cy="4525963"/>
          </a:xfrm>
        </p:spPr>
        <p:txBody>
          <a:bodyPr/>
          <a:lstStyle/>
          <a:p>
            <a:r>
              <a:rPr lang="ru-RU" altLang="ru-RU" sz="4000">
                <a:solidFill>
                  <a:srgbClr val="0070C0"/>
                </a:solidFill>
              </a:rPr>
              <a:t>Защищают</a:t>
            </a:r>
            <a:r>
              <a:rPr lang="ru-RU" altLang="ru-RU">
                <a:solidFill>
                  <a:srgbClr val="0070C0"/>
                </a:solidFill>
              </a:rPr>
              <a:t> (от холода, повреждений).</a:t>
            </a:r>
          </a:p>
          <a:p>
            <a:r>
              <a:rPr lang="ru-RU" altLang="ru-RU" sz="4000">
                <a:solidFill>
                  <a:srgbClr val="0070C0"/>
                </a:solidFill>
              </a:rPr>
              <a:t>Раньше надевали одновременно по несколько пар сразу</a:t>
            </a:r>
            <a:r>
              <a:rPr lang="ru-RU" altLang="ru-RU" sz="4000"/>
              <a:t>. </a:t>
            </a:r>
          </a:p>
        </p:txBody>
      </p:sp>
      <p:pic>
        <p:nvPicPr>
          <p:cNvPr id="6" name="Содержимое 5" descr="http://im8-tub.yandex.net/i?id=115207881-04">
            <a:hlinkClick r:id="rId2"/>
            <a:extLst>
              <a:ext uri="{FF2B5EF4-FFF2-40B4-BE49-F238E27FC236}">
                <a16:creationId xmlns:a16="http://schemas.microsoft.com/office/drawing/2014/main" id="{02D5477E-3076-499C-AAE1-97B49889A7B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4" y="3789364"/>
            <a:ext cx="3527425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554FEEE2-532C-4CB1-B66B-4608887D23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63158" y="314328"/>
            <a:ext cx="9065683" cy="1303337"/>
          </a:xfrm>
        </p:spPr>
        <p:txBody>
          <a:bodyPr/>
          <a:lstStyle/>
          <a:p>
            <a:r>
              <a:rPr lang="ru-RU" altLang="ru-RU" sz="3200" b="1" dirty="0">
                <a:ln>
                  <a:noFill/>
                </a:ln>
                <a:solidFill>
                  <a:srgbClr val="0070C0"/>
                </a:solidFill>
              </a:rPr>
              <a:t>Раньше  богатые люди имели </a:t>
            </a:r>
            <a:br>
              <a:rPr lang="ru-RU" altLang="ru-RU" sz="3200" b="1" dirty="0">
                <a:ln>
                  <a:noFill/>
                </a:ln>
                <a:solidFill>
                  <a:srgbClr val="0070C0"/>
                </a:solidFill>
              </a:rPr>
            </a:br>
            <a:r>
              <a:rPr lang="ru-RU" altLang="ru-RU" sz="3200" b="1" u="sng" dirty="0">
                <a:ln>
                  <a:noFill/>
                </a:ln>
                <a:solidFill>
                  <a:srgbClr val="0070C0"/>
                </a:solidFill>
              </a:rPr>
              <a:t>одежду с длинными рукавами,</a:t>
            </a:r>
          </a:p>
        </p:txBody>
      </p:sp>
      <p:pic>
        <p:nvPicPr>
          <p:cNvPr id="23555" name="Picture 5">
            <a:extLst>
              <a:ext uri="{FF2B5EF4-FFF2-40B4-BE49-F238E27FC236}">
                <a16:creationId xmlns:a16="http://schemas.microsoft.com/office/drawing/2014/main" id="{6D2F80A6-9016-400C-9B90-10285E627F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9939" y="1433467"/>
            <a:ext cx="2620963" cy="4525963"/>
          </a:xfrm>
          <a:noFill/>
        </p:spPr>
      </p:pic>
      <p:pic>
        <p:nvPicPr>
          <p:cNvPr id="23556" name="Picture 2" descr="C:\Users\Марина\Desktop\5876b48a4e32c074b7ac9eb6a7192203.jpg">
            <a:extLst>
              <a:ext uri="{FF2B5EF4-FFF2-40B4-BE49-F238E27FC236}">
                <a16:creationId xmlns:a16="http://schemas.microsoft.com/office/drawing/2014/main" id="{F7AB90A7-199E-4087-A3E0-2AE3BDF2D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970" y="1463629"/>
            <a:ext cx="2233613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4">
            <a:extLst>
              <a:ext uri="{FF2B5EF4-FFF2-40B4-BE49-F238E27FC236}">
                <a16:creationId xmlns:a16="http://schemas.microsoft.com/office/drawing/2014/main" id="{725F5E4D-018A-4F70-ADDA-36212908A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7769" y="5837376"/>
            <a:ext cx="7343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>
                <a:solidFill>
                  <a:srgbClr val="0070C0"/>
                </a:solidFill>
                <a:latin typeface="Arial" panose="020B0604020202020204" pitchFamily="34" charset="0"/>
              </a:rPr>
              <a:t>    поэтому рукавички не носили.</a:t>
            </a:r>
          </a:p>
        </p:txBody>
      </p:sp>
    </p:spTree>
  </p:cSld>
  <p:clrMapOvr>
    <a:masterClrMapping/>
  </p:clrMapOvr>
  <p:transition spd="med">
    <p:strip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A6DDFB5E-F970-4D7B-9198-384474BA0B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63158" y="296864"/>
            <a:ext cx="9065683" cy="13033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Рукавички отличались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63F1B8F9-4845-460C-9EE2-8FB19B1A8B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4" y="1600201"/>
            <a:ext cx="7761287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altLang="ru-RU" sz="3600"/>
          </a:p>
          <a:p>
            <a:pPr>
              <a:lnSpc>
                <a:spcPct val="80000"/>
              </a:lnSpc>
            </a:pPr>
            <a:r>
              <a:rPr lang="ru-RU" altLang="ru-RU" sz="3600"/>
              <a:t>Украшениями</a:t>
            </a:r>
          </a:p>
          <a:p>
            <a:pPr>
              <a:lnSpc>
                <a:spcPct val="80000"/>
              </a:lnSpc>
            </a:pPr>
            <a:r>
              <a:rPr lang="ru-RU" altLang="ru-RU" sz="3600"/>
              <a:t>Вышивкой</a:t>
            </a:r>
          </a:p>
          <a:p>
            <a:pPr>
              <a:lnSpc>
                <a:spcPct val="80000"/>
              </a:lnSpc>
            </a:pPr>
            <a:r>
              <a:rPr lang="ru-RU" altLang="ru-RU" sz="3600"/>
              <a:t>Узором</a:t>
            </a:r>
          </a:p>
          <a:p>
            <a:pPr>
              <a:lnSpc>
                <a:spcPct val="80000"/>
              </a:lnSpc>
            </a:pPr>
            <a:r>
              <a:rPr lang="ru-RU" altLang="ru-RU" sz="3600"/>
              <a:t>Многоцветием…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/>
          </a:p>
          <a:p>
            <a:pPr>
              <a:lnSpc>
                <a:spcPct val="80000"/>
              </a:lnSpc>
              <a:buFontTx/>
              <a:buNone/>
            </a:pPr>
            <a:endParaRPr lang="ru-RU" altLang="ru-RU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/>
              <a:t>          </a:t>
            </a:r>
          </a:p>
          <a:p>
            <a:pPr algn="ctr">
              <a:lnSpc>
                <a:spcPct val="80000"/>
              </a:lnSpc>
            </a:pPr>
            <a:endParaRPr lang="ru-RU" altLang="ru-RU"/>
          </a:p>
        </p:txBody>
      </p:sp>
      <p:pic>
        <p:nvPicPr>
          <p:cNvPr id="7" name="Рисунок 6" descr="http://im5-tub.yandex.net/i?id=178056193-09">
            <a:hlinkClick r:id="rId2"/>
            <a:extLst>
              <a:ext uri="{FF2B5EF4-FFF2-40B4-BE49-F238E27FC236}">
                <a16:creationId xmlns:a16="http://schemas.microsoft.com/office/drawing/2014/main" id="{013BBF3C-8808-4302-8382-BB17E3D61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3" y="3789364"/>
            <a:ext cx="2305050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C:\Users\Марина\Desktop\1512141231361db680083e455c2678c86b4a47e92e36.jpeg">
            <a:extLst>
              <a:ext uri="{FF2B5EF4-FFF2-40B4-BE49-F238E27FC236}">
                <a16:creationId xmlns:a16="http://schemas.microsoft.com/office/drawing/2014/main" id="{33D1EA2A-19B4-45DC-8073-C341E2609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1" y="1341438"/>
            <a:ext cx="2112963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C:\Users\Марина\Desktop\Без названия.jpg">
            <a:extLst>
              <a:ext uri="{FF2B5EF4-FFF2-40B4-BE49-F238E27FC236}">
                <a16:creationId xmlns:a16="http://schemas.microsoft.com/office/drawing/2014/main" id="{F7324AEE-CC99-40E3-B2F9-7F47DF527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9" y="4508501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7" descr="C:\Users\Марина\Desktop\images (3).jpg">
            <a:extLst>
              <a:ext uri="{FF2B5EF4-FFF2-40B4-BE49-F238E27FC236}">
                <a16:creationId xmlns:a16="http://schemas.microsoft.com/office/drawing/2014/main" id="{78FC8234-29AC-43C4-9EC3-3F8E94CB3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6" y="45085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8" descr="C:\Users\Марина\Desktop\images (4).jpg">
            <a:extLst>
              <a:ext uri="{FF2B5EF4-FFF2-40B4-BE49-F238E27FC236}">
                <a16:creationId xmlns:a16="http://schemas.microsoft.com/office/drawing/2014/main" id="{0C3ACC77-440C-4AC9-9151-69026DD6D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4" y="1412876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238</Words>
  <Application>Microsoft Office PowerPoint</Application>
  <PresentationFormat>Широкоэкранный</PresentationFormat>
  <Paragraphs>66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Arno Pro Smbd</vt:lpstr>
      <vt:lpstr>Comic Sans MS</vt:lpstr>
      <vt:lpstr>Garamond</vt:lpstr>
      <vt:lpstr>Натуральные материалы</vt:lpstr>
      <vt:lpstr>Рукавички</vt:lpstr>
      <vt:lpstr>Тема урока</vt:lpstr>
      <vt:lpstr>Задачи урока </vt:lpstr>
      <vt:lpstr>Цель групповой работы</vt:lpstr>
      <vt:lpstr>Рукавички раньше называли:</vt:lpstr>
      <vt:lpstr>Рукавичка, варежка  – слова синонимы</vt:lpstr>
      <vt:lpstr>Рукавички</vt:lpstr>
      <vt:lpstr>Раньше  богатые люди имели  одежду с длинными рукавами,</vt:lpstr>
      <vt:lpstr>Рукавички отличались</vt:lpstr>
      <vt:lpstr>Надо иметь на уроке</vt:lpstr>
      <vt:lpstr>Задачи урока </vt:lpstr>
      <vt:lpstr>Цель парной работы</vt:lpstr>
      <vt:lpstr>Планирование работы</vt:lpstr>
      <vt:lpstr>Оценивание работы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Рукавички</dc:title>
  <dc:creator>Марина</dc:creator>
  <cp:lastModifiedBy>user</cp:lastModifiedBy>
  <cp:revision>1</cp:revision>
  <dcterms:created xsi:type="dcterms:W3CDTF">2022-02-07T18:04:37Z</dcterms:created>
  <dcterms:modified xsi:type="dcterms:W3CDTF">2022-02-07T18:09:56Z</dcterms:modified>
</cp:coreProperties>
</file>