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4154330708661433"/>
          <c:y val="4.9960875984251973E-2"/>
          <c:w val="0.85845669291338633"/>
          <c:h val="0.47921702755905532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Знаете ли вы старинные меры длины </c:v>
                </c:pt>
                <c:pt idx="1">
                  <c:v>Исполбзуете ли в обиходе старинные меры</c:v>
                </c:pt>
                <c:pt idx="2">
                  <c:v>Хотели бы получить информацию о старинных мерах измерения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</c:v>
                </c:pt>
                <c:pt idx="1">
                  <c:v>14</c:v>
                </c:pt>
                <c:pt idx="2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Знаете ли вы старинные меры длины </c:v>
                </c:pt>
                <c:pt idx="1">
                  <c:v>Исполбзуете ли в обиходе старинные меры</c:v>
                </c:pt>
                <c:pt idx="2">
                  <c:v>Хотели бы получить информацию о старинных мерах измерения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5</c:v>
                </c:pt>
              </c:numCache>
            </c:numRef>
          </c:val>
        </c:ser>
        <c:shape val="box"/>
        <c:axId val="38595584"/>
        <c:axId val="38597376"/>
        <c:axId val="0"/>
      </c:bar3DChart>
      <c:catAx>
        <c:axId val="38595584"/>
        <c:scaling>
          <c:orientation val="minMax"/>
        </c:scaling>
        <c:axPos val="b"/>
        <c:numFmt formatCode="General" sourceLinked="1"/>
        <c:tickLblPos val="nextTo"/>
        <c:crossAx val="38597376"/>
        <c:crosses val="autoZero"/>
        <c:auto val="1"/>
        <c:lblAlgn val="ctr"/>
        <c:lblOffset val="100"/>
      </c:catAx>
      <c:valAx>
        <c:axId val="38597376"/>
        <c:scaling>
          <c:orientation val="minMax"/>
        </c:scaling>
        <c:axPos val="l"/>
        <c:majorGridlines/>
        <c:numFmt formatCode="0%" sourceLinked="1"/>
        <c:tickLblPos val="nextTo"/>
        <c:crossAx val="385955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D270A-D098-4356-8A4C-E53EEC28E61B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37E66-C9F9-4E46-A1DC-B95CADC31A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5" y="17838"/>
            <a:ext cx="9120215" cy="684016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7" y="2428868"/>
            <a:ext cx="735811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Система старинных </a:t>
            </a:r>
            <a:r>
              <a:rPr lang="ru-RU" sz="5400" b="1" cap="none" spc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русских мер.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1142984"/>
            <a:ext cx="3603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Филиал МКОУ </a:t>
            </a:r>
            <a:r>
              <a:rPr lang="ru-RU" dirty="0" err="1" smtClean="0"/>
              <a:t>Лосевской</a:t>
            </a:r>
            <a:r>
              <a:rPr lang="ru-RU" dirty="0" smtClean="0"/>
              <a:t> СОШ №1</a:t>
            </a:r>
          </a:p>
          <a:p>
            <a:r>
              <a:rPr lang="ru-RU" dirty="0" err="1" smtClean="0"/>
              <a:t>Ерышевская</a:t>
            </a:r>
            <a:r>
              <a:rPr lang="ru-RU" dirty="0" smtClean="0"/>
              <a:t> ООШ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43108" y="5643578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: </a:t>
            </a:r>
            <a:r>
              <a:rPr lang="ru-RU" dirty="0" err="1" smtClean="0"/>
              <a:t>уч-ца</a:t>
            </a:r>
            <a:r>
              <a:rPr lang="ru-RU" dirty="0" smtClean="0"/>
              <a:t> </a:t>
            </a:r>
            <a:r>
              <a:rPr lang="ru-RU" dirty="0" smtClean="0"/>
              <a:t>7 </a:t>
            </a:r>
            <a:r>
              <a:rPr lang="ru-RU" dirty="0" smtClean="0"/>
              <a:t>класса </a:t>
            </a:r>
            <a:r>
              <a:rPr lang="ru-RU" dirty="0" err="1" smtClean="0"/>
              <a:t>Мстоян</a:t>
            </a:r>
            <a:r>
              <a:rPr lang="ru-RU" dirty="0" smtClean="0"/>
              <a:t> </a:t>
            </a:r>
            <a:r>
              <a:rPr lang="ru-RU" dirty="0" err="1" smtClean="0"/>
              <a:t>Залина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Руководитель : учитель математики </a:t>
            </a:r>
            <a:r>
              <a:rPr lang="ru-RU" dirty="0" err="1" smtClean="0"/>
              <a:t>Цепленкова</a:t>
            </a:r>
            <a:r>
              <a:rPr lang="ru-RU" dirty="0" smtClean="0"/>
              <a:t> Н.И.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071546"/>
            <a:ext cx="2114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Старинные  деньги.</a:t>
            </a:r>
            <a:endParaRPr lang="ru-RU" dirty="0"/>
          </a:p>
        </p:txBody>
      </p:sp>
      <p:pic>
        <p:nvPicPr>
          <p:cNvPr id="4" name="Рисунок 3" descr="де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500042"/>
            <a:ext cx="7620000" cy="5786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Результаты работы: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285860"/>
            <a:ext cx="593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Измерение роста учащихся и перевод в аршины и вершки.</a:t>
            </a:r>
            <a:endParaRPr lang="ru-RU" dirty="0"/>
          </a:p>
        </p:txBody>
      </p:sp>
      <p:pic>
        <p:nvPicPr>
          <p:cNvPr id="5" name="Рисунок 4" descr="SAM_37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43372" y="1643050"/>
            <a:ext cx="4381504" cy="3571880"/>
          </a:xfrm>
          <a:prstGeom prst="rect">
            <a:avLst/>
          </a:prstGeom>
        </p:spPr>
      </p:pic>
      <p:pic>
        <p:nvPicPr>
          <p:cNvPr id="6" name="Рисунок 5" descr="SAM_37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4071938"/>
            <a:ext cx="2381240" cy="2786062"/>
          </a:xfrm>
          <a:prstGeom prst="rect">
            <a:avLst/>
          </a:prstGeom>
        </p:spPr>
      </p:pic>
      <p:pic>
        <p:nvPicPr>
          <p:cNvPr id="8" name="Рисунок 7" descr="SAM_38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1857364"/>
            <a:ext cx="3952876" cy="27860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6248" y="5857892"/>
            <a:ext cx="2342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 в вершках я выше….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8358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Внеклассное мероприятие в начальных классах. Пословицы и поговорки, отрывки из произведений используются во внеклассном мероприятии.</a:t>
            </a:r>
            <a:endParaRPr lang="ru-RU" dirty="0"/>
          </a:p>
        </p:txBody>
      </p:sp>
      <p:pic>
        <p:nvPicPr>
          <p:cNvPr id="4" name="Рисунок 3" descr="SAM_37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85860"/>
            <a:ext cx="2928958" cy="2357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15001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Боязно…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SAM_37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000504"/>
            <a:ext cx="3309934" cy="25003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414" y="4071942"/>
            <a:ext cx="2490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Игра «Покажи на себе»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9" name="Рисунок 8" descr="SAM_37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1500174"/>
            <a:ext cx="2857520" cy="21431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628" y="3714752"/>
            <a:ext cx="2316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Устанавливаем связи.</a:t>
            </a:r>
            <a:endParaRPr lang="ru-RU" dirty="0"/>
          </a:p>
        </p:txBody>
      </p:sp>
      <p:pic>
        <p:nvPicPr>
          <p:cNvPr id="11" name="Рисунок 10" descr="SAM_37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57752" y="4286256"/>
            <a:ext cx="3357586" cy="22860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00628" y="4286256"/>
            <a:ext cx="327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«Объясни, что это значит»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1" y="285728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SAM_37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1785926"/>
            <a:ext cx="4429156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/>
        </p:nvGraphicFramePr>
        <p:xfrm>
          <a:off x="0" y="500042"/>
          <a:ext cx="8929718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FF0000"/>
                </a:solidFill>
              </a:rPr>
              <a:t>Обоснование актуальности проекта.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" y="0"/>
            <a:ext cx="9143999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  моего исследования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Изучить: историю появления старинных мер измерения;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Выяснить: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-какие меры измерения существуют в России,  где и как они используются ;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что означают пословицы и фразеологизмы, в которых есть названия мер измерения;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каких произведениях русских поэтов и писателей  встречаются старинные меры измерения: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внеклассное мероприятие в 1-3 классах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Старинные меры длины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Измерить: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рост учащихся нашей школы и перевести  в старинные меры длины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" y="0"/>
            <a:ext cx="9144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Сроки реализации: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сентябрь 2017– март 2018 годы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реализации проекта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 – подготовительный – сентябрь 2017 год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этап – практический (исследовательский) – октябрь 2017-декабрь 2017  год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 – обобщающий – январь 2018 год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 этап – информационно – просветительский – февраль-март 2018 год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Контроль исполнения   осуществляет учитель математики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Цепленкова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Н.И.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214290"/>
            <a:ext cx="55563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Исторические сведения.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857232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Памятники X века говорят не только о существовании системы мер в Киевской Руси, но и о государственном надзоре за правильностью их. Надзор этот был возложен на духовенство.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XV-XVII вв. появились новые меры длины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аршин, с течением времени вытеснивший локоть, и вершок.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XVIII веке усилия правительства были направлены главным образом на уточнение существующих мер.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Изменение системы мер длины, проведенное Петром I, было вызвано потребностью увязать русские и наиболее распространенные в то время в мире английские меры,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используемые в строительстве флота.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XIX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 о мерах 1842 года закончил продолжавшиеся свыше 100 лет мероприятия правительства по упорядочению системы мер.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история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4714884"/>
            <a:ext cx="5143536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4519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Старинные меры длины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3681.9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1285860"/>
            <a:ext cx="5786478" cy="52149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8429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Мера – способ определения количества по принятой единице.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428604"/>
            <a:ext cx="40719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Старинные меры веса.</a:t>
            </a:r>
            <a:endParaRPr lang="ru-RU" sz="3200" dirty="0"/>
          </a:p>
        </p:txBody>
      </p:sp>
      <p:pic>
        <p:nvPicPr>
          <p:cNvPr id="4" name="Рисунок 3" descr="ден мер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357562"/>
            <a:ext cx="3929090" cy="3119438"/>
          </a:xfrm>
          <a:prstGeom prst="rect">
            <a:avLst/>
          </a:prstGeom>
        </p:spPr>
      </p:pic>
      <p:pic>
        <p:nvPicPr>
          <p:cNvPr id="5" name="Рисунок 4" descr="лот как старинная мера масс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500174"/>
            <a:ext cx="3357586" cy="1824035"/>
          </a:xfrm>
          <a:prstGeom prst="rect">
            <a:avLst/>
          </a:prstGeom>
        </p:spPr>
      </p:pic>
      <p:pic>
        <p:nvPicPr>
          <p:cNvPr id="6" name="Рисунок 5" descr="меры массы 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571480"/>
            <a:ext cx="4714876" cy="62865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2500306"/>
            <a:ext cx="2337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Лот- старинная мера.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5786454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410 </a:t>
            </a:r>
            <a:r>
              <a:rPr lang="ru-RU" dirty="0" err="1" smtClean="0"/>
              <a:t>гр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928926" y="585789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 </a:t>
            </a:r>
            <a:r>
              <a:rPr lang="ru-RU" dirty="0" err="1" smtClean="0"/>
              <a:t>гр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2285992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12, 797 </a:t>
            </a:r>
            <a:r>
              <a:rPr lang="ru-RU" dirty="0" err="1" smtClean="0">
                <a:solidFill>
                  <a:schemeClr val="bg1"/>
                </a:solidFill>
              </a:rPr>
              <a:t>гр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4348" y="500042"/>
            <a:ext cx="4659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Старинные меры объёма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меры масс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142984"/>
            <a:ext cx="60960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43174" y="4643447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 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3071810"/>
            <a:ext cx="1471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 5 до 120 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292893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0,123 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250030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 чарок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928670"/>
            <a:ext cx="4971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Старинные меры площади.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меры площаде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643050"/>
            <a:ext cx="6096000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350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31</cp:revision>
  <dcterms:created xsi:type="dcterms:W3CDTF">2017-03-25T14:12:06Z</dcterms:created>
  <dcterms:modified xsi:type="dcterms:W3CDTF">2022-01-18T11:45:14Z</dcterms:modified>
</cp:coreProperties>
</file>