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9243E-A2BC-4DB7-926B-3C8AD6DFE4FA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D54A5-5A81-4222-B682-8676740922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D54A5-5A81-4222-B682-8676740922DA}" type="slidenum">
              <a:rPr lang="ru-RU" smtClean="0"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C9965-39BB-4E45-BF68-8981A5F13265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373F0-A24C-42D1-B989-28F464A06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C9965-39BB-4E45-BF68-8981A5F13265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373F0-A24C-42D1-B989-28F464A06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C9965-39BB-4E45-BF68-8981A5F13265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373F0-A24C-42D1-B989-28F464A06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C9965-39BB-4E45-BF68-8981A5F13265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373F0-A24C-42D1-B989-28F464A06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C9965-39BB-4E45-BF68-8981A5F13265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373F0-A24C-42D1-B989-28F464A06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C9965-39BB-4E45-BF68-8981A5F13265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373F0-A24C-42D1-B989-28F464A06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C9965-39BB-4E45-BF68-8981A5F13265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373F0-A24C-42D1-B989-28F464A06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C9965-39BB-4E45-BF68-8981A5F13265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373F0-A24C-42D1-B989-28F464A06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C9965-39BB-4E45-BF68-8981A5F13265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373F0-A24C-42D1-B989-28F464A06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C9965-39BB-4E45-BF68-8981A5F13265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373F0-A24C-42D1-B989-28F464A064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1C9965-39BB-4E45-BF68-8981A5F13265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5373F0-A24C-42D1-B989-28F464A0643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01C9965-39BB-4E45-BF68-8981A5F13265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45373F0-A24C-42D1-B989-28F464A064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sport-fan.ru/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643182"/>
            <a:ext cx="72186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Строение органов пищеварения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428604"/>
            <a:ext cx="52149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РОССИЙСКАЯ ФЕДЕРАЦИЯ </a:t>
            </a:r>
          </a:p>
          <a:p>
            <a:pPr algn="ctr"/>
            <a:r>
              <a:rPr lang="ru-RU" sz="1200" dirty="0" smtClean="0"/>
              <a:t>МИНИСТЕРСТВА ОБРАЗОВАНИЯ КАЛИНИНГРАДСКОЙ ОБЛАСТИ  </a:t>
            </a:r>
          </a:p>
          <a:p>
            <a:pPr algn="ctr"/>
            <a:r>
              <a:rPr lang="ru-RU" sz="1200" dirty="0" smtClean="0"/>
              <a:t>ГОСУДАРСТВЕННОЕ БЮДЖЕТНОЕ УЧРЕЖДЕНИЕ КАЛИНИНГРАДСКОЙ ОБЛАСТИ</a:t>
            </a:r>
          </a:p>
          <a:p>
            <a:pPr algn="ctr"/>
            <a:r>
              <a:rPr lang="ru-RU" sz="1200" dirty="0" smtClean="0"/>
              <a:t>ПРОФЕССИОНАЛЬНАЯ ОБРАЗОВАТЕЛЬНАЯ ОРГАНИЗАЦИЯ</a:t>
            </a:r>
          </a:p>
          <a:p>
            <a:pPr algn="ctr"/>
            <a:r>
              <a:rPr lang="ru-RU" sz="1200" b="1" dirty="0" smtClean="0"/>
              <a:t> «ПЕДАГОГИЧЕСКИЙ КОЛЛЕДЖ»</a:t>
            </a:r>
            <a:endParaRPr lang="ru-RU" sz="1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4071942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 smtClean="0"/>
              <a:t>Работу выполнила студентка ГБУ КО ПОО «Педагогический колледж» 21-физ</a:t>
            </a:r>
            <a:r>
              <a:rPr lang="en-US" sz="1400" dirty="0" smtClean="0"/>
              <a:t>.</a:t>
            </a:r>
            <a:r>
              <a:rPr lang="ru-RU" sz="1400" dirty="0" smtClean="0"/>
              <a:t> группы</a:t>
            </a:r>
            <a:r>
              <a:rPr lang="en-US" sz="1400" dirty="0" smtClean="0"/>
              <a:t>:</a:t>
            </a:r>
            <a:endParaRPr lang="ru-RU" sz="1400" dirty="0" smtClean="0"/>
          </a:p>
          <a:p>
            <a:pPr algn="ctr"/>
            <a:r>
              <a:rPr lang="en-US" sz="1400" dirty="0" smtClean="0"/>
              <a:t> </a:t>
            </a:r>
            <a:r>
              <a:rPr lang="ru-RU" sz="1400" dirty="0" smtClean="0"/>
              <a:t>Крылова Екатерина Геннадьевна 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5072074"/>
            <a:ext cx="49696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Руководитель</a:t>
            </a:r>
            <a:r>
              <a:rPr lang="en-US" sz="1400" dirty="0" smtClean="0"/>
              <a:t>:</a:t>
            </a:r>
            <a:r>
              <a:rPr lang="ru-RU" sz="1400" dirty="0" smtClean="0"/>
              <a:t> Соллогуб Светлана Александровна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6000768"/>
            <a:ext cx="18614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/>
              <a:t>Черняховск, 2020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0694" y="285728"/>
            <a:ext cx="21307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Пищевод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71934" y="714356"/>
            <a:ext cx="478634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i="1" dirty="0"/>
              <a:t>Пищевод </a:t>
            </a:r>
            <a:r>
              <a:rPr lang="ru-RU" sz="1400" dirty="0"/>
              <a:t>— отдел пищеварительного тракта, соединяющий глотку с желудком.</a:t>
            </a:r>
          </a:p>
          <a:p>
            <a:pPr algn="r"/>
            <a:r>
              <a:rPr lang="ru-RU" sz="1400" dirty="0"/>
              <a:t>Длина пищевода взрослого человека 26 см, толщина стенки составляет 5 мм.</a:t>
            </a:r>
          </a:p>
          <a:p>
            <a:pPr algn="r"/>
            <a:r>
              <a:rPr lang="ru-RU" sz="1400" dirty="0"/>
              <a:t>Пищевод проходит в средостении грудной полости и через отверстие диафрагмы выходит в брюшную полость.</a:t>
            </a:r>
          </a:p>
        </p:txBody>
      </p:sp>
      <p:pic>
        <p:nvPicPr>
          <p:cNvPr id="20482" name="Picture 2" descr="https://foxford.ru/uploads/tinymce_image/image/21469/%D0%BF%D0%B8%D1%89%D0%B5%D0%B2%D0%BE%D0%B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344" y="357166"/>
            <a:ext cx="3763028" cy="36433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6248" y="2214554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dirty="0"/>
              <a:t>В пищеводе расположены два замыкающих клапана: верхний и нижней пищеводные сфинктеры. Они препятствуют обратному току пищевых масс по пищеварительному тракту и не допускают попадания агрессивного содержимого желудка в верхние отделы пищеварительного </a:t>
            </a:r>
            <a:r>
              <a:rPr lang="ru-RU" sz="1600" dirty="0" smtClean="0"/>
              <a:t>канала.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214818"/>
            <a:ext cx="835824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/>
              <a:t>Стенка пищевода состоит из трех оболочек:</a:t>
            </a:r>
          </a:p>
          <a:p>
            <a:pPr algn="r"/>
            <a:r>
              <a:rPr lang="ru-RU" sz="1400" dirty="0"/>
              <a:t>слизистая оболочка (внутренняя): покрыта многослойным плоским эпителием с многочисленными слизистыми железами; </a:t>
            </a:r>
            <a:r>
              <a:rPr lang="ru-RU" sz="1400" dirty="0" err="1"/>
              <a:t>подслизистая</a:t>
            </a:r>
            <a:r>
              <a:rPr lang="ru-RU" sz="1400" dirty="0"/>
              <a:t> оболочка состоит из соединительной ткани с пучками </a:t>
            </a:r>
            <a:r>
              <a:rPr lang="ru-RU" sz="1400" dirty="0" err="1"/>
              <a:t>коллагеновых</a:t>
            </a:r>
            <a:r>
              <a:rPr lang="ru-RU" sz="1400" dirty="0"/>
              <a:t> волокон;</a:t>
            </a:r>
          </a:p>
          <a:p>
            <a:pPr algn="r"/>
            <a:r>
              <a:rPr lang="ru-RU" sz="1400" dirty="0"/>
              <a:t>мышечная оболочка: состоит из двух слоев мышечных волокон — продольных (снаружи) и циркулярных (внутри);</a:t>
            </a:r>
            <a:br>
              <a:rPr lang="ru-RU" sz="1400" dirty="0"/>
            </a:br>
            <a:r>
              <a:rPr lang="ru-RU" sz="1400" dirty="0"/>
              <a:t>В верхней части пищевода мышечная оболочка образована </a:t>
            </a:r>
            <a:r>
              <a:rPr lang="ru-RU" sz="1400" dirty="0" err="1"/>
              <a:t>поперечно-полосатыми</a:t>
            </a:r>
            <a:r>
              <a:rPr lang="ru-RU" sz="1400" dirty="0"/>
              <a:t> мышечными волокнами. Примерно на уровне одной трети пищевода (считая сверху) </a:t>
            </a:r>
            <a:r>
              <a:rPr lang="ru-RU" sz="1400" dirty="0" err="1"/>
              <a:t>поперечно-полосатые</a:t>
            </a:r>
            <a:r>
              <a:rPr lang="ru-RU" sz="1400" dirty="0"/>
              <a:t> мышечные волокна постепенно заменяются гладкомышечными. В нижней части мышечная оболочка состоит только из гладкомышечной ткани.</a:t>
            </a:r>
          </a:p>
          <a:p>
            <a:pPr algn="r"/>
            <a:r>
              <a:rPr lang="ru-RU" sz="1400" dirty="0" err="1"/>
              <a:t>адвентиция</a:t>
            </a:r>
            <a:r>
              <a:rPr lang="ru-RU" sz="14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357166"/>
            <a:ext cx="209384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Желудок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785794"/>
            <a:ext cx="85725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/>
              <a:t>Желудок</a:t>
            </a:r>
            <a:r>
              <a:rPr lang="ru-RU" sz="1400" dirty="0"/>
              <a:t> —  расширенная часть пищеварительного канала.</a:t>
            </a:r>
          </a:p>
          <a:p>
            <a:r>
              <a:rPr lang="ru-RU" sz="1400" dirty="0"/>
              <a:t>Это полый мышечный орган, расположенный в левом подреберье.</a:t>
            </a:r>
          </a:p>
          <a:p>
            <a:r>
              <a:rPr lang="ru-RU" sz="1400" dirty="0"/>
              <a:t>Объём пустого желудка составляет около 500 мл. Стенка желудка способна к сильному растяжению.</a:t>
            </a:r>
          </a:p>
          <a:p>
            <a:r>
              <a:rPr lang="ru-RU" sz="1400" dirty="0"/>
              <a:t>Содержимое желудка имеет сильнокислую реакцию, и для защиты стенок желудка от разъедания кислотой специальные железы вырабатывают слизь, покрывающую стенки желудка.</a:t>
            </a:r>
          </a:p>
          <a:p>
            <a:r>
              <a:rPr lang="ru-RU" sz="1400" dirty="0"/>
              <a:t>Стенка желудка образована тремя оболочками: слизистой, мышечной и серозной.</a:t>
            </a:r>
          </a:p>
        </p:txBody>
      </p:sp>
      <p:pic>
        <p:nvPicPr>
          <p:cNvPr id="18434" name="Picture 2" descr="https://foxford.ru/uploads/tinymce_image/image/21471/%D0%B6%D0%B5%D0%BB%D1%83%D0%B4%D0%BE%D0%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643182"/>
            <a:ext cx="6929486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572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Слизистая оболочка желудка</a:t>
            </a:r>
            <a:r>
              <a:rPr lang="ru-RU" sz="1400" dirty="0"/>
              <a:t> имеет многочисленные складки. Она покрыта однослойным цилиндрическим эпителием с многочисленными слизистыми железками и железами, вырабатывающими пищеварительные ферменты и соляную кислоту. Слизь покрывает стенки желудка и защищает их от агрессивного воздействия внутренней кислой среды. Покровный эпителий полностью обновляется в течение трех суток.</a:t>
            </a:r>
          </a:p>
          <a:p>
            <a:r>
              <a:rPr lang="ru-RU" sz="1400" dirty="0"/>
              <a:t>В слизистой оболочке есть собственный слой соединительной ткани, пронизанной многочисленными кровеносными и лимфатическими сосудами.</a:t>
            </a:r>
          </a:p>
          <a:p>
            <a:r>
              <a:rPr lang="ru-RU" sz="1400" dirty="0"/>
              <a:t>Слизистая оболочка содержит собственную тонкую мышечную пластинку, образованную тремя слоями гладкомышечных волокон.</a:t>
            </a:r>
          </a:p>
          <a:p>
            <a:r>
              <a:rPr lang="ru-RU" sz="1400" b="1" dirty="0"/>
              <a:t>Мышечная оболочка</a:t>
            </a:r>
            <a:r>
              <a:rPr lang="ru-RU" sz="1400" dirty="0"/>
              <a:t> образована тремя толстыми слоями гладкой мышечной ткани.</a:t>
            </a:r>
          </a:p>
          <a:p>
            <a:r>
              <a:rPr lang="ru-RU" sz="1400" dirty="0"/>
              <a:t>Наружная очень прочная </a:t>
            </a:r>
            <a:r>
              <a:rPr lang="ru-RU" sz="1400" b="1" dirty="0"/>
              <a:t>серозная оболочка</a:t>
            </a:r>
            <a:r>
              <a:rPr lang="ru-RU" sz="1400" dirty="0"/>
              <a:t> желудка образована соединительной тканью.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286124"/>
            <a:ext cx="74295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/>
              <a:t>Функции:</a:t>
            </a:r>
          </a:p>
          <a:p>
            <a:r>
              <a:rPr lang="ru-RU" sz="1400" dirty="0" smtClean="0"/>
              <a:t>Переваривание </a:t>
            </a:r>
            <a:r>
              <a:rPr lang="ru-RU" sz="1400" dirty="0"/>
              <a:t>пищи. Сокращающиеся стенки желудка способствуют перемешиванию пищи с желудочным соком, который выделяется рефлекторно. В кислой среде фермент пепсин расщепляет сложные белки до более простых. Фермент слюны птиалин расщепляет крахмал до тех пор, пока пищевой комок не пропитается желудочным соком и не произойдет нейтрализация фермент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290"/>
            <a:ext cx="51860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Пищеварительные железы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Печень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857233"/>
            <a:ext cx="8858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/>
              <a:t>Печень</a:t>
            </a:r>
            <a:r>
              <a:rPr lang="ru-RU" sz="1400" dirty="0"/>
              <a:t> — самая большая железа в организме человека (вес до 3000 г).</a:t>
            </a:r>
          </a:p>
          <a:p>
            <a:r>
              <a:rPr lang="ru-RU" sz="1400" dirty="0"/>
              <a:t>Печень расположена в правой половине брюшной полости под куполом диафрагмы. Находясь под защитой ребер, печень в норме не выступает за нижние ребра.</a:t>
            </a:r>
          </a:p>
          <a:p>
            <a:r>
              <a:rPr lang="ru-RU" sz="1400" dirty="0"/>
              <a:t>Печень имеет дольчатое строение. Поверхность печени покрыта соединительнотканной капсулой. Своей верхней выпуклой поверхностью печень плотно прилегает к куполу диафрагмы. </a:t>
            </a:r>
          </a:p>
          <a:p>
            <a:r>
              <a:rPr lang="ru-RU" sz="1400" dirty="0"/>
              <a:t>Печень постоянно секретирует желчь, которая накапливается в желчном пузыре.</a:t>
            </a:r>
          </a:p>
          <a:p>
            <a:r>
              <a:rPr lang="ru-RU" sz="1400" dirty="0"/>
              <a:t>От печени к двенадцатиперстной кишке отходит общий желчный проток, в который впадают протоки поджелудочной железы и желчного пузыря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29698" name="Picture 2" descr="https://foxford.ru/uploads/tinymce_image/image/21478/%D0%BF%D0%B5%D1%87%D0%B5%D0%BD%D1%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928934"/>
            <a:ext cx="4572032" cy="340954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3504" y="2928934"/>
            <a:ext cx="36433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Желчный пузырь</a:t>
            </a:r>
            <a:r>
              <a:rPr lang="ru-RU" sz="1400" dirty="0" smtClean="0"/>
              <a:t> имеет грушевидную форму. Его длина около 8 см, вместимость 30-50 мл.</a:t>
            </a:r>
          </a:p>
          <a:p>
            <a:pPr algn="just"/>
            <a:r>
              <a:rPr lang="ru-RU" sz="1400" dirty="0" smtClean="0"/>
              <a:t>Желчный пузырь служит резервуаром и "конденсатором" желчи. Внутренняя слизистая оболочка пузыря имеет многочисленные ворсинки, осуществляющие всасывание воды из желчи. Таким образом регулируется концентрация желчи, необходимая для пищеварения.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0"/>
            <a:ext cx="48702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Поджелудочная железа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674" name="Picture 2" descr="https://foxford.ru/uploads/tinymce_image/image/21477/%D0%BF%D0%BE%D0%B4%D0%B6%D0%B5%D0%BB%D1%83%D0%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824132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4296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/>
              <a:t>Поджелудочная железа </a:t>
            </a:r>
            <a:r>
              <a:rPr lang="ru-RU" sz="1400" dirty="0"/>
              <a:t>— орган, состоящий из железистой ткани, весом 60 — 80 г. </a:t>
            </a:r>
          </a:p>
          <a:p>
            <a:r>
              <a:rPr lang="ru-RU" sz="1400" dirty="0"/>
              <a:t>Большая часть железы расположена позади желудка.</a:t>
            </a:r>
          </a:p>
          <a:p>
            <a:r>
              <a:rPr lang="ru-RU" sz="1400" dirty="0"/>
              <a:t>Поджелудочная железа секретирует поджелудочный сок.</a:t>
            </a:r>
          </a:p>
          <a:p>
            <a:r>
              <a:rPr lang="ru-RU" sz="1400" dirty="0"/>
              <a:t>Это альвеолярно-трубчатая железа, состоящая из гроздевидных собраний долек, отделенных друг от друга соединительной тканью. Дольки железы расположены вокруг проходящего по длине железы ветвящегося выводного протока, в которой открываются мелкие протоки долек.</a:t>
            </a:r>
          </a:p>
          <a:p>
            <a:r>
              <a:rPr lang="ru-RU" sz="1400" dirty="0"/>
              <a:t>Проток поджелудочной железы, соединяясь с общим желчным протоком, впадает в двенадцатиперстную кишку, куда и изливает поджелудочный сок.</a:t>
            </a:r>
          </a:p>
          <a:p>
            <a:r>
              <a:rPr lang="ru-RU" sz="1400" dirty="0"/>
              <a:t>Железа состоит из двух видов железистых клеток: основных клеток железистых долек и клетки </a:t>
            </a:r>
            <a:r>
              <a:rPr lang="ru-RU" sz="1400" b="1" dirty="0"/>
              <a:t>железистых островков </a:t>
            </a:r>
            <a:r>
              <a:rPr lang="ru-RU" sz="1400" b="1" dirty="0" err="1"/>
              <a:t>Лангерганса</a:t>
            </a:r>
            <a:r>
              <a:rPr lang="ru-RU" sz="1400" dirty="0"/>
              <a:t> , выделяющих в кровь гормон инсулин. </a:t>
            </a:r>
          </a:p>
          <a:p>
            <a:r>
              <a:rPr lang="ru-RU" sz="1400" dirty="0"/>
              <a:t>Таким образом, поджелудочная железа выделяет в двенадцатиперстную кишку пищеварительный сок и гормон инсулин, участвующий в углеводном обмене.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3643314"/>
            <a:ext cx="71437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/>
              <a:t>Функции:</a:t>
            </a:r>
          </a:p>
          <a:p>
            <a:r>
              <a:rPr lang="ru-RU" sz="1400" dirty="0" smtClean="0"/>
              <a:t>Выработка </a:t>
            </a:r>
            <a:r>
              <a:rPr lang="ru-RU" sz="1400" dirty="0"/>
              <a:t>поджелудочного сока, который по протоку попадает в кишечник во время пищеварения. Реакция сока щелочная. Он содержит ферменты: трипсин (расщепляет белки), липазу (расщепляет жиры), амилазу (расщепляет углеводы). Кроме пищеварительной функции железа вырабатывает гормон инсулин, который поступает в </a:t>
            </a:r>
            <a:r>
              <a:rPr lang="ru-RU" sz="1400" dirty="0" smtClean="0"/>
              <a:t>кровь.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85728"/>
            <a:ext cx="534793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Кишечник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Двенадцатиперстная кишка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85860"/>
            <a:ext cx="60007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12-перстная кишка (лат. </a:t>
            </a:r>
            <a:r>
              <a:rPr lang="ru-RU" sz="1400" dirty="0" err="1"/>
              <a:t>duodnum</a:t>
            </a:r>
            <a:r>
              <a:rPr lang="ru-RU" sz="1400" dirty="0"/>
              <a:t>) — это первоначальный отдел тонкой кишки, который расположен после желудка. По отношению к скелету человека кишка располагается на уровне 1,2,3 поясничного позвонков. Средняя длина кишки от 25 до 30 см, что соответствует 12-ти пальцам, сложенным поперечно – отсюда и специфичность названия. Двенадцатиперстная кишка уникальна по своему строению как внешне, так и на клеточном уровне, играет важнейшую роль в системе пищеварения. Следующей после 12-перстной кишки является тощая кишка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26626" name="Picture 2" descr="Dvenadcatiperstnaja-kish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500438"/>
            <a:ext cx="4929222" cy="2782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500042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i="1" dirty="0" smtClean="0"/>
              <a:t>Функции:</a:t>
            </a:r>
          </a:p>
          <a:p>
            <a:endParaRPr lang="ru-RU" sz="1600" b="1" i="1" dirty="0"/>
          </a:p>
          <a:p>
            <a:r>
              <a:rPr lang="ru-RU" sz="1600" b="1" i="1" dirty="0" smtClean="0"/>
              <a:t>Моторно-эвакуаторная</a:t>
            </a:r>
            <a:r>
              <a:rPr lang="ru-RU" sz="1600" b="1" i="1" dirty="0"/>
              <a:t>. </a:t>
            </a:r>
            <a:r>
              <a:rPr lang="ru-RU" sz="1600" dirty="0"/>
              <a:t>Представляет собой процесс проталкивания пищи по пищевому каналу. Также орган служит резервуаром, в нем происходит выброс желчных кислот и различных ферментов железы поджелудочной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2285992"/>
            <a:ext cx="471490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/>
              <a:t>Пищеварительная. </a:t>
            </a:r>
            <a:r>
              <a:rPr lang="ru-RU" sz="1600" dirty="0"/>
              <a:t>В кишке происходит первоначальный этап пищеварения, обусловленный действием желчных кислот и ферментов поджелудочной железы.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64331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i="1" dirty="0"/>
              <a:t>Регуляторная. </a:t>
            </a:r>
            <a:r>
              <a:rPr lang="ru-RU" dirty="0"/>
              <a:t>Обусловлена регуляцией желчных кислот и ферментов поджелудочной железы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457200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i="1" dirty="0"/>
              <a:t>Кислотно-щелочная. </a:t>
            </a:r>
            <a:r>
              <a:rPr lang="ru-RU" dirty="0"/>
              <a:t>В 12-перстной кишке происходит приведение </a:t>
            </a:r>
            <a:r>
              <a:rPr lang="ru-RU" dirty="0" err="1"/>
              <a:t>pH</a:t>
            </a:r>
            <a:r>
              <a:rPr lang="ru-RU" dirty="0"/>
              <a:t> комка пищи к оптимальным показателям для его дальнейшего преобразования в других отделах пищеварительного тракта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357166"/>
            <a:ext cx="294183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Тонкий кишечник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785794"/>
            <a:ext cx="75009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Длина тонкой кишки составляет приблизительно 5 — 6 м.</a:t>
            </a:r>
          </a:p>
          <a:p>
            <a:r>
              <a:rPr lang="ru-RU" sz="1400" dirty="0"/>
              <a:t>Тонкая кишка разделена на 3 отдела: двенадцатиперстную, тощую и подвздошную кишку.</a:t>
            </a:r>
          </a:p>
          <a:p>
            <a:r>
              <a:rPr lang="ru-RU" sz="1400" dirty="0"/>
              <a:t>В двенадцатиперстную кишку впадают протоки поджелудочной железы и печени.</a:t>
            </a:r>
          </a:p>
          <a:p>
            <a:r>
              <a:rPr lang="ru-RU" sz="1400" dirty="0"/>
              <a:t>Железы стенок двенадцатиперстной кишки нейтрализуют кислоту, содержащуюся в вышедшей из желудка пищевой кашице.</a:t>
            </a:r>
          </a:p>
          <a:p>
            <a:r>
              <a:rPr lang="ru-RU" sz="1400" dirty="0"/>
              <a:t>Слизистая оболочка тонкой кишки образует </a:t>
            </a:r>
            <a:r>
              <a:rPr lang="ru-RU" sz="1400" b="1" dirty="0"/>
              <a:t>ворсинки</a:t>
            </a:r>
            <a:r>
              <a:rPr lang="ru-RU" sz="1400" dirty="0"/>
              <a:t> — выросты, выступающие в просвет кишечника. Кишечные ворсинки покрыты каемчатыми клетками, выросты их плазматической мембраны формируют множество </a:t>
            </a:r>
            <a:r>
              <a:rPr lang="ru-RU" sz="1400" b="1" dirty="0" err="1"/>
              <a:t>микроворсинок</a:t>
            </a:r>
            <a:r>
              <a:rPr lang="ru-RU" sz="1400" dirty="0"/>
              <a:t>, благодаря чему резко увеличивается всасывающая поверхность тонкой кишки. </a:t>
            </a:r>
          </a:p>
        </p:txBody>
      </p:sp>
      <p:pic>
        <p:nvPicPr>
          <p:cNvPr id="24578" name="Picture 2" descr="https://foxford.ru/uploads/tinymce_image/image/21473/%D0%BC%D0%B8%D0%BA%D1%80%D0%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3429000"/>
            <a:ext cx="371477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500702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В каждую кишечную ворсинку входит кровеносный и лимфатический сосуд. Именно в них попадают питательные вещества, а затем разносятся по организму.</a:t>
            </a:r>
          </a:p>
        </p:txBody>
      </p:sp>
      <p:pic>
        <p:nvPicPr>
          <p:cNvPr id="34818" name="Picture 2" descr="https://foxford.ru/uploads/tinymce_image/image/21474/%D0%B2%D0%BE%D1%80%D1%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28604"/>
            <a:ext cx="5357850" cy="4739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771530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Пищеварительная система</a:t>
            </a:r>
            <a:r>
              <a:rPr lang="ru-RU" sz="1600" dirty="0"/>
              <a:t> — </a:t>
            </a:r>
            <a:r>
              <a:rPr lang="ru-RU" sz="1600" dirty="0" err="1"/>
              <a:t>система</a:t>
            </a:r>
            <a:r>
              <a:rPr lang="ru-RU" sz="1600" dirty="0"/>
              <a:t> внутренних органов, выполняющих функцию механической и химической обработки пищи.</a:t>
            </a:r>
          </a:p>
          <a:p>
            <a:r>
              <a:rPr lang="ru-RU" sz="1600" b="1" dirty="0"/>
              <a:t>Функции пищеварительной системы</a:t>
            </a:r>
          </a:p>
          <a:p>
            <a:r>
              <a:rPr lang="ru-RU" sz="1600" dirty="0"/>
              <a:t>моторная: механическое измельчение и перемешивание пищи; продвижение пищевого комка по пищеварительному тракту;</a:t>
            </a:r>
          </a:p>
          <a:p>
            <a:r>
              <a:rPr lang="ru-RU" sz="1600" dirty="0"/>
              <a:t>секреторная: выделение ферментов для химической обработки пищи;</a:t>
            </a:r>
          </a:p>
          <a:p>
            <a:r>
              <a:rPr lang="ru-RU" sz="1600" dirty="0"/>
              <a:t>всасывательная: всасывание питательных веществ ворсинками тонкого кишечника и поступление питательных веществ в кровь и лимфу.   </a:t>
            </a:r>
          </a:p>
          <a:p>
            <a:pPr algn="just"/>
            <a:r>
              <a:rPr lang="ru-RU" sz="1600" dirty="0"/>
              <a:t>выделительная: выведение из пищеварительного тракта </a:t>
            </a:r>
            <a:r>
              <a:rPr lang="ru-RU" sz="1600" dirty="0" err="1"/>
              <a:t>непереваренных</a:t>
            </a:r>
            <a:r>
              <a:rPr lang="ru-RU" sz="1600" dirty="0"/>
              <a:t> веществ и некоторых продуктов метаболизма</a:t>
            </a:r>
            <a:r>
              <a:rPr lang="ru-RU" dirty="0" smtClean="0"/>
              <a:t>.</a:t>
            </a:r>
            <a:r>
              <a:rPr lang="ru-RU" b="1" dirty="0"/>
              <a:t> </a:t>
            </a:r>
            <a:r>
              <a:rPr lang="ru-RU" sz="1600" b="1" i="1" dirty="0"/>
              <a:t>Органы пищеварительной системы</a:t>
            </a:r>
          </a:p>
          <a:p>
            <a:pPr algn="just"/>
            <a:r>
              <a:rPr lang="ru-RU" sz="1600" dirty="0" smtClean="0"/>
              <a:t>Пищеварительная </a:t>
            </a:r>
            <a:r>
              <a:rPr lang="ru-RU" sz="1600" dirty="0"/>
              <a:t>система включает </a:t>
            </a:r>
            <a:r>
              <a:rPr lang="ru-RU" sz="1600" i="1" u="sng" dirty="0"/>
              <a:t>пищеварительный</a:t>
            </a:r>
            <a:r>
              <a:rPr lang="ru-RU" sz="1600" b="1" dirty="0"/>
              <a:t> </a:t>
            </a:r>
            <a:r>
              <a:rPr lang="ru-RU" sz="1600" i="1" u="sng" dirty="0"/>
              <a:t>канал</a:t>
            </a:r>
            <a:r>
              <a:rPr lang="ru-RU" sz="1600" dirty="0"/>
              <a:t> и </a:t>
            </a:r>
            <a:r>
              <a:rPr lang="ru-RU" sz="1600" i="1" u="sng" dirty="0"/>
              <a:t>пищеварительные железы</a:t>
            </a:r>
            <a:r>
              <a:rPr lang="ru-RU" sz="1600" dirty="0"/>
              <a:t>.</a:t>
            </a:r>
          </a:p>
          <a:p>
            <a:pPr algn="just"/>
            <a:r>
              <a:rPr lang="ru-RU" sz="1600" b="1" i="1" dirty="0"/>
              <a:t>Пищеварительный канал</a:t>
            </a:r>
            <a:r>
              <a:rPr lang="ru-RU" sz="1600" i="1" dirty="0"/>
              <a:t>:</a:t>
            </a:r>
          </a:p>
          <a:p>
            <a:pPr algn="just"/>
            <a:r>
              <a:rPr lang="ru-RU" sz="1600" dirty="0"/>
              <a:t>ротовая полость;</a:t>
            </a:r>
          </a:p>
          <a:p>
            <a:pPr algn="just"/>
            <a:r>
              <a:rPr lang="ru-RU" sz="1600" dirty="0"/>
              <a:t>глотка;</a:t>
            </a:r>
          </a:p>
          <a:p>
            <a:pPr algn="just"/>
            <a:r>
              <a:rPr lang="ru-RU" sz="1600" dirty="0"/>
              <a:t>пищевод;</a:t>
            </a:r>
          </a:p>
          <a:p>
            <a:pPr algn="just"/>
            <a:r>
              <a:rPr lang="ru-RU" sz="1600" dirty="0"/>
              <a:t>желудок;</a:t>
            </a:r>
          </a:p>
          <a:p>
            <a:pPr algn="just"/>
            <a:r>
              <a:rPr lang="ru-RU" sz="1600" dirty="0"/>
              <a:t>тонкая кишка;</a:t>
            </a:r>
          </a:p>
          <a:p>
            <a:pPr algn="just"/>
            <a:r>
              <a:rPr lang="ru-RU" sz="1600" dirty="0"/>
              <a:t>толстая кишка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285728"/>
            <a:ext cx="312297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Толстый кишечник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714356"/>
            <a:ext cx="8286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Толстая кишка является конечной частью пищеварительного тракта человека.</a:t>
            </a:r>
          </a:p>
          <a:p>
            <a:pPr algn="just"/>
            <a:r>
              <a:rPr lang="ru-RU" sz="1600" dirty="0"/>
              <a:t>Стенки толстой кишки состоят из трех оболочек: </a:t>
            </a:r>
            <a:r>
              <a:rPr lang="ru-RU" sz="1600" u="sng" dirty="0"/>
              <a:t>слизистой, мышечной и соединительнотканной.</a:t>
            </a:r>
          </a:p>
        </p:txBody>
      </p:sp>
      <p:pic>
        <p:nvPicPr>
          <p:cNvPr id="32770" name="Picture 2" descr="https://foxford.ru/uploads/tinymce_image/image/21484/%D1%82%D0%BE%D0%BB%D1%81%D1%82_%D0%BA%D0%B8%D1%88%D0%BA%D0%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85926"/>
            <a:ext cx="6500858" cy="4419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Мышечная оболочка состоит из гладкомышечных волокон, которые волнообразно сокращаются (</a:t>
            </a:r>
            <a:r>
              <a:rPr lang="ru-RU" sz="1400" b="1" dirty="0"/>
              <a:t>перистальтика</a:t>
            </a:r>
            <a:r>
              <a:rPr lang="ru-RU" sz="1400" dirty="0"/>
              <a:t>) и не подчиняются воле человека.</a:t>
            </a:r>
          </a:p>
          <a:p>
            <a:pPr algn="just"/>
            <a:r>
              <a:rPr lang="ru-RU" sz="1400" dirty="0"/>
              <a:t>Стенки толстой кишки толще стенок тонкой за счет большей толщины мышечного и соединительнотканного слоев. Диаметр ее внутренней полости больше диаметра внутреннего просвета тонкой кишки. </a:t>
            </a:r>
          </a:p>
          <a:p>
            <a:pPr algn="just"/>
            <a:r>
              <a:rPr lang="ru-RU" sz="1400" dirty="0"/>
              <a:t>На границе толстой и тонкой кишок расположен сфинктер.</a:t>
            </a:r>
          </a:p>
        </p:txBody>
      </p:sp>
      <p:pic>
        <p:nvPicPr>
          <p:cNvPr id="33794" name="Picture 2" descr="https://foxford.ru/uploads/tinymce_image/image/21475/%D1%82%D0%BE%D0%BB%D1%81%D1%8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857364"/>
            <a:ext cx="3962400" cy="43719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1714488"/>
            <a:ext cx="41433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/>
              <a:t>В его состав входят:</a:t>
            </a:r>
          </a:p>
          <a:p>
            <a:r>
              <a:rPr lang="ru-RU" sz="1400" dirty="0"/>
              <a:t>слепая кишка с червеобразным отростком (аппендиксом);</a:t>
            </a:r>
          </a:p>
          <a:p>
            <a:r>
              <a:rPr lang="ru-RU" sz="1400" dirty="0"/>
              <a:t>ободочная кишка, которая имеет восходящий, поперечный, нисходящий и сигмовидный отделы;</a:t>
            </a:r>
          </a:p>
        </p:txBody>
      </p:sp>
      <p:pic>
        <p:nvPicPr>
          <p:cNvPr id="33796" name="Picture 4" descr="https://foxford.ru/uploads/tinymce_image/image/21476/%D1%81%D0%BB%D0%B5%D0%B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857628"/>
            <a:ext cx="3571900" cy="2357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43438" y="3071810"/>
            <a:ext cx="40719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На границе слепой кишки и восходящего отдела ободочной кишки в толстую кишку впадает подвздошная кишка.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785794"/>
            <a:ext cx="85010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dirty="0" smtClean="0"/>
              <a:t>Прямая </a:t>
            </a:r>
            <a:r>
              <a:rPr lang="ru-RU" sz="1600" b="1" i="1" dirty="0"/>
              <a:t>кишка </a:t>
            </a:r>
            <a:r>
              <a:rPr lang="ru-RU" sz="1600" dirty="0"/>
              <a:t>– это фрагмент толстого кишечника, отграниченный сигмовидной кишкой и анальным отверстием. Протяженность органа составляет примерно 15-16 сантиметров. В средней части прямая кишка образует ампулу – область, в которой накапливаются каловые массы. В конце направление кишки смещается вниз и назад – формируется заднепроходной канал, который заканчивается </a:t>
            </a:r>
            <a:r>
              <a:rPr lang="ru-RU" sz="1600" dirty="0" err="1"/>
              <a:t>анусом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357166"/>
            <a:ext cx="28680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Прямая кишка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428868"/>
            <a:ext cx="80724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dirty="0" smtClean="0"/>
              <a:t>Функции:</a:t>
            </a:r>
          </a:p>
          <a:p>
            <a:r>
              <a:rPr lang="ru-RU" sz="1600" dirty="0" smtClean="0"/>
              <a:t>Переваривание </a:t>
            </a:r>
            <a:r>
              <a:rPr lang="ru-RU" sz="1600" dirty="0"/>
              <a:t>остатков белков и расщепление клетчатки. Образующиеся при этом ядовитые вещества всасываются в кровь, по воротной вене поступают в печень, где обезвреживаются. Всасывание воды. Образование каловых масс. Рефлекторное выведение их </a:t>
            </a:r>
            <a:r>
              <a:rPr lang="ru-RU" sz="1600" dirty="0" smtClean="0"/>
              <a:t>наружу.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929066"/>
            <a:ext cx="8143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dirty="0" smtClean="0"/>
              <a:t>Строение:</a:t>
            </a:r>
          </a:p>
          <a:p>
            <a:pPr algn="just"/>
            <a:r>
              <a:rPr lang="ru-RU" sz="1600" dirty="0" smtClean="0"/>
              <a:t>Имеет </a:t>
            </a:r>
            <a:r>
              <a:rPr lang="ru-RU" sz="1600" dirty="0"/>
              <a:t>длину до 1,5 м, диаметр в 2-3 раза больше, чем у тонкого. Вырабатывает только слизь. Здесь обитают симбиотические бактерии, расщепляющие клетчатку. Прямая кишка - конечный отдел тракта, заканчивается заднепроходным </a:t>
            </a:r>
            <a:r>
              <a:rPr lang="ru-RU" sz="1600" dirty="0" smtClean="0"/>
              <a:t>отверстием.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28"/>
            <a:ext cx="75724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Влияние физических упражнений на органы пищеварения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000108"/>
            <a:ext cx="785814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Организм человека в процессе своей жизнедеятельности непрерывно затрачивает различные вещества, входящие в состав тканей организма. Для поддержания всех основных жизненных потребностей организма необходимо, чтобы все затрачиваемые вещества, входящие в состав его клеток, тканей и органов, восполнялись пищей. Пища должна содержать все те вещества, которые входят в состав тканей организма, а именно: белки, жиры, углеводы, минеральные соли, витамины и воду. Одни из этих веществ используются организмом в качестве строительного материала, другие — как источник энергии.</a:t>
            </a:r>
          </a:p>
          <a:p>
            <a:pPr algn="just"/>
            <a:r>
              <a:rPr lang="ru-RU" sz="1400" dirty="0"/>
              <a:t>От характера питания во многом зависят здоровье, жизнедеятельность, высокая производительность труда, спортивная дееспособность человека, его спортивные достижения. </a:t>
            </a:r>
            <a:r>
              <a:rPr lang="ru-RU" sz="1400" b="1" dirty="0">
                <a:hlinkClick r:id="rId2"/>
              </a:rPr>
              <a:t>Спорт</a:t>
            </a:r>
            <a:r>
              <a:rPr lang="ru-RU" sz="1400" dirty="0"/>
              <a:t> и разнообразная, правильная пища - залог продолжительной и активной жизни.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algn="just"/>
            <a:r>
              <a:rPr lang="ru-RU" sz="1400" dirty="0"/>
              <a:t>На деятельность пищеварительных органов большое влияние оказывают эмоции, которые могут воздействовать по-разному. Отрицательные эмоции действуют неблагоприятно, положительные, наоборот, оказывают благотворное влияние на процессы пищеварения. Можно привести много примеров того, как сильные отрицательные эмоциональные переживания — состояние страха, горя, боли и т. п. — резко нарушают пищеварение: появляются так называемые «психогенные» поносы, запоры, спазмы желудка и различные другие явления. Вот почему не следует приниматься за еду тотчас после сильного эмоционального возбуждения, например, тотчас после утомительных тренировочных занятий или напряженных соревнований, особенно после неудачного выступления — проигрыша соревнования вместо ожидавшегося выигрыша.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215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При правильной методике физических упражнений и занятий спортом, в частности при укреплении мышц живота — брюшного пресса, сокращение стенок желудка и кишок усиливается, облегчается прохождение пищи по пищеварительному тракту, в результате чего улучшается весь процесс пищеварения.</a:t>
            </a:r>
          </a:p>
          <a:p>
            <a:pPr algn="just"/>
            <a:r>
              <a:rPr lang="ru-RU" sz="1400" dirty="0"/>
              <a:t>Физические упражнения благотворно воздействуют также на пищеварительную систему, почки, железы внутренней секреции. Согласованную работу всех этих органов в процессе физических упражнений обеспечивает нервная система, и, в частности, кора головного мозга.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214554"/>
            <a:ext cx="83582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Наилучшими показателями благотворного влияния физических упражнений являются: хороший аппетит, отсутствие преувеличенной разборчивости в пище и регулярное опорожнение кишечника.</a:t>
            </a:r>
          </a:p>
          <a:p>
            <a:pPr algn="just"/>
            <a:r>
              <a:rPr lang="ru-RU" sz="1400" dirty="0"/>
              <a:t>Желудочные и кишечные заболевания во многих случаях являются следствием недостаточного движения тела. При правильно организуемых и регулярно проводимых физических упражнениях подобные заболевания становятся редкими. Тренировочные занятия с большой физической нагрузкой, проводимые непосредственно после приема пищи, угнетают функцию пищеварительных желез и тем самым затрудняют переваривание пищи.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286256"/>
            <a:ext cx="82868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Большое значение имеет последовательность приемов пищи, регулярность питания в зависимости от возраста, а также от времени тренировочных занятий, величины нагрузки, соотношений между периодами тренировки и отдыха, сна и т. д.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000636"/>
            <a:ext cx="81439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Нормальное и регулярное питание является одним из важных условий правильной тренировки. В период напряженных тренировочных занятий физическими упражнениями и спортом пищу рекомендуется принимать 3—4 раза в день, по возможности всегда в одни и те же часы. Не следует перегружать желудок, тренироваться непосредственно после приема пищи или натощак. Лучше всего начинать занятия и участвовать в соревнованиях через 2—3, а иногда и 4 часа после еды.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071678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Следует обязательно опорожнять кишечник по утрам или перед тренировкой. Если имеются запоры, необходимо принимать меры для их устранения.</a:t>
            </a:r>
          </a:p>
          <a:p>
            <a:pPr algn="just"/>
            <a:r>
              <a:rPr lang="ru-RU" dirty="0"/>
              <a:t>Нарушения функции пищеварительного аппарата могут быть причиной снижения спортивной работоспособности и одним из признаков переутомления — </a:t>
            </a:r>
            <a:r>
              <a:rPr lang="ru-RU" dirty="0" err="1"/>
              <a:t>перетренированности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3071810"/>
            <a:ext cx="61205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i="1" dirty="0"/>
              <a:t>Пищеварительные железы:</a:t>
            </a:r>
          </a:p>
          <a:p>
            <a:r>
              <a:rPr lang="ru-RU" sz="1600" dirty="0"/>
              <a:t>слюнные железы;</a:t>
            </a:r>
          </a:p>
          <a:p>
            <a:r>
              <a:rPr lang="ru-RU" sz="1600" dirty="0"/>
              <a:t>желудочные железы;</a:t>
            </a:r>
          </a:p>
          <a:p>
            <a:r>
              <a:rPr lang="ru-RU" sz="1600" dirty="0"/>
              <a:t>кишечные железы;</a:t>
            </a:r>
          </a:p>
          <a:p>
            <a:r>
              <a:rPr lang="ru-RU" sz="1600" dirty="0"/>
              <a:t>поджелудочная железа;</a:t>
            </a:r>
          </a:p>
          <a:p>
            <a:r>
              <a:rPr lang="ru-RU" sz="1600" dirty="0"/>
              <a:t>печень.</a:t>
            </a:r>
          </a:p>
        </p:txBody>
      </p:sp>
      <p:pic>
        <p:nvPicPr>
          <p:cNvPr id="15362" name="Picture 2" descr="https://foxford.ru/uploads/tinymce_image/image/21413/%D0%BF%D0%B8%D1%89_%D0%BA%D0%B0%D0%B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428604"/>
            <a:ext cx="4861051" cy="5094043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0"/>
            <a:ext cx="2712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irce"/>
                <a:cs typeface="Arial" pitchFamily="34" charset="0"/>
              </a:rPr>
              <a:t>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542926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/>
              <a:t>Рис. Пищеварительная система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Органы </a:t>
            </a:r>
            <a:r>
              <a:rPr lang="ru-RU" sz="1600" b="1" dirty="0"/>
              <a:t>ротовой полости</a:t>
            </a:r>
          </a:p>
          <a:p>
            <a:r>
              <a:rPr lang="ru-RU" sz="1600" dirty="0"/>
              <a:t>Началом пищеварительной системы является ротовая полость, сверху ограниченная твердым и мягким </a:t>
            </a:r>
            <a:r>
              <a:rPr lang="ru-RU" sz="1600" b="1" dirty="0"/>
              <a:t>нёбом</a:t>
            </a:r>
            <a:r>
              <a:rPr lang="ru-RU" sz="1600" dirty="0"/>
              <a:t>.</a:t>
            </a:r>
          </a:p>
          <a:p>
            <a:r>
              <a:rPr lang="ru-RU" sz="1600" dirty="0"/>
              <a:t>Нёбо отделяет ротовую полость от носовой полости и носоглотки.</a:t>
            </a:r>
          </a:p>
          <a:p>
            <a:endParaRPr lang="ru-RU" sz="1600" b="1" dirty="0" smtClean="0"/>
          </a:p>
        </p:txBody>
      </p:sp>
      <p:pic>
        <p:nvPicPr>
          <p:cNvPr id="14338" name="Picture 2" descr="https://foxford.ru/uploads/tinymce_image/image/21411/%D1%80%D0%BE%D1%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4702975" cy="376238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5572140"/>
            <a:ext cx="21675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/>
              <a:t>Рис. Ротовая полость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2214554"/>
            <a:ext cx="42148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Мягкий язычок</a:t>
            </a:r>
            <a:r>
              <a:rPr lang="ru-RU" sz="1600" dirty="0" smtClean="0"/>
              <a:t>, которым заканчивается мягкое небо, закрывает вход в носоглотку во время проглатывания пищи.</a:t>
            </a:r>
          </a:p>
          <a:p>
            <a:pPr algn="ctr"/>
            <a:r>
              <a:rPr lang="ru-RU" sz="1600" dirty="0" smtClean="0"/>
              <a:t>У входа в глотку находятся </a:t>
            </a:r>
            <a:r>
              <a:rPr lang="ru-RU" sz="1600" b="1" dirty="0" smtClean="0"/>
              <a:t>миндалины</a:t>
            </a:r>
            <a:r>
              <a:rPr lang="ru-RU" sz="1600" dirty="0" smtClean="0"/>
              <a:t> — органы лимфатической системы, осуществляющие иммунную защиту организма.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928670"/>
            <a:ext cx="821537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algn="just"/>
            <a:r>
              <a:rPr lang="ru-RU" sz="1600" dirty="0"/>
              <a:t>В ротовой полости взрослого человека располагается 32 зуба.</a:t>
            </a:r>
          </a:p>
          <a:p>
            <a:pPr algn="just"/>
            <a:r>
              <a:rPr lang="ru-RU" sz="1600" dirty="0"/>
              <a:t>Человек , как и все млекопитающие, имеет </a:t>
            </a:r>
            <a:r>
              <a:rPr lang="ru-RU" sz="1600" b="1" dirty="0" err="1"/>
              <a:t>гетеродонтную</a:t>
            </a:r>
            <a:r>
              <a:rPr lang="ru-RU" sz="1600" b="1" dirty="0"/>
              <a:t> зубную систему</a:t>
            </a:r>
            <a:r>
              <a:rPr lang="ru-RU" sz="1600" dirty="0"/>
              <a:t>: зубы различаются по строению и выполняемым ими функциям, т.к. человек является </a:t>
            </a:r>
            <a:r>
              <a:rPr lang="ru-RU" sz="1600" b="1" dirty="0"/>
              <a:t>полифагом </a:t>
            </a:r>
            <a:r>
              <a:rPr lang="ru-RU" sz="1600" dirty="0"/>
              <a:t>(питается разнообразной пищей). </a:t>
            </a:r>
          </a:p>
          <a:p>
            <a:pPr algn="just"/>
            <a:r>
              <a:rPr lang="ru-RU" sz="1600" dirty="0"/>
              <a:t>На каждой челюсти взрослого человека:</a:t>
            </a:r>
          </a:p>
          <a:p>
            <a:pPr algn="just"/>
            <a:r>
              <a:rPr lang="ru-RU" sz="1600" dirty="0"/>
              <a:t>4 резца;</a:t>
            </a:r>
          </a:p>
          <a:p>
            <a:pPr algn="just"/>
            <a:r>
              <a:rPr lang="ru-RU" sz="1600" dirty="0"/>
              <a:t>2 клыка;</a:t>
            </a:r>
          </a:p>
          <a:p>
            <a:pPr algn="just"/>
            <a:r>
              <a:rPr lang="ru-RU" sz="1600" dirty="0"/>
              <a:t>4 </a:t>
            </a:r>
            <a:r>
              <a:rPr lang="ru-RU" sz="1600" dirty="0" err="1"/>
              <a:t>премоляра</a:t>
            </a:r>
            <a:r>
              <a:rPr lang="ru-RU" sz="1600" dirty="0"/>
              <a:t> (малых коренных зуба);</a:t>
            </a:r>
          </a:p>
          <a:p>
            <a:pPr algn="just"/>
            <a:r>
              <a:rPr lang="ru-RU" sz="1600" dirty="0"/>
              <a:t>6 моляров (больших коренных зубов).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428604"/>
            <a:ext cx="32720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Строение зуба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4" name="Picture 2" descr="https://foxford.ru/uploads/tinymce_image/image/21405/%D0%B7%D1%83%D0%B1%D1%8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428868"/>
            <a:ext cx="3645731" cy="33575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28638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/>
              <a:t>Резцы и клыки предназначены для откусывания пищи, а коренные зубы — для ее пережевывания и перетирания.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596" y="1643050"/>
            <a:ext cx="6703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irce"/>
                <a:cs typeface="Arial" pitchFamily="34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irce"/>
                <a:cs typeface="Arial" pitchFamily="34" charset="0"/>
              </a:rPr>
              <a:t>  </a:t>
            </a:r>
            <a:endParaRPr kumimoji="0" lang="ru-RU" sz="16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irce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285784" y="5786454"/>
            <a:ext cx="46153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      </a:t>
            </a:r>
          </a:p>
        </p:txBody>
      </p:sp>
      <p:pic>
        <p:nvPicPr>
          <p:cNvPr id="8" name="Рисунок 7" descr="http://tana2.ru/wp-content/uploads/2016/03/tooth2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1538" y="857232"/>
            <a:ext cx="7215237" cy="4786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f.ppt-online.org/files/slide/m/MVbaIvLkHGUzoOp56AmZyc3qJRegDXsWTS0lhB/slide-13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5471887" cy="392318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00298" y="357166"/>
            <a:ext cx="36166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Строение языка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1428736"/>
            <a:ext cx="29289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/>
              <a:t>Функции:</a:t>
            </a:r>
          </a:p>
          <a:p>
            <a:pPr algn="ctr"/>
            <a:r>
              <a:rPr lang="ru-RU" sz="1400" dirty="0" smtClean="0"/>
              <a:t>Орган </a:t>
            </a:r>
            <a:r>
              <a:rPr lang="ru-RU" sz="1400" dirty="0"/>
              <a:t>вкуса и речи. Тело языка формирует пищевой комок, корень языка участвует в глотательном движении, которое осуществляется рефлекторно. Слизистая оболочка снабжена вкусовыми рецепторами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357166"/>
            <a:ext cx="346921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Слюнные железы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928670"/>
            <a:ext cx="75724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В ротовую полость открываются выводные протоки трех пар крупных </a:t>
            </a:r>
            <a:r>
              <a:rPr lang="ru-RU" sz="1400" b="1" dirty="0"/>
              <a:t>слюнных желез:</a:t>
            </a:r>
            <a:r>
              <a:rPr lang="ru-RU" sz="1400" dirty="0"/>
              <a:t> околоушной, подчелюстной и подъязычной, находящихся за пределами ротовой полости. Кроме них в слизистой оболочке ротовой полости располагаются многочисленные мелкие слюнные железы: щечные, небные, язычные. </a:t>
            </a:r>
          </a:p>
        </p:txBody>
      </p:sp>
      <p:pic>
        <p:nvPicPr>
          <p:cNvPr id="21506" name="Picture 2" descr="https://www.oum.ru/upload/medialibrary/76b/76b64f43b42f06fd1f7e99afd881f6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71678"/>
            <a:ext cx="3857652" cy="39290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7686" y="207167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/>
              <a:t>В норме в слюнной жидкости присутствуют следующие ферменты:</a:t>
            </a:r>
          </a:p>
          <a:p>
            <a:pPr algn="ctr"/>
            <a:r>
              <a:rPr lang="ru-RU" sz="1400" dirty="0"/>
              <a:t>амилаза расщепляет крахмалы до дисахаридов,</a:t>
            </a:r>
          </a:p>
          <a:p>
            <a:pPr algn="ctr"/>
            <a:r>
              <a:rPr lang="ru-RU" sz="1400" dirty="0" err="1"/>
              <a:t>мальтаза</a:t>
            </a:r>
            <a:r>
              <a:rPr lang="ru-RU" sz="1400" dirty="0"/>
              <a:t> завершает этот процесс, преобразуя дисахариды в молекулы глюкозы.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350043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/>
              <a:t>Концентрация этих ферментов обычно очень высока, поскольку до момента проглатывания пища находится в ротовой полости в среднем 18–23 секунды. Однако далеко не всегда этого времени бывает достаточно, поэтому гастроэнтерологи рекомендуют тщательно и длительно пережёвывать каждый кусочек, тогда крахмалы успеют полностью расщепиться, а сама пища станет более мягкой и однородной.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68" y="357166"/>
            <a:ext cx="162736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Глотка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857232"/>
            <a:ext cx="73581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Глотка является воронкообразной пищеварительной трубкой, которая соединяет ротовую полость и непосредственно пищевод. Единственной её функцией является глотательный процесс, который происходит рефлекторно. Её длина составляет около 10 см, которые разделяются примерно поровну между </a:t>
            </a:r>
            <a:r>
              <a:rPr lang="ru-RU" sz="1400" dirty="0" err="1"/>
              <a:t>рото</a:t>
            </a:r>
            <a:r>
              <a:rPr lang="ru-RU" sz="1400" dirty="0"/>
              <a:t>-, носоглоткой и гортанной частью. Именно здесь пересекаются дыхательная и пищеварительная системы, разделённые надгортанником, который в норме препятствует попаданию пищи в лёгкие. Однако при недостаточной его работе или спонтанном глотании этот защитный процесс нарушается, в результате чего может появиться асфиксия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071810"/>
            <a:ext cx="778674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Полость глотки выстлана многослойным плоским эпителием. Слизистая глотки непосредственно переходит в слизистую пищевода. В слизистой глотки, как и в слизистой ротовой полости, находятся многочисленные слизистые железки.</a:t>
            </a:r>
          </a:p>
          <a:p>
            <a:pPr algn="ctr"/>
            <a:r>
              <a:rPr lang="ru-RU" sz="1400" dirty="0"/>
              <a:t>Носовая часть глотки (носоглотка) посредством двух отверстий (хоан) сообщается с полостью носа.</a:t>
            </a:r>
          </a:p>
          <a:p>
            <a:pPr algn="ctr"/>
            <a:r>
              <a:rPr lang="ru-RU" sz="1400" dirty="0"/>
              <a:t>С боковых сторон в носоглотку открываются глоточные отверстия слуховых (евстахиевых) труб, соединяющих полость среднего уха с полостью глотки.</a:t>
            </a:r>
          </a:p>
          <a:p>
            <a:pPr algn="ctr"/>
            <a:r>
              <a:rPr lang="ru-RU" sz="1400" dirty="0"/>
              <a:t>У входа в глотку как со стороны рта, так и со стороны носа имеются скопления лимфоидной ткани — </a:t>
            </a:r>
            <a:r>
              <a:rPr lang="ru-RU" sz="1400" b="1" dirty="0"/>
              <a:t>миндалины</a:t>
            </a:r>
            <a:r>
              <a:rPr lang="ru-RU" sz="1400" dirty="0"/>
              <a:t>: две небные, одна язычная, две около отверстий слуховых труб и одна глоточная. Это лимфоидное кольцо называется </a:t>
            </a:r>
            <a:r>
              <a:rPr lang="ru-RU" sz="1400" b="1" dirty="0"/>
              <a:t>кольцом Пирогова</a:t>
            </a:r>
            <a:r>
              <a:rPr lang="ru-RU" sz="1400" dirty="0"/>
              <a:t>, по имени великого русского хирурга, описавшего это кольцо впервые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149</TotalTime>
  <Words>1622</Words>
  <Application>Microsoft Office PowerPoint</Application>
  <PresentationFormat>Экран (4:3)</PresentationFormat>
  <Paragraphs>153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2020-04-12T09:23:35Z</dcterms:created>
  <dcterms:modified xsi:type="dcterms:W3CDTF">2020-04-12T11:53:32Z</dcterms:modified>
</cp:coreProperties>
</file>