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700"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5B46343-7BD0-47C0-B13C-CFCA629A2E6A}" type="datetimeFigureOut">
              <a:rPr lang="ru-RU" smtClean="0"/>
              <a:t>28.05.2021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424FCCC-36DA-40E8-9460-B13D2CBFCA4B}" type="slidenum">
              <a:rPr lang="ru-RU" smtClean="0"/>
              <a:t>‹#›</a:t>
            </a:fld>
            <a:endParaRPr lang="ru-RU"/>
          </a:p>
        </p:txBody>
      </p:sp>
    </p:spTree>
    <p:extLst>
      <p:ext uri="{BB962C8B-B14F-4D97-AF65-F5344CB8AC3E}">
        <p14:creationId xmlns:p14="http://schemas.microsoft.com/office/powerpoint/2010/main" val="2406932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B5B46343-7BD0-47C0-B13C-CFCA629A2E6A}" type="datetimeFigureOut">
              <a:rPr lang="ru-RU" smtClean="0"/>
              <a:t>28.05.2021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424FCCC-36DA-40E8-9460-B13D2CBFCA4B}" type="slidenum">
              <a:rPr lang="ru-RU" smtClean="0"/>
              <a:t>‹#›</a:t>
            </a:fld>
            <a:endParaRPr lang="ru-RU"/>
          </a:p>
        </p:txBody>
      </p:sp>
    </p:spTree>
    <p:extLst>
      <p:ext uri="{BB962C8B-B14F-4D97-AF65-F5344CB8AC3E}">
        <p14:creationId xmlns:p14="http://schemas.microsoft.com/office/powerpoint/2010/main" val="1375421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B5B46343-7BD0-47C0-B13C-CFCA629A2E6A}" type="datetimeFigureOut">
              <a:rPr lang="ru-RU" smtClean="0"/>
              <a:t>28.05.2021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424FCCC-36DA-40E8-9460-B13D2CBFCA4B}" type="slidenum">
              <a:rPr lang="ru-RU" smtClean="0"/>
              <a:t>‹#›</a:t>
            </a:fld>
            <a:endParaRPr lang="ru-RU"/>
          </a:p>
        </p:txBody>
      </p:sp>
    </p:spTree>
    <p:extLst>
      <p:ext uri="{BB962C8B-B14F-4D97-AF65-F5344CB8AC3E}">
        <p14:creationId xmlns:p14="http://schemas.microsoft.com/office/powerpoint/2010/main" val="780150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B5B46343-7BD0-47C0-B13C-CFCA629A2E6A}" type="datetimeFigureOut">
              <a:rPr lang="ru-RU" smtClean="0"/>
              <a:t>28.05.2021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424FCCC-36DA-40E8-9460-B13D2CBFCA4B}" type="slidenum">
              <a:rPr lang="ru-RU" smtClean="0"/>
              <a:t>‹#›</a:t>
            </a:fld>
            <a:endParaRPr lang="ru-RU"/>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719432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B5B46343-7BD0-47C0-B13C-CFCA629A2E6A}" type="datetimeFigureOut">
              <a:rPr lang="ru-RU" smtClean="0"/>
              <a:t>28.05.2021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424FCCC-36DA-40E8-9460-B13D2CBFCA4B}" type="slidenum">
              <a:rPr lang="ru-RU" smtClean="0"/>
              <a:t>‹#›</a:t>
            </a:fld>
            <a:endParaRPr lang="ru-RU"/>
          </a:p>
        </p:txBody>
      </p:sp>
    </p:spTree>
    <p:extLst>
      <p:ext uri="{BB962C8B-B14F-4D97-AF65-F5344CB8AC3E}">
        <p14:creationId xmlns:p14="http://schemas.microsoft.com/office/powerpoint/2010/main" val="12221941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B5B46343-7BD0-47C0-B13C-CFCA629A2E6A}" type="datetimeFigureOut">
              <a:rPr lang="ru-RU" smtClean="0"/>
              <a:t>28.05.2021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424FCCC-36DA-40E8-9460-B13D2CBFCA4B}" type="slidenum">
              <a:rPr lang="ru-RU" smtClean="0"/>
              <a:t>‹#›</a:t>
            </a:fld>
            <a:endParaRPr lang="ru-RU"/>
          </a:p>
        </p:txBody>
      </p:sp>
    </p:spTree>
    <p:extLst>
      <p:ext uri="{BB962C8B-B14F-4D97-AF65-F5344CB8AC3E}">
        <p14:creationId xmlns:p14="http://schemas.microsoft.com/office/powerpoint/2010/main" val="26300832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B5B46343-7BD0-47C0-B13C-CFCA629A2E6A}" type="datetimeFigureOut">
              <a:rPr lang="ru-RU" smtClean="0"/>
              <a:t>28.05.2021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424FCCC-36DA-40E8-9460-B13D2CBFCA4B}" type="slidenum">
              <a:rPr lang="ru-RU" smtClean="0"/>
              <a:t>‹#›</a:t>
            </a:fld>
            <a:endParaRPr lang="ru-RU"/>
          </a:p>
        </p:txBody>
      </p:sp>
    </p:spTree>
    <p:extLst>
      <p:ext uri="{BB962C8B-B14F-4D97-AF65-F5344CB8AC3E}">
        <p14:creationId xmlns:p14="http://schemas.microsoft.com/office/powerpoint/2010/main" val="32092646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5B46343-7BD0-47C0-B13C-CFCA629A2E6A}" type="datetimeFigureOut">
              <a:rPr lang="ru-RU" smtClean="0"/>
              <a:t>28.05.2021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424FCCC-36DA-40E8-9460-B13D2CBFCA4B}" type="slidenum">
              <a:rPr lang="ru-RU" smtClean="0"/>
              <a:t>‹#›</a:t>
            </a:fld>
            <a:endParaRPr lang="ru-RU"/>
          </a:p>
        </p:txBody>
      </p:sp>
    </p:spTree>
    <p:extLst>
      <p:ext uri="{BB962C8B-B14F-4D97-AF65-F5344CB8AC3E}">
        <p14:creationId xmlns:p14="http://schemas.microsoft.com/office/powerpoint/2010/main" val="25875860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smtClean="0"/>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5B46343-7BD0-47C0-B13C-CFCA629A2E6A}" type="datetimeFigureOut">
              <a:rPr lang="ru-RU" smtClean="0"/>
              <a:t>28.05.2021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424FCCC-36DA-40E8-9460-B13D2CBFCA4B}" type="slidenum">
              <a:rPr lang="ru-RU" smtClean="0"/>
              <a:t>‹#›</a:t>
            </a:fld>
            <a:endParaRPr lang="ru-RU"/>
          </a:p>
        </p:txBody>
      </p:sp>
    </p:spTree>
    <p:extLst>
      <p:ext uri="{BB962C8B-B14F-4D97-AF65-F5344CB8AC3E}">
        <p14:creationId xmlns:p14="http://schemas.microsoft.com/office/powerpoint/2010/main" val="3470540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5B46343-7BD0-47C0-B13C-CFCA629A2E6A}" type="datetimeFigureOut">
              <a:rPr lang="ru-RU" smtClean="0"/>
              <a:t>28.05.2021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424FCCC-36DA-40E8-9460-B13D2CBFCA4B}" type="slidenum">
              <a:rPr lang="ru-RU" smtClean="0"/>
              <a:t>‹#›</a:t>
            </a:fld>
            <a:endParaRPr lang="ru-RU"/>
          </a:p>
        </p:txBody>
      </p:sp>
    </p:spTree>
    <p:extLst>
      <p:ext uri="{BB962C8B-B14F-4D97-AF65-F5344CB8AC3E}">
        <p14:creationId xmlns:p14="http://schemas.microsoft.com/office/powerpoint/2010/main" val="3370798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smtClean="0"/>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5B46343-7BD0-47C0-B13C-CFCA629A2E6A}" type="datetimeFigureOut">
              <a:rPr lang="ru-RU" smtClean="0"/>
              <a:t>28.05.2021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424FCCC-36DA-40E8-9460-B13D2CBFCA4B}" type="slidenum">
              <a:rPr lang="ru-RU" smtClean="0"/>
              <a:t>‹#›</a:t>
            </a:fld>
            <a:endParaRPr lang="ru-RU"/>
          </a:p>
        </p:txBody>
      </p:sp>
    </p:spTree>
    <p:extLst>
      <p:ext uri="{BB962C8B-B14F-4D97-AF65-F5344CB8AC3E}">
        <p14:creationId xmlns:p14="http://schemas.microsoft.com/office/powerpoint/2010/main" val="4055891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5B46343-7BD0-47C0-B13C-CFCA629A2E6A}" type="datetimeFigureOut">
              <a:rPr lang="ru-RU" smtClean="0"/>
              <a:t>28.05.2021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424FCCC-36DA-40E8-9460-B13D2CBFCA4B}" type="slidenum">
              <a:rPr lang="ru-RU" smtClean="0"/>
              <a:t>‹#›</a:t>
            </a:fld>
            <a:endParaRPr lang="ru-RU"/>
          </a:p>
        </p:txBody>
      </p:sp>
    </p:spTree>
    <p:extLst>
      <p:ext uri="{BB962C8B-B14F-4D97-AF65-F5344CB8AC3E}">
        <p14:creationId xmlns:p14="http://schemas.microsoft.com/office/powerpoint/2010/main" val="1340244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5B46343-7BD0-47C0-B13C-CFCA629A2E6A}" type="datetimeFigureOut">
              <a:rPr lang="ru-RU" smtClean="0"/>
              <a:t>28.05.2021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424FCCC-36DA-40E8-9460-B13D2CBFCA4B}" type="slidenum">
              <a:rPr lang="ru-RU" smtClean="0"/>
              <a:t>‹#›</a:t>
            </a:fld>
            <a:endParaRPr lang="ru-RU"/>
          </a:p>
        </p:txBody>
      </p:sp>
    </p:spTree>
    <p:extLst>
      <p:ext uri="{BB962C8B-B14F-4D97-AF65-F5344CB8AC3E}">
        <p14:creationId xmlns:p14="http://schemas.microsoft.com/office/powerpoint/2010/main" val="2636910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5B46343-7BD0-47C0-B13C-CFCA629A2E6A}" type="datetimeFigureOut">
              <a:rPr lang="ru-RU" smtClean="0"/>
              <a:t>28.05.2021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424FCCC-36DA-40E8-9460-B13D2CBFCA4B}" type="slidenum">
              <a:rPr lang="ru-RU" smtClean="0"/>
              <a:t>‹#›</a:t>
            </a:fld>
            <a:endParaRPr lang="ru-RU"/>
          </a:p>
        </p:txBody>
      </p:sp>
    </p:spTree>
    <p:extLst>
      <p:ext uri="{BB962C8B-B14F-4D97-AF65-F5344CB8AC3E}">
        <p14:creationId xmlns:p14="http://schemas.microsoft.com/office/powerpoint/2010/main" val="3134881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B5B46343-7BD0-47C0-B13C-CFCA629A2E6A}" type="datetimeFigureOut">
              <a:rPr lang="ru-RU" smtClean="0"/>
              <a:t>28.05.2021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424FCCC-36DA-40E8-9460-B13D2CBFCA4B}" type="slidenum">
              <a:rPr lang="ru-RU" smtClean="0"/>
              <a:t>‹#›</a:t>
            </a:fld>
            <a:endParaRPr lang="ru-RU"/>
          </a:p>
        </p:txBody>
      </p:sp>
    </p:spTree>
    <p:extLst>
      <p:ext uri="{BB962C8B-B14F-4D97-AF65-F5344CB8AC3E}">
        <p14:creationId xmlns:p14="http://schemas.microsoft.com/office/powerpoint/2010/main" val="3737025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smtClean="0"/>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B5B46343-7BD0-47C0-B13C-CFCA629A2E6A}" type="datetimeFigureOut">
              <a:rPr lang="ru-RU" smtClean="0"/>
              <a:t>28.05.2021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424FCCC-36DA-40E8-9460-B13D2CBFCA4B}" type="slidenum">
              <a:rPr lang="ru-RU" smtClean="0"/>
              <a:t>‹#›</a:t>
            </a:fld>
            <a:endParaRPr lang="ru-RU"/>
          </a:p>
        </p:txBody>
      </p:sp>
    </p:spTree>
    <p:extLst>
      <p:ext uri="{BB962C8B-B14F-4D97-AF65-F5344CB8AC3E}">
        <p14:creationId xmlns:p14="http://schemas.microsoft.com/office/powerpoint/2010/main" val="528074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B5B46343-7BD0-47C0-B13C-CFCA629A2E6A}" type="datetimeFigureOut">
              <a:rPr lang="ru-RU" smtClean="0"/>
              <a:t>28.05.2021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424FCCC-36DA-40E8-9460-B13D2CBFCA4B}" type="slidenum">
              <a:rPr lang="ru-RU" smtClean="0"/>
              <a:t>‹#›</a:t>
            </a:fld>
            <a:endParaRPr lang="ru-RU"/>
          </a:p>
        </p:txBody>
      </p:sp>
    </p:spTree>
    <p:extLst>
      <p:ext uri="{BB962C8B-B14F-4D97-AF65-F5344CB8AC3E}">
        <p14:creationId xmlns:p14="http://schemas.microsoft.com/office/powerpoint/2010/main" val="845320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B5B46343-7BD0-47C0-B13C-CFCA629A2E6A}" type="datetimeFigureOut">
              <a:rPr lang="ru-RU" smtClean="0"/>
              <a:t>28.05.2021</a:t>
            </a:fld>
            <a:endParaRPr lang="ru-RU"/>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ru-RU"/>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1424FCCC-36DA-40E8-9460-B13D2CBFCA4B}" type="slidenum">
              <a:rPr lang="ru-RU" smtClean="0"/>
              <a:t>‹#›</a:t>
            </a:fld>
            <a:endParaRPr lang="ru-RU"/>
          </a:p>
        </p:txBody>
      </p:sp>
    </p:spTree>
    <p:extLst>
      <p:ext uri="{BB962C8B-B14F-4D97-AF65-F5344CB8AC3E}">
        <p14:creationId xmlns:p14="http://schemas.microsoft.com/office/powerpoint/2010/main" val="4107787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38632" y="251088"/>
            <a:ext cx="8042787" cy="1754326"/>
          </a:xfrm>
          <a:prstGeom prst="rect">
            <a:avLst/>
          </a:prstGeom>
        </p:spPr>
        <p:txBody>
          <a:bodyPr wrap="square">
            <a:spAutoFit/>
          </a:bodyPr>
          <a:lstStyle/>
          <a:p>
            <a:pPr marR="269240" indent="270510" algn="ctr">
              <a:lnSpc>
                <a:spcPct val="150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государственное бюджетное учреждение</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R="359410" indent="270510" algn="ctr">
              <a:lnSpc>
                <a:spcPct val="150000"/>
              </a:lnSpc>
              <a:spcAft>
                <a:spcPts val="0"/>
              </a:spcAft>
            </a:pPr>
            <a:r>
              <a:rPr lang="ru-RU" dirty="0" smtClean="0">
                <a:latin typeface="Times New Roman" panose="02020603050405020304" pitchFamily="18" charset="0"/>
                <a:ea typeface="Calibri" panose="020F0502020204030204" pitchFamily="34" charset="0"/>
                <a:cs typeface="Times New Roman" panose="02020603050405020304" pitchFamily="18" charset="0"/>
              </a:rPr>
              <a:t>   Калининградской </a:t>
            </a:r>
            <a:r>
              <a:rPr lang="ru-RU" dirty="0">
                <a:latin typeface="Times New Roman" panose="02020603050405020304" pitchFamily="18" charset="0"/>
                <a:ea typeface="Calibri" panose="020F0502020204030204" pitchFamily="34" charset="0"/>
                <a:cs typeface="Times New Roman" panose="02020603050405020304" pitchFamily="18" charset="0"/>
              </a:rPr>
              <a:t>области профессиональная образовательная организация</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R="359410" indent="270510">
              <a:lnSpc>
                <a:spcPct val="150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                       </a:t>
            </a:r>
            <a:r>
              <a:rPr lang="ru-RU" dirty="0" smtClean="0">
                <a:latin typeface="Times New Roman" panose="02020603050405020304" pitchFamily="18" charset="0"/>
                <a:ea typeface="Calibri" panose="020F0502020204030204" pitchFamily="34" charset="0"/>
                <a:cs typeface="Times New Roman" panose="02020603050405020304" pitchFamily="18" charset="0"/>
              </a:rPr>
              <a:t>             «</a:t>
            </a:r>
            <a:r>
              <a:rPr lang="ru-RU" dirty="0">
                <a:latin typeface="Times New Roman" panose="02020603050405020304" pitchFamily="18" charset="0"/>
                <a:ea typeface="Calibri" panose="020F0502020204030204" pitchFamily="34" charset="0"/>
                <a:cs typeface="Times New Roman" panose="02020603050405020304" pitchFamily="18" charset="0"/>
              </a:rPr>
              <a:t>Педагогический колледж»</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2951760" y="2298741"/>
            <a:ext cx="5816529" cy="923330"/>
          </a:xfrm>
          <a:prstGeom prst="rect">
            <a:avLst/>
          </a:prstGeom>
          <a:noFill/>
        </p:spPr>
        <p:txBody>
          <a:bodyPr wrap="none" lIns="91440" tIns="45720" rIns="91440" bIns="45720">
            <a:spAutoFit/>
          </a:bodyPr>
          <a:lstStyle/>
          <a:p>
            <a:pPr algn="ctr"/>
            <a:r>
              <a:rPr lang="ru-RU" sz="5400"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Судьи в волейболе</a:t>
            </a:r>
            <a:endParaRPr lang="ru-RU" sz="5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2951760" y="3515398"/>
            <a:ext cx="6096000" cy="1338828"/>
          </a:xfrm>
          <a:prstGeom prst="rect">
            <a:avLst/>
          </a:prstGeom>
        </p:spPr>
        <p:txBody>
          <a:bodyPr>
            <a:spAutoFit/>
          </a:bodyPr>
          <a:lstStyle/>
          <a:p>
            <a:pPr marR="359410" algn="ctr">
              <a:lnSpc>
                <a:spcPct val="150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Работу выполнила: обучающаяся 31-физ.группы Крылова Екатерина Геннадьевна</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R="359410" algn="ctr">
              <a:lnSpc>
                <a:spcPct val="150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Руководитель: </a:t>
            </a:r>
            <a:r>
              <a:rPr lang="ru-RU" dirty="0" err="1">
                <a:latin typeface="Times New Roman" panose="02020603050405020304" pitchFamily="18" charset="0"/>
                <a:ea typeface="Calibri" panose="020F0502020204030204" pitchFamily="34" charset="0"/>
                <a:cs typeface="Times New Roman" panose="02020603050405020304" pitchFamily="18" charset="0"/>
              </a:rPr>
              <a:t>Сашнёв</a:t>
            </a:r>
            <a:r>
              <a:rPr lang="ru-RU" dirty="0">
                <a:latin typeface="Times New Roman" panose="02020603050405020304" pitchFamily="18" charset="0"/>
                <a:ea typeface="Calibri" panose="020F0502020204030204" pitchFamily="34" charset="0"/>
                <a:cs typeface="Times New Roman" panose="02020603050405020304" pitchFamily="18" charset="0"/>
              </a:rPr>
              <a:t> Александр Николаевич</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Прямоугольник 5"/>
          <p:cNvSpPr/>
          <p:nvPr/>
        </p:nvSpPr>
        <p:spPr>
          <a:xfrm>
            <a:off x="4895067" y="6110294"/>
            <a:ext cx="2209386" cy="507831"/>
          </a:xfrm>
          <a:prstGeom prst="rect">
            <a:avLst/>
          </a:prstGeom>
        </p:spPr>
        <p:txBody>
          <a:bodyPr wrap="none">
            <a:spAutoFit/>
          </a:bodyPr>
          <a:lstStyle/>
          <a:p>
            <a:pPr marR="359410" algn="ctr">
              <a:lnSpc>
                <a:spcPct val="150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Черняховск 2021</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90330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61885" y="551024"/>
            <a:ext cx="6184489" cy="5845126"/>
          </a:xfrm>
          <a:prstGeom prst="rect">
            <a:avLst/>
          </a:prstGeom>
        </p:spPr>
        <p:txBody>
          <a:bodyPr wrap="square">
            <a:spAutoFit/>
          </a:bodyPr>
          <a:lstStyle/>
          <a:p>
            <a:pPr algn="just">
              <a:lnSpc>
                <a:spcPct val="107000"/>
              </a:lnSpc>
              <a:spcAft>
                <a:spcPts val="800"/>
              </a:spcAft>
            </a:pPr>
            <a:r>
              <a:rPr lang="ru-RU" sz="2400" i="1" u="sng" dirty="0">
                <a:latin typeface="Times New Roman" panose="02020603050405020304" pitchFamily="18" charset="0"/>
                <a:ea typeface="Calibri" panose="020F0502020204030204" pitchFamily="34" charset="0"/>
                <a:cs typeface="Times New Roman" panose="02020603050405020304" pitchFamily="18" charset="0"/>
              </a:rPr>
              <a:t>2. Заместитель главного судьи</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28600" algn="just">
              <a:lnSpc>
                <a:spcPct val="107000"/>
              </a:lnSpc>
              <a:spcAft>
                <a:spcPts val="8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В основном, этот человек занимается всеми этапами подготовки соревнований. В его обязанности входит:</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457200" algn="l"/>
              </a:tabLst>
            </a:pPr>
            <a:r>
              <a:rPr lang="ru-RU" sz="2400" dirty="0">
                <a:latin typeface="Times New Roman" panose="02020603050405020304" pitchFamily="18" charset="0"/>
                <a:ea typeface="Calibri" panose="020F0502020204030204" pitchFamily="34" charset="0"/>
                <a:cs typeface="Times New Roman" panose="02020603050405020304" pitchFamily="18" charset="0"/>
              </a:rPr>
              <a:t>поиск и утверждение места проведения соревнования;</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457200" algn="l"/>
              </a:tabLst>
            </a:pPr>
            <a:r>
              <a:rPr lang="ru-RU" sz="2400" dirty="0">
                <a:latin typeface="Times New Roman" panose="02020603050405020304" pitchFamily="18" charset="0"/>
                <a:ea typeface="Calibri" panose="020F0502020204030204" pitchFamily="34" charset="0"/>
                <a:cs typeface="Times New Roman" panose="02020603050405020304" pitchFamily="18" charset="0"/>
              </a:rPr>
              <a:t>размещение участников соревнований и судейской бригады;</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457200" algn="l"/>
              </a:tabLst>
            </a:pPr>
            <a:r>
              <a:rPr lang="ru-RU" sz="2400" dirty="0">
                <a:latin typeface="Times New Roman" panose="02020603050405020304" pitchFamily="18" charset="0"/>
                <a:ea typeface="Calibri" panose="020F0502020204030204" pitchFamily="34" charset="0"/>
                <a:cs typeface="Times New Roman" panose="02020603050405020304" pitchFamily="18" charset="0"/>
              </a:rPr>
              <a:t>подбор судей для матча на утверждение главного судьи;</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457200" algn="l"/>
              </a:tabLst>
            </a:pPr>
            <a:r>
              <a:rPr lang="ru-RU" sz="2400" dirty="0">
                <a:latin typeface="Times New Roman" panose="02020603050405020304" pitchFamily="18" charset="0"/>
                <a:ea typeface="Calibri" panose="020F0502020204030204" pitchFamily="34" charset="0"/>
                <a:cs typeface="Times New Roman" panose="02020603050405020304" pitchFamily="18" charset="0"/>
              </a:rPr>
              <a:t>заполнение сметных документов.</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28600" algn="just">
              <a:lnSpc>
                <a:spcPct val="107000"/>
              </a:lnSpc>
              <a:spcAft>
                <a:spcPts val="8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Заместитель — правая рука главного судьи, его помощник во множестве вопросов.</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050" name="Picture 2" descr="https://dcntrsport.com/wp-content/uploads/2021/02/main-voll-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95302" y="1990576"/>
            <a:ext cx="3733289" cy="2397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1686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21857" y="216827"/>
            <a:ext cx="8180439" cy="3458896"/>
          </a:xfrm>
          <a:prstGeom prst="rect">
            <a:avLst/>
          </a:prstGeom>
        </p:spPr>
        <p:txBody>
          <a:bodyPr wrap="square">
            <a:spAutoFit/>
          </a:bodyPr>
          <a:lstStyle/>
          <a:p>
            <a:pPr algn="just">
              <a:lnSpc>
                <a:spcPct val="107000"/>
              </a:lnSpc>
              <a:spcAft>
                <a:spcPts val="800"/>
              </a:spcAft>
            </a:pPr>
            <a:r>
              <a:rPr lang="ru-RU" sz="2400" i="1" u="sng" dirty="0">
                <a:latin typeface="Times New Roman" panose="02020603050405020304" pitchFamily="18" charset="0"/>
                <a:ea typeface="Calibri" panose="020F0502020204030204" pitchFamily="34" charset="0"/>
                <a:cs typeface="Times New Roman" panose="02020603050405020304" pitchFamily="18" charset="0"/>
              </a:rPr>
              <a:t>3. Главный секретарь</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07000"/>
              </a:lnSpc>
              <a:spcAft>
                <a:spcPts val="8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Этот член судейской коллегии полностью отвечает за всю документацию. Именно он принимает и утверждает заявки команд, следит за протоколами матча и проверяет их на правильность заполнения.</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07000"/>
              </a:lnSpc>
              <a:spcAft>
                <a:spcPts val="8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Именно эти 3 участника судейской коллегии начинают подготовку задолго до самого матча. Без них невозможно ни одно соревнование.</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https://fb.ru/misc/i/gallery/33726/12092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2876" y="3925791"/>
            <a:ext cx="3942736" cy="256624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s://im0-tub-ru.yandex.net/i?id=a480eb5476416d48cd39fa2793fcea56-l&amp;n=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9767" y="3586709"/>
            <a:ext cx="2418737" cy="2905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8209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19201" y="670548"/>
            <a:ext cx="10078064" cy="2961132"/>
          </a:xfrm>
          <a:prstGeom prst="rect">
            <a:avLst/>
          </a:prstGeom>
        </p:spPr>
        <p:txBody>
          <a:bodyPr wrap="square">
            <a:spAutoFit/>
          </a:bodyPr>
          <a:lstStyle/>
          <a:p>
            <a:pPr algn="just">
              <a:lnSpc>
                <a:spcPct val="107000"/>
              </a:lnSpc>
              <a:spcAft>
                <a:spcPts val="800"/>
              </a:spcAft>
            </a:pPr>
            <a:r>
              <a:rPr lang="ru-RU" sz="2400" i="1" u="sng" dirty="0">
                <a:latin typeface="Times New Roman" panose="02020603050405020304" pitchFamily="18" charset="0"/>
                <a:ea typeface="Calibri" panose="020F0502020204030204" pitchFamily="34" charset="0"/>
                <a:cs typeface="Times New Roman" panose="02020603050405020304" pitchFamily="18" charset="0"/>
              </a:rPr>
              <a:t>4. Первый судья</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07000"/>
              </a:lnSpc>
              <a:spcAft>
                <a:spcPts val="8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Во время игры он является главным человеком, за которым остается последнее слово. Первый судья решает все вопросы, которые касаются хода игры. Только в его силах штрафовать команды за несоблюдение правил или делать предупреждения. Первый судья занимает свое место на судейской вышке, которая стоит около одного конца сетки. Перед началом матча он проводит жеребьевку и проверяет состояние полей и игрового мяча.</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074" name="Picture 2" descr="https://www.rbvolley.ru/gallery/3/4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4582" y="3818493"/>
            <a:ext cx="4324452" cy="2881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30060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32387" y="689473"/>
            <a:ext cx="10894142" cy="2273379"/>
          </a:xfrm>
          <a:prstGeom prst="rect">
            <a:avLst/>
          </a:prstGeom>
        </p:spPr>
        <p:txBody>
          <a:bodyPr wrap="square">
            <a:spAutoFit/>
          </a:bodyPr>
          <a:lstStyle/>
          <a:p>
            <a:pPr algn="just">
              <a:lnSpc>
                <a:spcPct val="107000"/>
              </a:lnSpc>
              <a:spcAft>
                <a:spcPts val="800"/>
              </a:spcAft>
            </a:pPr>
            <a:r>
              <a:rPr lang="ru-RU" sz="2400" i="1" u="sng" dirty="0">
                <a:latin typeface="Times New Roman" panose="02020603050405020304" pitchFamily="18" charset="0"/>
                <a:ea typeface="Calibri" panose="020F0502020204030204" pitchFamily="34" charset="0"/>
                <a:cs typeface="Times New Roman" panose="02020603050405020304" pitchFamily="18" charset="0"/>
              </a:rPr>
              <a:t>5. Второй судья</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07000"/>
              </a:lnSpc>
              <a:spcAft>
                <a:spcPts val="8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Является помощником первого судьи. Он не принимает последнее решение, но наблюдает за игрой и всегда сообщает о нарушениях, которые видит. Во время игры судья может свистком указать на неправильные подачи или несоответствия.</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Он стоит напротив первого судьи с другой стороны сетки.</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218" name="Picture 2" descr="https://avatars.mds.yandex.net/get-zen_doc/759807/pub_5fac1061f68a6a3a78efcbe8_5fac11b5377524252492ab14/scale_1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4813" y="2962852"/>
            <a:ext cx="5421670" cy="37277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2921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6683" y="624056"/>
            <a:ext cx="7623742" cy="5552546"/>
          </a:xfrm>
          <a:prstGeom prst="rect">
            <a:avLst/>
          </a:prstGeom>
        </p:spPr>
        <p:txBody>
          <a:bodyPr wrap="square">
            <a:spAutoFit/>
          </a:bodyPr>
          <a:lstStyle/>
          <a:p>
            <a:pPr algn="just">
              <a:lnSpc>
                <a:spcPct val="107000"/>
              </a:lnSpc>
              <a:spcAft>
                <a:spcPts val="800"/>
              </a:spcAft>
            </a:pPr>
            <a:r>
              <a:rPr lang="ru-RU" sz="2400" i="1" u="sng" dirty="0">
                <a:latin typeface="Times New Roman" panose="02020603050405020304" pitchFamily="18" charset="0"/>
                <a:ea typeface="Calibri" panose="020F0502020204030204" pitchFamily="34" charset="0"/>
                <a:cs typeface="Times New Roman" panose="02020603050405020304" pitchFamily="18" charset="0"/>
              </a:rPr>
              <a:t>6.Секретарь</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Функции, которые выполняет секретарь:</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457200" algn="l"/>
              </a:tabLst>
            </a:pPr>
            <a:r>
              <a:rPr lang="ru-RU" sz="2400" dirty="0">
                <a:latin typeface="Times New Roman" panose="02020603050405020304" pitchFamily="18" charset="0"/>
                <a:ea typeface="Calibri" panose="020F0502020204030204" pitchFamily="34" charset="0"/>
                <a:cs typeface="Times New Roman" panose="02020603050405020304" pitchFamily="18" charset="0"/>
              </a:rPr>
              <a:t>записывает выигранные мячи у себя;</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457200" algn="l"/>
              </a:tabLst>
            </a:pPr>
            <a:r>
              <a:rPr lang="ru-RU" sz="2400" dirty="0">
                <a:latin typeface="Times New Roman" panose="02020603050405020304" pitchFamily="18" charset="0"/>
                <a:ea typeface="Calibri" panose="020F0502020204030204" pitchFamily="34" charset="0"/>
                <a:cs typeface="Times New Roman" panose="02020603050405020304" pitchFamily="18" charset="0"/>
              </a:rPr>
              <a:t>контролирует счет на табло;</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457200" algn="l"/>
              </a:tabLst>
            </a:pPr>
            <a:r>
              <a:rPr lang="ru-RU" sz="2400" dirty="0">
                <a:latin typeface="Times New Roman" panose="02020603050405020304" pitchFamily="18" charset="0"/>
                <a:ea typeface="Calibri" panose="020F0502020204030204" pitchFamily="34" charset="0"/>
                <a:cs typeface="Times New Roman" panose="02020603050405020304" pitchFamily="18" charset="0"/>
              </a:rPr>
              <a:t>демонстрирует табличками, какая команда подает мяч;</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457200" algn="l"/>
              </a:tabLst>
            </a:pPr>
            <a:r>
              <a:rPr lang="ru-RU" sz="2400" dirty="0">
                <a:latin typeface="Times New Roman" panose="02020603050405020304" pitchFamily="18" charset="0"/>
                <a:ea typeface="Calibri" panose="020F0502020204030204" pitchFamily="34" charset="0"/>
                <a:cs typeface="Times New Roman" panose="02020603050405020304" pitchFamily="18" charset="0"/>
              </a:rPr>
              <a:t>следит за тайм-аутами и их продолжительностью;</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457200" algn="l"/>
              </a:tabLst>
            </a:pPr>
            <a:r>
              <a:rPr lang="ru-RU" sz="2400" dirty="0">
                <a:latin typeface="Times New Roman" panose="02020603050405020304" pitchFamily="18" charset="0"/>
                <a:ea typeface="Calibri" panose="020F0502020204030204" pitchFamily="34" charset="0"/>
                <a:cs typeface="Times New Roman" panose="02020603050405020304" pitchFamily="18" charset="0"/>
              </a:rPr>
              <a:t>извещает судей о конце партий и смене полей.</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28600" algn="just">
              <a:lnSpc>
                <a:spcPct val="107000"/>
              </a:lnSpc>
              <a:spcAft>
                <a:spcPts val="8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Вся деятельность секретаря направлена на соблюдение основных правил игры и фиксированию результатов на бумаге. </a:t>
            </a: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В </a:t>
            </a:r>
            <a:r>
              <a:rPr lang="ru-RU" sz="2400" dirty="0">
                <a:latin typeface="Times New Roman" panose="02020603050405020304" pitchFamily="18" charset="0"/>
                <a:ea typeface="Calibri" panose="020F0502020204030204" pitchFamily="34" charset="0"/>
                <a:cs typeface="Times New Roman" panose="02020603050405020304" pitchFamily="18" charset="0"/>
              </a:rPr>
              <a:t>конце матча секретарь фиксирует результат, подписывает протоколы. </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1266" name="Picture 2" descr="http://i.mycdn.me/i?r=AzEPZsRbOZEKgBhR0XGMT1Rk9UUJdR-VZedLbDE8YgaJn6aKTM5SRkZCeTgDn6uOyic"/>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13321" y="2214152"/>
            <a:ext cx="3465710" cy="2652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27182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09651" y="138867"/>
            <a:ext cx="6096000" cy="4249240"/>
          </a:xfrm>
          <a:prstGeom prst="rect">
            <a:avLst/>
          </a:prstGeom>
        </p:spPr>
        <p:txBody>
          <a:bodyPr>
            <a:spAutoFit/>
          </a:bodyPr>
          <a:lstStyle/>
          <a:p>
            <a:pPr algn="just">
              <a:lnSpc>
                <a:spcPct val="107000"/>
              </a:lnSpc>
              <a:spcAft>
                <a:spcPts val="800"/>
              </a:spcAft>
            </a:pPr>
            <a:r>
              <a:rPr lang="ru-RU" sz="2400" i="1" u="sng" dirty="0">
                <a:latin typeface="Times New Roman" panose="02020603050405020304" pitchFamily="18" charset="0"/>
                <a:ea typeface="Calibri" panose="020F0502020204030204" pitchFamily="34" charset="0"/>
                <a:cs typeface="Times New Roman" panose="02020603050405020304" pitchFamily="18" charset="0"/>
              </a:rPr>
              <a:t>7. Судьи на линиях</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07000"/>
              </a:lnSpc>
              <a:spcAft>
                <a:spcPts val="8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Эти люди находятся на линиях, держа в руках белые флаги. Судьи на линиях контролируют, когда мяч улетел в аут или произошел заступ спортсмена во время подачи. Они также контролируют, когда мяч коснулся антенны сетки и сигнализируют о нарушении поднятием флага вверх.</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Также в судейской бригаде присутствуют следующие люди.</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919315" y="4567612"/>
            <a:ext cx="7580671" cy="1775614"/>
          </a:xfrm>
          <a:prstGeom prst="rect">
            <a:avLst/>
          </a:prstGeom>
        </p:spPr>
        <p:txBody>
          <a:bodyPr wrap="square">
            <a:spAutoFit/>
          </a:bodyPr>
          <a:lstStyle/>
          <a:p>
            <a:pPr algn="just">
              <a:lnSpc>
                <a:spcPct val="107000"/>
              </a:lnSpc>
              <a:spcAft>
                <a:spcPts val="800"/>
              </a:spcAft>
            </a:pPr>
            <a:r>
              <a:rPr lang="ru-RU" sz="2400" i="1" u="sng" dirty="0">
                <a:latin typeface="Times New Roman" panose="02020603050405020304" pitchFamily="18" charset="0"/>
                <a:ea typeface="Calibri" panose="020F0502020204030204" pitchFamily="34" charset="0"/>
                <a:cs typeface="Times New Roman" panose="02020603050405020304" pitchFamily="18" charset="0"/>
              </a:rPr>
              <a:t>8. Судья-информатор</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07000"/>
              </a:lnSpc>
              <a:spcAft>
                <a:spcPts val="8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Он обязан рассказать спортсменам о правилах игры. Также в нужный момент разъяснить участникам решения судей, если те с ним не согласны.</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098" name="Picture 2" descr="https://im.haberturk.com/galeri/2008/08/24/ver1219560660/93086/0662E2A65F83483883C22B4BEA98577C_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9315" y="717519"/>
            <a:ext cx="3382400" cy="3308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12971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607276" y="494266"/>
            <a:ext cx="4621161" cy="5332165"/>
          </a:xfrm>
          <a:prstGeom prst="rect">
            <a:avLst/>
          </a:prstGeom>
        </p:spPr>
        <p:txBody>
          <a:bodyPr wrap="square">
            <a:spAutoFit/>
          </a:bodyPr>
          <a:lstStyle/>
          <a:p>
            <a:pPr algn="just">
              <a:lnSpc>
                <a:spcPct val="107000"/>
              </a:lnSpc>
              <a:spcAft>
                <a:spcPts val="800"/>
              </a:spcAft>
            </a:pPr>
            <a:r>
              <a:rPr lang="ru-RU" sz="2400" i="1" u="sng" dirty="0">
                <a:latin typeface="Times New Roman" panose="02020603050405020304" pitchFamily="18" charset="0"/>
                <a:ea typeface="Calibri" panose="020F0502020204030204" pitchFamily="34" charset="0"/>
                <a:cs typeface="Times New Roman" panose="02020603050405020304" pitchFamily="18" charset="0"/>
              </a:rPr>
              <a:t>9. Судья-оператор</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07000"/>
              </a:lnSpc>
              <a:spcAft>
                <a:spcPts val="8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Взаимодействует почти со всеми члена судейской бригады. Он обязан прибыть на площадку раньше всех и представиться главному судье. После этого взять всю необходимую информацию у секретариата: электронные заявки команд, расписание игр, назначение судей. Так же оператору необходимо проверить работу табло и заранее вбить информацию на нем.</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42" name="Picture 2" descr="https://sport4bets.ru/wp-content/uploads/2021/01/0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780" y="717755"/>
            <a:ext cx="5457371" cy="5240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46133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19444" y="2967335"/>
            <a:ext cx="5553123" cy="769441"/>
          </a:xfrm>
          <a:prstGeom prst="rect">
            <a:avLst/>
          </a:prstGeom>
          <a:noFill/>
        </p:spPr>
        <p:txBody>
          <a:bodyPr wrap="none" lIns="91440" tIns="45720" rIns="91440" bIns="45720">
            <a:spAutoFit/>
          </a:bodyPr>
          <a:lstStyle/>
          <a:p>
            <a:pPr algn="ctr"/>
            <a:r>
              <a:rPr lang="ru-RU" sz="4400"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Спасибо за внимание!</a:t>
            </a:r>
            <a:endParaRPr lang="ru-RU" sz="4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666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27355" y="914400"/>
            <a:ext cx="7659329" cy="2364109"/>
          </a:xfrm>
          <a:prstGeom prst="rect">
            <a:avLst/>
          </a:prstGeom>
        </p:spPr>
        <p:txBody>
          <a:bodyPr wrap="square">
            <a:spAutoFit/>
          </a:bodyPr>
          <a:lstStyle/>
          <a:p>
            <a:pPr>
              <a:lnSpc>
                <a:spcPct val="107000"/>
              </a:lnSpc>
              <a:spcAft>
                <a:spcPts val="800"/>
              </a:spcAft>
            </a:pPr>
            <a:r>
              <a:rPr lang="ru-RU" dirty="0">
                <a:latin typeface="Times New Roman" panose="02020603050405020304" pitchFamily="18" charset="0"/>
                <a:ea typeface="Calibri" panose="020F0502020204030204" pitchFamily="34" charset="0"/>
                <a:cs typeface="Times New Roman" panose="02020603050405020304" pitchFamily="18" charset="0"/>
              </a:rPr>
              <a:t>Содержание: </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dirty="0">
                <a:latin typeface="Times New Roman" panose="02020603050405020304" pitchFamily="18" charset="0"/>
                <a:ea typeface="Calibri" panose="020F0502020204030204" pitchFamily="34" charset="0"/>
                <a:cs typeface="Times New Roman" panose="02020603050405020304" pitchFamily="18" charset="0"/>
              </a:rPr>
              <a:t>1. Введение</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dirty="0">
                <a:latin typeface="Times New Roman" panose="02020603050405020304" pitchFamily="18" charset="0"/>
                <a:ea typeface="Calibri" panose="020F0502020204030204" pitchFamily="34" charset="0"/>
                <a:cs typeface="Times New Roman" panose="02020603050405020304" pitchFamily="18" charset="0"/>
              </a:rPr>
              <a:t>2. История возникновения волейбола</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dirty="0">
                <a:latin typeface="Times New Roman" panose="02020603050405020304" pitchFamily="18" charset="0"/>
                <a:ea typeface="Calibri" panose="020F0502020204030204" pitchFamily="34" charset="0"/>
                <a:cs typeface="Times New Roman" panose="02020603050405020304" pitchFamily="18" charset="0"/>
              </a:rPr>
              <a:t>3. Правила игры в волейбол</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dirty="0">
                <a:latin typeface="Times New Roman" panose="02020603050405020304" pitchFamily="18" charset="0"/>
                <a:ea typeface="Calibri" panose="020F0502020204030204" pitchFamily="34" charset="0"/>
                <a:cs typeface="Times New Roman" panose="02020603050405020304" pitchFamily="18" charset="0"/>
              </a:rPr>
              <a:t>4. Судьи в волейболе и их обязанности</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ru-RU" dirty="0">
                <a:latin typeface="Times New Roman" panose="02020603050405020304" pitchFamily="18" charset="0"/>
                <a:ea typeface="Calibri" panose="020F0502020204030204" pitchFamily="34" charset="0"/>
              </a:rPr>
              <a:t>5</a:t>
            </a:r>
            <a:r>
              <a:rPr lang="ru-RU" dirty="0" smtClean="0">
                <a:latin typeface="Times New Roman" panose="02020603050405020304" pitchFamily="18" charset="0"/>
                <a:ea typeface="Calibri" panose="020F0502020204030204" pitchFamily="34" charset="0"/>
              </a:rPr>
              <a:t>. </a:t>
            </a:r>
            <a:r>
              <a:rPr lang="ru-RU" dirty="0">
                <a:latin typeface="Times New Roman" panose="02020603050405020304" pitchFamily="18" charset="0"/>
                <a:ea typeface="Calibri" panose="020F0502020204030204" pitchFamily="34" charset="0"/>
              </a:rPr>
              <a:t>Заключение </a:t>
            </a:r>
            <a:endParaRPr lang="ru-RU" dirty="0"/>
          </a:p>
        </p:txBody>
      </p:sp>
      <p:pic>
        <p:nvPicPr>
          <p:cNvPr id="7172" name="Picture 4" descr="https://sun9-13.userapi.com/impg/kCNGYmTQsFo_tGPugHKQ7aV2x8f7E36F6ufLxA/a2apfjU7DBY.jpg?size=542x604&amp;quality=96&amp;sign=251989e40d2b7f6973b30aa48fbf3025&amp;type=albu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8827" y="914400"/>
            <a:ext cx="3610180" cy="4023153"/>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s://betrating.ru/wp-content/uploads/2017/11/14-Top-Volleyball-Imag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2492" y="3389257"/>
            <a:ext cx="4642567" cy="3096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3523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39097" y="1038073"/>
            <a:ext cx="11356258" cy="5819927"/>
          </a:xfrm>
          <a:prstGeom prst="rect">
            <a:avLst/>
          </a:prstGeom>
        </p:spPr>
        <p:txBody>
          <a:bodyPr wrap="square">
            <a:spAutoFit/>
          </a:bodyPr>
          <a:lstStyle/>
          <a:p>
            <a:pPr indent="449580" algn="just">
              <a:lnSpc>
                <a:spcPct val="107000"/>
              </a:lnSpc>
              <a:spcAft>
                <a:spcPts val="800"/>
              </a:spcAft>
            </a:pPr>
            <a:r>
              <a:rPr lang="ru-RU" sz="2000" i="1" u="sng" dirty="0">
                <a:latin typeface="Times New Roman" panose="02020603050405020304" pitchFamily="18" charset="0"/>
                <a:ea typeface="Calibri" panose="020F0502020204030204" pitchFamily="34" charset="0"/>
                <a:cs typeface="Times New Roman" panose="02020603050405020304" pitchFamily="18" charset="0"/>
              </a:rPr>
              <a:t>Волейбол</a:t>
            </a:r>
            <a:r>
              <a:rPr lang="ru-RU" sz="2000" dirty="0">
                <a:latin typeface="Times New Roman" panose="02020603050405020304" pitchFamily="18" charset="0"/>
                <a:ea typeface="Calibri" panose="020F0502020204030204" pitchFamily="34" charset="0"/>
                <a:cs typeface="Times New Roman" panose="02020603050405020304" pitchFamily="18" charset="0"/>
              </a:rPr>
              <a:t> - популярная игра во многих странах мира. Впервые играть в волейбол начали в Соединенных Штатах Америки. В 1895 г. преподаватель физической культуры колледжа из г. </a:t>
            </a:r>
            <a:r>
              <a:rPr lang="ru-RU" sz="2000" dirty="0" err="1">
                <a:latin typeface="Times New Roman" panose="02020603050405020304" pitchFamily="18" charset="0"/>
                <a:ea typeface="Calibri" panose="020F0502020204030204" pitchFamily="34" charset="0"/>
                <a:cs typeface="Times New Roman" panose="02020603050405020304" pitchFamily="18" charset="0"/>
              </a:rPr>
              <a:t>Гелиок</a:t>
            </a:r>
            <a:r>
              <a:rPr lang="ru-RU" sz="2000" dirty="0">
                <a:latin typeface="Times New Roman" panose="02020603050405020304" pitchFamily="18" charset="0"/>
                <a:ea typeface="Calibri" panose="020F0502020204030204" pitchFamily="34" charset="0"/>
                <a:cs typeface="Times New Roman" panose="02020603050405020304" pitchFamily="18" charset="0"/>
              </a:rPr>
              <a:t> (штат Массачусетс) Вильям Морган предложил учащимся новую развлекательную игру, основная идея которой заключалась в том, чтобы</a:t>
            </a:r>
            <a:r>
              <a:rPr lang="ru-RU" sz="2000" b="1" dirty="0">
                <a:latin typeface="Times New Roman" panose="02020603050405020304" pitchFamily="18" charset="0"/>
                <a:ea typeface="Calibri" panose="020F0502020204030204" pitchFamily="34" charset="0"/>
                <a:cs typeface="Times New Roman" panose="02020603050405020304" pitchFamily="18" charset="0"/>
              </a:rPr>
              <a:t> </a:t>
            </a:r>
            <a:r>
              <a:rPr lang="ru-RU" sz="2000" dirty="0">
                <a:latin typeface="Times New Roman" panose="02020603050405020304" pitchFamily="18" charset="0"/>
                <a:ea typeface="Calibri" panose="020F0502020204030204" pitchFamily="34" charset="0"/>
                <a:cs typeface="Times New Roman" panose="02020603050405020304" pitchFamily="18" charset="0"/>
              </a:rPr>
              <a:t>играющие ударяли по мячу руками, заставляй его перелетать через сетку. Игру назвали «волейбол», что в переводе с английского означает летающий мяч.</a:t>
            </a:r>
            <a:endParaRPr lang="ru-RU"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07000"/>
              </a:lnSpc>
              <a:spcAft>
                <a:spcPts val="800"/>
              </a:spcAft>
            </a:pPr>
            <a:r>
              <a:rPr lang="ru-RU" sz="2000" dirty="0">
                <a:latin typeface="Times New Roman" panose="02020603050405020304" pitchFamily="18" charset="0"/>
                <a:ea typeface="Calibri" panose="020F0502020204030204" pitchFamily="34" charset="0"/>
                <a:cs typeface="Times New Roman" panose="02020603050405020304" pitchFamily="18" charset="0"/>
              </a:rPr>
              <a:t>В 1897 г. были разработаны спортивные правила этой игры, которые неоднократно изменялись и дополнялись. Простая игра, не требующая дорогостоящего оборудования, очень быстро распространилась в Японии, Китае, на Филиппинах, а позднее - в Европе.</a:t>
            </a:r>
            <a:endParaRPr lang="ru-RU"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2000" dirty="0">
                <a:latin typeface="Times New Roman" panose="02020603050405020304" pitchFamily="18" charset="0"/>
                <a:ea typeface="Calibri" panose="020F0502020204030204" pitchFamily="34" charset="0"/>
                <a:cs typeface="Times New Roman" panose="02020603050405020304" pitchFamily="18" charset="0"/>
              </a:rPr>
              <a:t>Цель работы: познакомиться с основными видами жестов, используемыми судьями.</a:t>
            </a:r>
            <a:endParaRPr lang="ru-RU"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2000" dirty="0">
                <a:latin typeface="Times New Roman" panose="02020603050405020304" pitchFamily="18" charset="0"/>
                <a:ea typeface="Calibri" panose="020F0502020204030204" pitchFamily="34" charset="0"/>
                <a:cs typeface="Times New Roman" panose="02020603050405020304" pitchFamily="18" charset="0"/>
              </a:rPr>
              <a:t>Задачи работы:</a:t>
            </a:r>
            <a:endParaRPr lang="ru-RU"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tabLst>
                <a:tab pos="457200" algn="l"/>
              </a:tabLst>
            </a:pPr>
            <a:r>
              <a:rPr lang="ru-RU" sz="2000" dirty="0">
                <a:latin typeface="Times New Roman" panose="02020603050405020304" pitchFamily="18" charset="0"/>
                <a:ea typeface="Calibri" panose="020F0502020204030204" pitchFamily="34" charset="0"/>
                <a:cs typeface="Times New Roman" panose="02020603050405020304" pitchFamily="18" charset="0"/>
              </a:rPr>
              <a:t>ознакомиться с историей возникновения волейбола;</a:t>
            </a:r>
            <a:endParaRPr lang="ru-RU"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tabLst>
                <a:tab pos="457200" algn="l"/>
              </a:tabLst>
            </a:pPr>
            <a:r>
              <a:rPr lang="ru-RU" sz="2000" dirty="0">
                <a:latin typeface="Times New Roman" panose="02020603050405020304" pitchFamily="18" charset="0"/>
                <a:ea typeface="Calibri" panose="020F0502020204030204" pitchFamily="34" charset="0"/>
                <a:cs typeface="Times New Roman" panose="02020603050405020304" pitchFamily="18" charset="0"/>
              </a:rPr>
              <a:t>разобрать правила игры;</a:t>
            </a:r>
            <a:endParaRPr lang="ru-RU"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tabLst>
                <a:tab pos="457200" algn="l"/>
              </a:tabLst>
            </a:pPr>
            <a:r>
              <a:rPr lang="ru-RU" sz="2000" dirty="0">
                <a:latin typeface="Times New Roman" panose="02020603050405020304" pitchFamily="18" charset="0"/>
                <a:ea typeface="Calibri" panose="020F0502020204030204" pitchFamily="34" charset="0"/>
                <a:cs typeface="Times New Roman" panose="02020603050405020304" pitchFamily="18" charset="0"/>
              </a:rPr>
              <a:t>изучить жесты судей в игре волейбол;</a:t>
            </a:r>
            <a:endParaRPr lang="ru-RU"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tabLst>
                <a:tab pos="457200" algn="l"/>
              </a:tabLst>
            </a:pPr>
            <a:r>
              <a:rPr lang="ru-RU" sz="2000" dirty="0">
                <a:latin typeface="Times New Roman" panose="02020603050405020304" pitchFamily="18" charset="0"/>
                <a:ea typeface="Calibri" panose="020F0502020204030204" pitchFamily="34" charset="0"/>
                <a:cs typeface="Times New Roman" panose="02020603050405020304" pitchFamily="18" charset="0"/>
              </a:rPr>
              <a:t>какие бывают судья и их обязанности;</a:t>
            </a:r>
            <a:endParaRPr lang="ru-RU"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tabLst>
                <a:tab pos="457200" algn="l"/>
              </a:tabLst>
            </a:pPr>
            <a:r>
              <a:rPr lang="ru-RU" sz="2000" dirty="0">
                <a:latin typeface="Times New Roman" panose="02020603050405020304" pitchFamily="18" charset="0"/>
                <a:ea typeface="Calibri" panose="020F0502020204030204" pitchFamily="34" charset="0"/>
                <a:cs typeface="Times New Roman" panose="02020603050405020304" pitchFamily="18" charset="0"/>
              </a:rPr>
              <a:t>подвести итог.</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5164094" y="135645"/>
            <a:ext cx="1647502" cy="923330"/>
          </a:xfrm>
          <a:prstGeom prst="rect">
            <a:avLst/>
          </a:prstGeom>
          <a:noFill/>
        </p:spPr>
        <p:txBody>
          <a:bodyPr wrap="none" lIns="91440" tIns="45720" rIns="91440" bIns="45720">
            <a:spAutoFit/>
          </a:bodyPr>
          <a:lstStyle/>
          <a:p>
            <a:pPr algn="ctr"/>
            <a:r>
              <a:rPr lang="ru-RU" sz="2400"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Введение</a:t>
            </a:r>
            <a:r>
              <a:rPr lang="ru-RU" sz="5400" b="0" cap="none" spc="0" dirty="0" smtClean="0">
                <a:ln w="0"/>
                <a:solidFill>
                  <a:schemeClr val="tx1"/>
                </a:solidFill>
                <a:effectLst>
                  <a:outerShdw blurRad="38100" dist="19050" dir="2700000" algn="tl" rotWithShape="0">
                    <a:schemeClr val="dk1">
                      <a:alpha val="40000"/>
                    </a:schemeClr>
                  </a:outerShdw>
                </a:effectLst>
              </a:rPr>
              <a:t> </a:t>
            </a:r>
            <a:endParaRPr lang="ru-RU"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1482210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93177" y="943445"/>
            <a:ext cx="10609006" cy="4901342"/>
          </a:xfrm>
          <a:prstGeom prst="rect">
            <a:avLst/>
          </a:prstGeom>
        </p:spPr>
        <p:txBody>
          <a:bodyPr wrap="square">
            <a:spAutoFit/>
          </a:bodyPr>
          <a:lstStyle/>
          <a:p>
            <a:pPr indent="449580" algn="just">
              <a:lnSpc>
                <a:spcPts val="1470"/>
              </a:lnSpc>
              <a:spcAft>
                <a:spcPts val="0"/>
              </a:spcAft>
            </a:pPr>
            <a:r>
              <a:rPr lang="ru-RU" sz="2000" dirty="0">
                <a:latin typeface="Times New Roman" panose="02020603050405020304" pitchFamily="18" charset="0"/>
                <a:ea typeface="Times New Roman" panose="02020603050405020304" pitchFamily="18" charset="0"/>
              </a:rPr>
              <a:t>Считается, что волейбол возник благодаря Уильяму Дж. Моргану, преподавателю физического воспитания одного из колледжей </a:t>
            </a:r>
            <a:r>
              <a:rPr lang="ru-RU" sz="2000" dirty="0" err="1">
                <a:latin typeface="Times New Roman" panose="02020603050405020304" pitchFamily="18" charset="0"/>
                <a:ea typeface="Times New Roman" panose="02020603050405020304" pitchFamily="18" charset="0"/>
              </a:rPr>
              <a:t>Холиока</a:t>
            </a:r>
            <a:r>
              <a:rPr lang="ru-RU" sz="2000" dirty="0">
                <a:latin typeface="Times New Roman" panose="02020603050405020304" pitchFamily="18" charset="0"/>
                <a:ea typeface="Times New Roman" panose="02020603050405020304" pitchFamily="18" charset="0"/>
              </a:rPr>
              <a:t> (США). В 1895 году на одном из своих уроков он подвесил сетку (примерно на высоте 2 метра) и предложил своим ученикам перебрасывать через неё баскетбольную камеру. Получившуюся игру Морган назвал «</a:t>
            </a:r>
            <a:r>
              <a:rPr lang="ru-RU" sz="2000" dirty="0" err="1">
                <a:latin typeface="Times New Roman" panose="02020603050405020304" pitchFamily="18" charset="0"/>
                <a:ea typeface="Times New Roman" panose="02020603050405020304" pitchFamily="18" charset="0"/>
              </a:rPr>
              <a:t>Минтонет</a:t>
            </a:r>
            <a:r>
              <a:rPr lang="ru-RU" sz="2000" dirty="0">
                <a:latin typeface="Times New Roman" panose="02020603050405020304" pitchFamily="18" charset="0"/>
                <a:ea typeface="Times New Roman" panose="02020603050405020304" pitchFamily="18" charset="0"/>
              </a:rPr>
              <a:t>». Спустя два года был разработан и запущен в производство первый волейбольный мяч.</a:t>
            </a:r>
            <a:endParaRPr lang="ru-RU" dirty="0" smtClean="0">
              <a:effectLst/>
              <a:latin typeface="Times New Roman" panose="02020603050405020304" pitchFamily="18" charset="0"/>
              <a:ea typeface="Times New Roman" panose="02020603050405020304" pitchFamily="18" charset="0"/>
            </a:endParaRPr>
          </a:p>
          <a:p>
            <a:pPr indent="449580" algn="just">
              <a:lnSpc>
                <a:spcPts val="1470"/>
              </a:lnSpc>
              <a:spcAft>
                <a:spcPts val="0"/>
              </a:spcAft>
            </a:pPr>
            <a:endParaRPr lang="ru-RU" sz="2000" dirty="0">
              <a:latin typeface="Times New Roman" panose="02020603050405020304" pitchFamily="18" charset="0"/>
              <a:ea typeface="Times New Roman" panose="02020603050405020304" pitchFamily="18" charset="0"/>
            </a:endParaRPr>
          </a:p>
          <a:p>
            <a:pPr indent="449580" algn="just">
              <a:lnSpc>
                <a:spcPts val="1470"/>
              </a:lnSpc>
              <a:spcAft>
                <a:spcPts val="0"/>
              </a:spcAft>
            </a:pPr>
            <a:r>
              <a:rPr lang="ru-RU" sz="2000" dirty="0" smtClean="0">
                <a:latin typeface="Times New Roman" panose="02020603050405020304" pitchFamily="18" charset="0"/>
                <a:ea typeface="Times New Roman" panose="02020603050405020304" pitchFamily="18" charset="0"/>
              </a:rPr>
              <a:t>История </a:t>
            </a:r>
            <a:r>
              <a:rPr lang="ru-RU" sz="2000" dirty="0">
                <a:latin typeface="Times New Roman" panose="02020603050405020304" pitchFamily="18" charset="0"/>
                <a:ea typeface="Times New Roman" panose="02020603050405020304" pitchFamily="18" charset="0"/>
              </a:rPr>
              <a:t>волейбола в России начинается с 1920 года. Официальной датой является 1923 года, когда состоялся первый матч. За быстрое время эта игра стала массовым развлечением, а после чего и популярным видом спорта. Уже к 1933 года волейбол присутствовал во всех Всесоюзных спартакиадах.</a:t>
            </a:r>
            <a:endParaRPr lang="ru-RU" dirty="0" smtClean="0">
              <a:effectLst/>
              <a:latin typeface="Times New Roman" panose="02020603050405020304" pitchFamily="18" charset="0"/>
              <a:ea typeface="Times New Roman" panose="02020603050405020304" pitchFamily="18" charset="0"/>
            </a:endParaRPr>
          </a:p>
          <a:p>
            <a:pPr algn="just">
              <a:lnSpc>
                <a:spcPts val="1470"/>
              </a:lnSpc>
              <a:spcAft>
                <a:spcPts val="0"/>
              </a:spcAft>
            </a:pPr>
            <a:r>
              <a:rPr lang="ru-RU" sz="2000" dirty="0">
                <a:latin typeface="Times New Roman" panose="02020603050405020304" pitchFamily="18" charset="0"/>
                <a:ea typeface="Times New Roman" panose="02020603050405020304" pitchFamily="18" charset="0"/>
              </a:rPr>
              <a:t>С 1947 года начинается новый этап в истории волейбола в России - советские спортсмены впервые участвовали в международном матче. Выйдя на мировую арену, советские спортсмены быстро занимают лидирующие позиции.</a:t>
            </a:r>
            <a:endParaRPr lang="ru-RU" dirty="0" smtClean="0">
              <a:effectLst/>
              <a:latin typeface="Times New Roman" panose="02020603050405020304" pitchFamily="18" charset="0"/>
              <a:ea typeface="Times New Roman" panose="02020603050405020304" pitchFamily="18" charset="0"/>
            </a:endParaRPr>
          </a:p>
          <a:p>
            <a:pPr indent="449580" algn="just">
              <a:lnSpc>
                <a:spcPts val="1470"/>
              </a:lnSpc>
              <a:spcAft>
                <a:spcPts val="0"/>
              </a:spcAft>
            </a:pPr>
            <a:endParaRPr lang="ru-RU" sz="2000" dirty="0" smtClean="0">
              <a:latin typeface="Times New Roman" panose="02020603050405020304" pitchFamily="18" charset="0"/>
              <a:ea typeface="Times New Roman" panose="02020603050405020304" pitchFamily="18" charset="0"/>
            </a:endParaRPr>
          </a:p>
          <a:p>
            <a:pPr indent="449580" algn="just">
              <a:lnSpc>
                <a:spcPts val="1470"/>
              </a:lnSpc>
              <a:spcAft>
                <a:spcPts val="0"/>
              </a:spcAft>
            </a:pPr>
            <a:r>
              <a:rPr lang="ru-RU" sz="2000" dirty="0" smtClean="0">
                <a:latin typeface="Times New Roman" panose="02020603050405020304" pitchFamily="18" charset="0"/>
                <a:ea typeface="Times New Roman" panose="02020603050405020304" pitchFamily="18" charset="0"/>
              </a:rPr>
              <a:t>В </a:t>
            </a:r>
            <a:r>
              <a:rPr lang="ru-RU" sz="2000" dirty="0">
                <a:latin typeface="Times New Roman" panose="02020603050405020304" pitchFamily="18" charset="0"/>
                <a:ea typeface="Times New Roman" panose="02020603050405020304" pitchFamily="18" charset="0"/>
              </a:rPr>
              <a:t>1952 году СССР проводит крупнейшие международные спортивные соревнования. В 1964 году была написана новая страница истории волейбола в России - впервые за всю историю сборная СССР стала лидером олимпийского турника, проходящего в Токио.</a:t>
            </a:r>
            <a:endParaRPr lang="ru-RU" dirty="0" smtClean="0">
              <a:effectLst/>
              <a:latin typeface="Times New Roman" panose="02020603050405020304" pitchFamily="18" charset="0"/>
              <a:ea typeface="Times New Roman" panose="02020603050405020304" pitchFamily="18" charset="0"/>
            </a:endParaRPr>
          </a:p>
          <a:p>
            <a:pPr indent="449580" algn="just">
              <a:lnSpc>
                <a:spcPts val="1470"/>
              </a:lnSpc>
              <a:spcAft>
                <a:spcPts val="0"/>
              </a:spcAft>
            </a:pPr>
            <a:endParaRPr lang="ru-RU" sz="2000" dirty="0" smtClean="0">
              <a:latin typeface="Times New Roman" panose="02020603050405020304" pitchFamily="18" charset="0"/>
              <a:ea typeface="Times New Roman" panose="02020603050405020304" pitchFamily="18" charset="0"/>
            </a:endParaRPr>
          </a:p>
          <a:p>
            <a:pPr indent="449580" algn="just">
              <a:lnSpc>
                <a:spcPts val="1470"/>
              </a:lnSpc>
              <a:spcAft>
                <a:spcPts val="0"/>
              </a:spcAft>
            </a:pPr>
            <a:r>
              <a:rPr lang="ru-RU" sz="2000" dirty="0" smtClean="0">
                <a:latin typeface="Times New Roman" panose="02020603050405020304" pitchFamily="18" charset="0"/>
                <a:ea typeface="Times New Roman" panose="02020603050405020304" pitchFamily="18" charset="0"/>
              </a:rPr>
              <a:t>После </a:t>
            </a:r>
            <a:r>
              <a:rPr lang="ru-RU" sz="2000" dirty="0">
                <a:latin typeface="Times New Roman" panose="02020603050405020304" pitchFamily="18" charset="0"/>
                <a:ea typeface="Times New Roman" panose="02020603050405020304" pitchFamily="18" charset="0"/>
              </a:rPr>
              <a:t>распада СССР в 1992 году была организована Всероссийская федерация волейбола. В результате её продуктивной деятельности мужская сборная была победителями Кубка мира в 1999 году, чемпионами Мировой Лиги 2002 года. Женская сборная была четырехкратным победителем на чемпионатах Европы, призером на Чемпионате мира в 2006 году, победителем на Всемирном Кубке чемпионов в 1997 год, трехкратными лидерами Гран-при.</a:t>
            </a:r>
            <a:endParaRPr lang="ru-RU" dirty="0" smtClean="0">
              <a:effectLst/>
              <a:latin typeface="Times New Roman" panose="02020603050405020304" pitchFamily="18" charset="0"/>
              <a:ea typeface="Times New Roman" panose="02020603050405020304" pitchFamily="18" charset="0"/>
            </a:endParaRPr>
          </a:p>
          <a:p>
            <a:pPr algn="just">
              <a:lnSpc>
                <a:spcPts val="1470"/>
              </a:lnSpc>
              <a:spcAft>
                <a:spcPts val="0"/>
              </a:spcAft>
            </a:pPr>
            <a:r>
              <a:rPr lang="ru-RU" sz="2000" dirty="0">
                <a:latin typeface="Times New Roman" panose="02020603050405020304" pitchFamily="18" charset="0"/>
                <a:ea typeface="Times New Roman" panose="02020603050405020304" pitchFamily="18" charset="0"/>
              </a:rPr>
              <a:t>                  </a:t>
            </a:r>
            <a:endParaRPr lang="ru-RU" dirty="0">
              <a:effectLst/>
              <a:latin typeface="Times New Roman" panose="02020603050405020304" pitchFamily="18" charset="0"/>
              <a:ea typeface="Times New Roman" panose="02020603050405020304" pitchFamily="18" charset="0"/>
            </a:endParaRPr>
          </a:p>
        </p:txBody>
      </p:sp>
      <p:sp>
        <p:nvSpPr>
          <p:cNvPr id="4" name="Прямоугольник 3"/>
          <p:cNvSpPr/>
          <p:nvPr/>
        </p:nvSpPr>
        <p:spPr>
          <a:xfrm>
            <a:off x="4313694" y="137651"/>
            <a:ext cx="3367973" cy="461665"/>
          </a:xfrm>
          <a:prstGeom prst="rect">
            <a:avLst/>
          </a:prstGeom>
          <a:noFill/>
        </p:spPr>
        <p:txBody>
          <a:bodyPr wrap="none" lIns="91440" tIns="45720" rIns="91440" bIns="45720">
            <a:spAutoFit/>
          </a:bodyPr>
          <a:lstStyle/>
          <a:p>
            <a:pPr algn="ctr"/>
            <a:r>
              <a:rPr lang="ru-RU" sz="2400"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История возникновения</a:t>
            </a:r>
            <a:endParaRPr lang="ru-RU" sz="2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21709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09599" y="802496"/>
            <a:ext cx="10441859" cy="4708981"/>
          </a:xfrm>
          <a:prstGeom prst="rect">
            <a:avLst/>
          </a:prstGeom>
        </p:spPr>
        <p:txBody>
          <a:bodyPr wrap="square">
            <a:spAutoFit/>
          </a:bodyPr>
          <a:lstStyle/>
          <a:p>
            <a:pPr indent="449580" algn="just">
              <a:lnSpc>
                <a:spcPts val="1470"/>
              </a:lnSpc>
              <a:spcAft>
                <a:spcPts val="0"/>
              </a:spcAft>
            </a:pPr>
            <a:r>
              <a:rPr lang="ru-RU" sz="2000" dirty="0">
                <a:latin typeface="Times New Roman" panose="02020603050405020304" pitchFamily="18" charset="0"/>
                <a:ea typeface="Times New Roman" panose="02020603050405020304" pitchFamily="18" charset="0"/>
              </a:rPr>
              <a:t>Волейбольный матч состоит из партий (от 3 до 5). Длительность волейбольной партии не ограничена и продолжается до тех пор, пока одна из команд не наберет 25 очков. Если преимущество над соперником составляет менее 2 очков, то партия продолжается до тех пор, пока преимущество не будет увеличено. Матч продолжается до того момента, пока одна из команд не выиграет три партии.</a:t>
            </a:r>
            <a:endParaRPr lang="ru-RU" dirty="0" smtClean="0">
              <a:effectLst/>
              <a:latin typeface="Times New Roman" panose="02020603050405020304" pitchFamily="18" charset="0"/>
              <a:ea typeface="Times New Roman" panose="02020603050405020304" pitchFamily="18" charset="0"/>
            </a:endParaRPr>
          </a:p>
          <a:p>
            <a:pPr indent="449580" algn="just">
              <a:lnSpc>
                <a:spcPts val="1470"/>
              </a:lnSpc>
              <a:spcAft>
                <a:spcPts val="0"/>
              </a:spcAft>
            </a:pPr>
            <a:endParaRPr lang="ru-RU" sz="2000" dirty="0" smtClean="0">
              <a:latin typeface="Times New Roman" panose="02020603050405020304" pitchFamily="18" charset="0"/>
              <a:ea typeface="Times New Roman" panose="02020603050405020304" pitchFamily="18" charset="0"/>
            </a:endParaRPr>
          </a:p>
          <a:p>
            <a:pPr indent="449580" algn="just">
              <a:lnSpc>
                <a:spcPts val="1470"/>
              </a:lnSpc>
              <a:spcAft>
                <a:spcPts val="0"/>
              </a:spcAft>
            </a:pPr>
            <a:r>
              <a:rPr lang="ru-RU" sz="2000" dirty="0" smtClean="0">
                <a:latin typeface="Times New Roman" panose="02020603050405020304" pitchFamily="18" charset="0"/>
                <a:ea typeface="Times New Roman" panose="02020603050405020304" pitchFamily="18" charset="0"/>
              </a:rPr>
              <a:t>Стоит </a:t>
            </a:r>
            <a:r>
              <a:rPr lang="ru-RU" sz="2000" dirty="0">
                <a:latin typeface="Times New Roman" panose="02020603050405020304" pitchFamily="18" charset="0"/>
                <a:ea typeface="Times New Roman" panose="02020603050405020304" pitchFamily="18" charset="0"/>
              </a:rPr>
              <a:t>отметить, что в пятой партии счет идет не до 25, а до 15 очков. Каждая из двух команд может иметь в составе до 14 игроков, но на поле одновременно могут находиться 6. Начальная расстановка игроков указывает порядок перехода участников по площадке, он </a:t>
            </a:r>
            <a:r>
              <a:rPr lang="ru-RU" sz="2000" dirty="0" smtClean="0">
                <a:latin typeface="Times New Roman" panose="02020603050405020304" pitchFamily="18" charset="0"/>
                <a:ea typeface="Times New Roman" panose="02020603050405020304" pitchFamily="18" charset="0"/>
              </a:rPr>
              <a:t>должен </a:t>
            </a:r>
            <a:r>
              <a:rPr lang="ru-RU" sz="2000" dirty="0">
                <a:latin typeface="Times New Roman" panose="02020603050405020304" pitchFamily="18" charset="0"/>
                <a:ea typeface="Times New Roman" panose="02020603050405020304" pitchFamily="18" charset="0"/>
              </a:rPr>
              <a:t>сохраниться в течение всей партии.</a:t>
            </a:r>
            <a:endParaRPr lang="ru-RU" dirty="0" smtClean="0">
              <a:effectLst/>
              <a:latin typeface="Times New Roman" panose="02020603050405020304" pitchFamily="18" charset="0"/>
              <a:ea typeface="Times New Roman" panose="02020603050405020304" pitchFamily="18" charset="0"/>
            </a:endParaRPr>
          </a:p>
          <a:p>
            <a:pPr indent="449580" algn="just">
              <a:lnSpc>
                <a:spcPts val="1470"/>
              </a:lnSpc>
              <a:spcAft>
                <a:spcPts val="0"/>
              </a:spcAft>
            </a:pPr>
            <a:endParaRPr lang="ru-RU" sz="2000" i="1" u="sng" dirty="0" smtClean="0">
              <a:latin typeface="Times New Roman" panose="02020603050405020304" pitchFamily="18" charset="0"/>
              <a:ea typeface="Times New Roman" panose="02020603050405020304" pitchFamily="18" charset="0"/>
            </a:endParaRPr>
          </a:p>
          <a:p>
            <a:pPr indent="449580" algn="just">
              <a:lnSpc>
                <a:spcPts val="1470"/>
              </a:lnSpc>
              <a:spcAft>
                <a:spcPts val="0"/>
              </a:spcAft>
            </a:pPr>
            <a:r>
              <a:rPr lang="ru-RU" sz="2000" i="1" u="sng" dirty="0" smtClean="0">
                <a:latin typeface="Times New Roman" panose="02020603050405020304" pitchFamily="18" charset="0"/>
                <a:ea typeface="Times New Roman" panose="02020603050405020304" pitchFamily="18" charset="0"/>
              </a:rPr>
              <a:t>Правила </a:t>
            </a:r>
            <a:r>
              <a:rPr lang="ru-RU" sz="2000" i="1" u="sng" dirty="0">
                <a:latin typeface="Times New Roman" panose="02020603050405020304" pitchFamily="18" charset="0"/>
                <a:ea typeface="Times New Roman" panose="02020603050405020304" pitchFamily="18" charset="0"/>
              </a:rPr>
              <a:t>подачи в волейболе.</a:t>
            </a:r>
            <a:r>
              <a:rPr lang="ru-RU" sz="2000" dirty="0">
                <a:latin typeface="Times New Roman" panose="02020603050405020304" pitchFamily="18" charset="0"/>
                <a:ea typeface="Times New Roman" panose="02020603050405020304" pitchFamily="18" charset="0"/>
              </a:rPr>
              <a:t> Мяч вводится в игру подачей, подающая команда определяется при помощи жребия. После каждого перехода права подачи от одной команды к другой, игроки перемещаются по зонам по часовой стрелке. Подача осуществляется из-за задней линии.</a:t>
            </a:r>
            <a:endParaRPr lang="ru-RU" dirty="0" smtClean="0">
              <a:effectLst/>
              <a:latin typeface="Times New Roman" panose="02020603050405020304" pitchFamily="18" charset="0"/>
              <a:ea typeface="Times New Roman" panose="02020603050405020304" pitchFamily="18" charset="0"/>
            </a:endParaRPr>
          </a:p>
          <a:p>
            <a:pPr algn="just">
              <a:lnSpc>
                <a:spcPts val="1470"/>
              </a:lnSpc>
              <a:spcAft>
                <a:spcPts val="0"/>
              </a:spcAft>
            </a:pPr>
            <a:r>
              <a:rPr lang="ru-RU" sz="2000" dirty="0" smtClean="0">
                <a:latin typeface="Times New Roman" panose="02020603050405020304" pitchFamily="18" charset="0"/>
                <a:ea typeface="Times New Roman" panose="02020603050405020304" pitchFamily="18" charset="0"/>
              </a:rPr>
              <a:t>Если </a:t>
            </a:r>
            <a:r>
              <a:rPr lang="ru-RU" sz="2000" dirty="0">
                <a:latin typeface="Times New Roman" panose="02020603050405020304" pitchFamily="18" charset="0"/>
                <a:ea typeface="Times New Roman" panose="02020603050405020304" pitchFamily="18" charset="0"/>
              </a:rPr>
              <a:t>подающий заступает, отправляет мяч за пределы поля или попадает в сетку, то команда теряет подачу, а противник получает очко. Принимать подачу имеет право любой игрок, но </a:t>
            </a:r>
            <a:r>
              <a:rPr lang="ru-RU" sz="2000" dirty="0" smtClean="0">
                <a:latin typeface="Times New Roman" panose="02020603050405020304" pitchFamily="18" charset="0"/>
                <a:ea typeface="Times New Roman" panose="02020603050405020304" pitchFamily="18" charset="0"/>
              </a:rPr>
              <a:t>обычно </a:t>
            </a:r>
            <a:r>
              <a:rPr lang="ru-RU" sz="2000" dirty="0">
                <a:latin typeface="Times New Roman" panose="02020603050405020304" pitchFamily="18" charset="0"/>
                <a:ea typeface="Times New Roman" panose="02020603050405020304" pitchFamily="18" charset="0"/>
              </a:rPr>
              <a:t>это спортсмены первой линии. Подача не блокируется.</a:t>
            </a:r>
            <a:endParaRPr lang="ru-RU" dirty="0" smtClean="0">
              <a:effectLst/>
              <a:latin typeface="Times New Roman" panose="02020603050405020304" pitchFamily="18" charset="0"/>
              <a:ea typeface="Times New Roman" panose="02020603050405020304" pitchFamily="18" charset="0"/>
            </a:endParaRPr>
          </a:p>
          <a:p>
            <a:pPr indent="449580" algn="just">
              <a:lnSpc>
                <a:spcPts val="1470"/>
              </a:lnSpc>
              <a:spcAft>
                <a:spcPts val="0"/>
              </a:spcAft>
            </a:pPr>
            <a:endParaRPr lang="ru-RU" sz="2000" dirty="0" smtClean="0">
              <a:latin typeface="Times New Roman" panose="02020603050405020304" pitchFamily="18" charset="0"/>
              <a:ea typeface="Times New Roman" panose="02020603050405020304" pitchFamily="18" charset="0"/>
            </a:endParaRPr>
          </a:p>
          <a:p>
            <a:pPr indent="449580" algn="just">
              <a:lnSpc>
                <a:spcPts val="1470"/>
              </a:lnSpc>
              <a:spcAft>
                <a:spcPts val="0"/>
              </a:spcAft>
            </a:pPr>
            <a:r>
              <a:rPr lang="ru-RU" sz="2000" dirty="0" smtClean="0">
                <a:latin typeface="Times New Roman" panose="02020603050405020304" pitchFamily="18" charset="0"/>
                <a:ea typeface="Times New Roman" panose="02020603050405020304" pitchFamily="18" charset="0"/>
              </a:rPr>
              <a:t>Игрок </a:t>
            </a:r>
            <a:r>
              <a:rPr lang="ru-RU" sz="2000" dirty="0">
                <a:latin typeface="Times New Roman" panose="02020603050405020304" pitchFamily="18" charset="0"/>
                <a:ea typeface="Times New Roman" panose="02020603050405020304" pitchFamily="18" charset="0"/>
              </a:rPr>
              <a:t>с первой линии может проводить атакующий удар, выполняется такой удар над сеткой. Игроки задней линии атакуют с трехметровой отметки. Блокирование атаки проводится над сеткой так, чтобы помешать мячу перелететь через сетку. При блоке можно переносить руки на сторону соперников, не создавая при этом для них помех. Блокируют только игроки с передней линии.</a:t>
            </a:r>
            <a:endParaRPr lang="ru-RU" dirty="0">
              <a:effectLst/>
              <a:latin typeface="Times New Roman" panose="02020603050405020304" pitchFamily="18" charset="0"/>
              <a:ea typeface="Times New Roman" panose="02020603050405020304" pitchFamily="18" charset="0"/>
            </a:endParaRPr>
          </a:p>
        </p:txBody>
      </p:sp>
      <p:sp>
        <p:nvSpPr>
          <p:cNvPr id="3" name="Прямоугольник 2"/>
          <p:cNvSpPr/>
          <p:nvPr/>
        </p:nvSpPr>
        <p:spPr>
          <a:xfrm>
            <a:off x="4225339" y="155309"/>
            <a:ext cx="3603679" cy="461665"/>
          </a:xfrm>
          <a:prstGeom prst="rect">
            <a:avLst/>
          </a:prstGeom>
          <a:noFill/>
        </p:spPr>
        <p:txBody>
          <a:bodyPr wrap="none" lIns="91440" tIns="45720" rIns="91440" bIns="45720">
            <a:spAutoFit/>
          </a:bodyPr>
          <a:lstStyle/>
          <a:p>
            <a:pPr algn="ctr"/>
            <a:r>
              <a:rPr lang="ru-RU" sz="2400"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Правила игры в волейбол</a:t>
            </a:r>
            <a:endParaRPr lang="ru-RU" sz="2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66157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7083" y="590201"/>
            <a:ext cx="11031794" cy="2977738"/>
          </a:xfrm>
          <a:prstGeom prst="rect">
            <a:avLst/>
          </a:prstGeom>
        </p:spPr>
        <p:txBody>
          <a:bodyPr wrap="square">
            <a:spAutoFit/>
          </a:bodyPr>
          <a:lstStyle/>
          <a:p>
            <a:pPr indent="449580" algn="just">
              <a:lnSpc>
                <a:spcPts val="1470"/>
              </a:lnSpc>
              <a:spcAft>
                <a:spcPts val="0"/>
              </a:spcAft>
            </a:pPr>
            <a:r>
              <a:rPr lang="ru-RU" sz="2000" i="1" u="sng" dirty="0">
                <a:latin typeface="Times New Roman" panose="02020603050405020304" pitchFamily="18" charset="0"/>
                <a:ea typeface="Times New Roman" panose="02020603050405020304" pitchFamily="18" charset="0"/>
              </a:rPr>
              <a:t>Игровое поле для волейбола (размеры и разметка). </a:t>
            </a:r>
            <a:r>
              <a:rPr lang="ru-RU" sz="2000" i="1" u="sng" dirty="0" smtClean="0">
                <a:latin typeface="Times New Roman" panose="02020603050405020304" pitchFamily="18" charset="0"/>
                <a:ea typeface="Times New Roman" panose="02020603050405020304" pitchFamily="18" charset="0"/>
              </a:rPr>
              <a:t>Размер</a:t>
            </a:r>
            <a:r>
              <a:rPr lang="ru-RU" sz="2000" dirty="0" smtClean="0">
                <a:latin typeface="Times New Roman" panose="02020603050405020304" pitchFamily="18" charset="0"/>
                <a:ea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rPr>
              <a:t>стандартного волейбольного поля составляет 18 метров в длину и 9 метров в ширину. Сетка расположена таким образом, что её высшая точка находится на высоте 2,43 метра от земли на мужских соревнованиях и 2,24 метра — на женских. Эти размеры были утверждены Международной федерацией волейбола в 1925 году и являются актуальными до сегодняшнего дня. Игровая поверхность должна быть горизонтальной, плоской, однообразной и светлой</a:t>
            </a:r>
            <a:r>
              <a:rPr lang="ru-RU" sz="2000" dirty="0" smtClean="0">
                <a:latin typeface="Times New Roman" panose="02020603050405020304" pitchFamily="18" charset="0"/>
                <a:ea typeface="Times New Roman" panose="02020603050405020304" pitchFamily="18" charset="0"/>
              </a:rPr>
              <a:t>.</a:t>
            </a:r>
            <a:endParaRPr lang="ru-RU" dirty="0" smtClean="0">
              <a:effectLst/>
              <a:latin typeface="Times New Roman" panose="02020603050405020304" pitchFamily="18" charset="0"/>
              <a:ea typeface="Times New Roman" panose="02020603050405020304" pitchFamily="18" charset="0"/>
            </a:endParaRPr>
          </a:p>
          <a:p>
            <a:pPr indent="449580" algn="just">
              <a:lnSpc>
                <a:spcPts val="1470"/>
              </a:lnSpc>
              <a:spcAft>
                <a:spcPts val="0"/>
              </a:spcAft>
            </a:pPr>
            <a:endParaRPr lang="ru-RU" sz="2000" dirty="0" smtClean="0">
              <a:latin typeface="Times New Roman" panose="02020603050405020304" pitchFamily="18" charset="0"/>
              <a:ea typeface="Times New Roman" panose="02020603050405020304" pitchFamily="18" charset="0"/>
            </a:endParaRPr>
          </a:p>
          <a:p>
            <a:pPr indent="449580" algn="just">
              <a:lnSpc>
                <a:spcPts val="1470"/>
              </a:lnSpc>
              <a:spcAft>
                <a:spcPts val="0"/>
              </a:spcAft>
            </a:pPr>
            <a:r>
              <a:rPr lang="ru-RU" sz="2000" dirty="0" smtClean="0">
                <a:latin typeface="Times New Roman" panose="02020603050405020304" pitchFamily="18" charset="0"/>
                <a:ea typeface="Times New Roman" panose="02020603050405020304" pitchFamily="18" charset="0"/>
              </a:rPr>
              <a:t>В </a:t>
            </a:r>
            <a:r>
              <a:rPr lang="ru-RU" sz="2000" dirty="0">
                <a:latin typeface="Times New Roman" panose="02020603050405020304" pitchFamily="18" charset="0"/>
                <a:ea typeface="Times New Roman" panose="02020603050405020304" pitchFamily="18" charset="0"/>
              </a:rPr>
              <a:t>волейболе есть понятие свободной зоны на игровом поле. Размеры свободной зоны регламентированы и составляют 5-8 метров от лицевых линий и 3-5 метров от боковых. Свободное пространство над игровым полем должно равняться 12,5 метрам</a:t>
            </a:r>
            <a:r>
              <a:rPr lang="ru-RU" sz="2000" dirty="0" smtClean="0">
                <a:latin typeface="Times New Roman" panose="02020603050405020304" pitchFamily="18" charset="0"/>
                <a:ea typeface="Times New Roman" panose="02020603050405020304" pitchFamily="18" charset="0"/>
              </a:rPr>
              <a:t>.</a:t>
            </a:r>
          </a:p>
          <a:p>
            <a:pPr indent="449580" algn="just">
              <a:lnSpc>
                <a:spcPts val="1470"/>
              </a:lnSpc>
              <a:spcAft>
                <a:spcPts val="0"/>
              </a:spcAft>
            </a:pPr>
            <a:endParaRPr lang="ru-RU" sz="2000" dirty="0" smtClean="0">
              <a:latin typeface="Times New Roman" panose="02020603050405020304" pitchFamily="18" charset="0"/>
              <a:ea typeface="Times New Roman" panose="02020603050405020304" pitchFamily="18" charset="0"/>
            </a:endParaRPr>
          </a:p>
          <a:p>
            <a:pPr indent="449580" algn="just">
              <a:lnSpc>
                <a:spcPts val="1470"/>
              </a:lnSpc>
              <a:spcAft>
                <a:spcPts val="0"/>
              </a:spcAft>
            </a:pPr>
            <a:r>
              <a:rPr lang="ru-RU" sz="2000" dirty="0" smtClean="0">
                <a:latin typeface="Times New Roman" panose="02020603050405020304" pitchFamily="18" charset="0"/>
                <a:ea typeface="Times New Roman" panose="02020603050405020304" pitchFamily="18" charset="0"/>
              </a:rPr>
              <a:t>Игровая </a:t>
            </a:r>
            <a:r>
              <a:rPr lang="ru-RU" sz="2000" dirty="0">
                <a:latin typeface="Times New Roman" panose="02020603050405020304" pitchFamily="18" charset="0"/>
                <a:ea typeface="Times New Roman" panose="02020603050405020304" pitchFamily="18" charset="0"/>
              </a:rPr>
              <a:t>площадка ограничивается двумя боковыми и лицевыми линиями, которые учитываются в размере поля. Ось средней линии, проведенной между боковыми, делит игровое место на две равные части 9 х 9 м. Она проводится под сеткой и разграничивает зоны соперников. Полоса атаки наносится на каждой половине поля позади средней линии в трех метрах от нее.</a:t>
            </a:r>
            <a:endParaRPr lang="ru-RU" dirty="0">
              <a:effectLst/>
              <a:latin typeface="Times New Roman" panose="02020603050405020304" pitchFamily="18" charset="0"/>
              <a:ea typeface="Times New Roman" panose="02020603050405020304" pitchFamily="18" charset="0"/>
            </a:endParaRPr>
          </a:p>
        </p:txBody>
      </p:sp>
      <p:pic>
        <p:nvPicPr>
          <p:cNvPr id="6146" name="Picture 2" descr="https://miptstream.ru/wp-content/uploads/2017/12/Kps9zSrl4-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67432" y="3637936"/>
            <a:ext cx="4463334" cy="2963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4850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42504" y="904566"/>
            <a:ext cx="6754760" cy="5093702"/>
          </a:xfrm>
          <a:prstGeom prst="rect">
            <a:avLst/>
          </a:prstGeom>
        </p:spPr>
        <p:txBody>
          <a:bodyPr wrap="square">
            <a:spAutoFit/>
          </a:bodyPr>
          <a:lstStyle/>
          <a:p>
            <a:pPr indent="449580" algn="just">
              <a:lnSpc>
                <a:spcPts val="1470"/>
              </a:lnSpc>
              <a:spcAft>
                <a:spcPts val="0"/>
              </a:spcAft>
            </a:pPr>
            <a:r>
              <a:rPr lang="ru-RU" sz="2000" i="1" u="sng" dirty="0">
                <a:latin typeface="Times New Roman" panose="02020603050405020304" pitchFamily="18" charset="0"/>
                <a:ea typeface="Times New Roman" panose="02020603050405020304" pitchFamily="18" charset="0"/>
              </a:rPr>
              <a:t>Экипировка и инвентарь для волейбола.</a:t>
            </a:r>
            <a:r>
              <a:rPr lang="ru-RU" sz="2000" dirty="0">
                <a:latin typeface="Times New Roman" panose="02020603050405020304" pitchFamily="18" charset="0"/>
                <a:ea typeface="Times New Roman" panose="02020603050405020304" pitchFamily="18" charset="0"/>
              </a:rPr>
              <a:t> Самым главным атрибутом волейбола является волейбольный мяч. Как и любой другой мяч, волейбольный представляет собой сферическую конструкцию, состоящую из внутренней резиновой камеры, которая спрятана под натуральной или синтетической кожей.</a:t>
            </a:r>
            <a:endParaRPr lang="ru-RU" dirty="0" smtClean="0">
              <a:effectLst/>
              <a:latin typeface="Times New Roman" panose="02020603050405020304" pitchFamily="18" charset="0"/>
              <a:ea typeface="Times New Roman" panose="02020603050405020304" pitchFamily="18" charset="0"/>
            </a:endParaRPr>
          </a:p>
          <a:p>
            <a:pPr indent="449580" algn="just">
              <a:lnSpc>
                <a:spcPts val="1470"/>
              </a:lnSpc>
              <a:spcAft>
                <a:spcPts val="0"/>
              </a:spcAft>
            </a:pPr>
            <a:endParaRPr lang="ru-RU" sz="2000" dirty="0" smtClean="0">
              <a:latin typeface="Times New Roman" panose="02020603050405020304" pitchFamily="18" charset="0"/>
              <a:ea typeface="Times New Roman" panose="02020603050405020304" pitchFamily="18" charset="0"/>
            </a:endParaRPr>
          </a:p>
          <a:p>
            <a:pPr indent="449580" algn="just">
              <a:lnSpc>
                <a:spcPts val="1470"/>
              </a:lnSpc>
              <a:spcAft>
                <a:spcPts val="0"/>
              </a:spcAft>
            </a:pPr>
            <a:r>
              <a:rPr lang="ru-RU" sz="2000" dirty="0" smtClean="0">
                <a:latin typeface="Times New Roman" panose="02020603050405020304" pitchFamily="18" charset="0"/>
                <a:ea typeface="Times New Roman" panose="02020603050405020304" pitchFamily="18" charset="0"/>
              </a:rPr>
              <a:t>Мячи </a:t>
            </a:r>
            <a:r>
              <a:rPr lang="ru-RU" sz="2000" dirty="0">
                <a:latin typeface="Times New Roman" panose="02020603050405020304" pitchFamily="18" charset="0"/>
                <a:ea typeface="Times New Roman" panose="02020603050405020304" pitchFamily="18" charset="0"/>
              </a:rPr>
              <a:t>различаются в зависимости от их предназначения (официальные соревнования, тренировочные игры), возраста участников (взрослые, юниоры) и типа площадки (открытая, закрытая). Диаметр волейбольных мячей варьируется от 20,4 до 21,3 сантиметров, длина окружности от 65 до 67 сантиметров, внутреннее давление от 0,300 до 0,325 кг/см2, вес от 250 до 270 грамм.</a:t>
            </a:r>
            <a:endParaRPr lang="ru-RU" dirty="0" smtClean="0">
              <a:effectLst/>
              <a:latin typeface="Times New Roman" panose="02020603050405020304" pitchFamily="18" charset="0"/>
              <a:ea typeface="Times New Roman" panose="02020603050405020304" pitchFamily="18" charset="0"/>
            </a:endParaRPr>
          </a:p>
          <a:p>
            <a:pPr indent="449580" algn="just">
              <a:lnSpc>
                <a:spcPts val="1470"/>
              </a:lnSpc>
              <a:spcAft>
                <a:spcPts val="0"/>
              </a:spcAft>
            </a:pPr>
            <a:endParaRPr lang="ru-RU" sz="2000" dirty="0" smtClean="0">
              <a:latin typeface="Times New Roman" panose="02020603050405020304" pitchFamily="18" charset="0"/>
              <a:ea typeface="Times New Roman" panose="02020603050405020304" pitchFamily="18" charset="0"/>
            </a:endParaRPr>
          </a:p>
          <a:p>
            <a:pPr indent="449580" algn="just">
              <a:lnSpc>
                <a:spcPts val="1470"/>
              </a:lnSpc>
              <a:spcAft>
                <a:spcPts val="0"/>
              </a:spcAft>
            </a:pPr>
            <a:r>
              <a:rPr lang="ru-RU" sz="2000" dirty="0" smtClean="0">
                <a:latin typeface="Times New Roman" panose="02020603050405020304" pitchFamily="18" charset="0"/>
                <a:ea typeface="Times New Roman" panose="02020603050405020304" pitchFamily="18" charset="0"/>
              </a:rPr>
              <a:t>Рекомендуется </a:t>
            </a:r>
            <a:r>
              <a:rPr lang="ru-RU" sz="2000" dirty="0">
                <a:latin typeface="Times New Roman" panose="02020603050405020304" pitchFamily="18" charset="0"/>
                <a:ea typeface="Times New Roman" panose="02020603050405020304" pitchFamily="18" charset="0"/>
              </a:rPr>
              <a:t>выбирать трехцветные мячи, так как такой мяч проще различать на фоне яркой формы игроков. Волейбол сочетает в себе элементы прыжков и бега, поэтому немаловажным атрибутом является удобная обувь.</a:t>
            </a:r>
            <a:endParaRPr lang="ru-RU" dirty="0" smtClean="0">
              <a:effectLst/>
              <a:latin typeface="Times New Roman" panose="02020603050405020304" pitchFamily="18" charset="0"/>
              <a:ea typeface="Times New Roman" panose="02020603050405020304" pitchFamily="18" charset="0"/>
            </a:endParaRPr>
          </a:p>
          <a:p>
            <a:pPr algn="just">
              <a:lnSpc>
                <a:spcPts val="1470"/>
              </a:lnSpc>
              <a:spcAft>
                <a:spcPts val="0"/>
              </a:spcAft>
            </a:pPr>
            <a:endParaRPr lang="ru-RU" sz="2000" dirty="0">
              <a:latin typeface="Times New Roman" panose="02020603050405020304" pitchFamily="18" charset="0"/>
              <a:ea typeface="Times New Roman" panose="02020603050405020304" pitchFamily="18" charset="0"/>
            </a:endParaRPr>
          </a:p>
          <a:p>
            <a:pPr algn="just">
              <a:lnSpc>
                <a:spcPts val="1470"/>
              </a:lnSpc>
              <a:spcAft>
                <a:spcPts val="0"/>
              </a:spcAft>
            </a:pPr>
            <a:r>
              <a:rPr lang="ru-RU" sz="2000" dirty="0">
                <a:latin typeface="Times New Roman" panose="02020603050405020304" pitchFamily="18" charset="0"/>
                <a:ea typeface="Times New Roman" panose="02020603050405020304" pitchFamily="18" charset="0"/>
              </a:rPr>
              <a:t> </a:t>
            </a:r>
            <a:r>
              <a:rPr lang="ru-RU" sz="2000" dirty="0" smtClean="0">
                <a:latin typeface="Times New Roman" panose="02020603050405020304" pitchFamily="18" charset="0"/>
                <a:ea typeface="Times New Roman" panose="02020603050405020304" pitchFamily="18" charset="0"/>
              </a:rPr>
              <a:t>      Наиболее </a:t>
            </a:r>
            <a:r>
              <a:rPr lang="ru-RU" sz="2000" dirty="0">
                <a:latin typeface="Times New Roman" panose="02020603050405020304" pitchFamily="18" charset="0"/>
                <a:ea typeface="Times New Roman" panose="02020603050405020304" pitchFamily="18" charset="0"/>
              </a:rPr>
              <a:t>подходящая для игры, обувь с мягкой подошвой. Иногда дополнительно используются специальные стельки-амортизаторы, они очень эффективны для предотвращения травм. Для дополнительной защиты суставов спортсмены используют наколенники и налокотники.</a:t>
            </a:r>
            <a:endParaRPr lang="ru-RU" dirty="0">
              <a:effectLst/>
              <a:latin typeface="Times New Roman" panose="02020603050405020304" pitchFamily="18" charset="0"/>
              <a:ea typeface="Times New Roman" panose="02020603050405020304" pitchFamily="18" charset="0"/>
            </a:endParaRPr>
          </a:p>
        </p:txBody>
      </p:sp>
      <p:pic>
        <p:nvPicPr>
          <p:cNvPr id="5126" name="Picture 6" descr="https://api.xn--b1ahgrjafjgng.xn--p1ai/imagecache/full_jpeg/event_image/117/116236/5dede9ad4029d.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4967" y="904566"/>
            <a:ext cx="3993649" cy="2258294"/>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https://i.pinimg.com/originals/ff/74/4a/ff744ac9c638144bb46387997453c6bb.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4129" y="3665517"/>
            <a:ext cx="3961431" cy="22283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33496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99071" y="269911"/>
            <a:ext cx="8082116" cy="2977738"/>
          </a:xfrm>
          <a:prstGeom prst="rect">
            <a:avLst/>
          </a:prstGeom>
        </p:spPr>
        <p:txBody>
          <a:bodyPr wrap="square">
            <a:spAutoFit/>
          </a:bodyPr>
          <a:lstStyle/>
          <a:p>
            <a:pPr indent="449580" algn="just">
              <a:lnSpc>
                <a:spcPts val="1470"/>
              </a:lnSpc>
              <a:spcAft>
                <a:spcPts val="0"/>
              </a:spcAft>
            </a:pPr>
            <a:r>
              <a:rPr lang="ru-RU" sz="2000" i="1" u="sng" dirty="0">
                <a:latin typeface="Times New Roman" panose="02020603050405020304" pitchFamily="18" charset="0"/>
                <a:ea typeface="Times New Roman" panose="02020603050405020304" pitchFamily="18" charset="0"/>
              </a:rPr>
              <a:t>Амплуа игроков в волейболе и их функции.</a:t>
            </a:r>
            <a:endParaRPr lang="ru-RU" dirty="0" smtClean="0">
              <a:effectLst/>
              <a:latin typeface="Times New Roman" panose="02020603050405020304" pitchFamily="18" charset="0"/>
              <a:ea typeface="Times New Roman" panose="02020603050405020304" pitchFamily="18" charset="0"/>
            </a:endParaRPr>
          </a:p>
          <a:p>
            <a:pPr algn="just">
              <a:lnSpc>
                <a:spcPts val="1470"/>
              </a:lnSpc>
              <a:spcAft>
                <a:spcPts val="0"/>
              </a:spcAft>
            </a:pPr>
            <a:endParaRPr lang="ru-RU" sz="2000" dirty="0" smtClean="0">
              <a:latin typeface="Times New Roman" panose="02020603050405020304" pitchFamily="18" charset="0"/>
              <a:ea typeface="Times New Roman" panose="02020603050405020304" pitchFamily="18" charset="0"/>
            </a:endParaRPr>
          </a:p>
          <a:p>
            <a:pPr algn="just">
              <a:lnSpc>
                <a:spcPts val="1470"/>
              </a:lnSpc>
              <a:spcAft>
                <a:spcPts val="0"/>
              </a:spcAft>
            </a:pPr>
            <a:r>
              <a:rPr lang="ru-RU" sz="2000" dirty="0" err="1" smtClean="0">
                <a:latin typeface="Times New Roman" panose="02020603050405020304" pitchFamily="18" charset="0"/>
                <a:ea typeface="Times New Roman" panose="02020603050405020304" pitchFamily="18" charset="0"/>
              </a:rPr>
              <a:t>Доигровщики</a:t>
            </a:r>
            <a:r>
              <a:rPr lang="ru-RU" sz="2000" dirty="0" smtClean="0">
                <a:latin typeface="Times New Roman" panose="02020603050405020304" pitchFamily="18" charset="0"/>
                <a:ea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rPr>
              <a:t>(нападающие второго темпа) – игроки, атакующие с края сетки.</a:t>
            </a:r>
            <a:endParaRPr lang="ru-RU" dirty="0" smtClean="0">
              <a:effectLst/>
              <a:latin typeface="Times New Roman" panose="02020603050405020304" pitchFamily="18" charset="0"/>
              <a:ea typeface="Times New Roman" panose="02020603050405020304" pitchFamily="18" charset="0"/>
            </a:endParaRPr>
          </a:p>
          <a:p>
            <a:pPr algn="just">
              <a:lnSpc>
                <a:spcPts val="1470"/>
              </a:lnSpc>
              <a:spcAft>
                <a:spcPts val="0"/>
              </a:spcAft>
            </a:pPr>
            <a:endParaRPr lang="ru-RU" sz="2000" dirty="0" smtClean="0">
              <a:latin typeface="Times New Roman" panose="02020603050405020304" pitchFamily="18" charset="0"/>
              <a:ea typeface="Times New Roman" panose="02020603050405020304" pitchFamily="18" charset="0"/>
            </a:endParaRPr>
          </a:p>
          <a:p>
            <a:pPr algn="just">
              <a:lnSpc>
                <a:spcPts val="1470"/>
              </a:lnSpc>
              <a:spcAft>
                <a:spcPts val="0"/>
              </a:spcAft>
            </a:pPr>
            <a:r>
              <a:rPr lang="ru-RU" sz="2000" dirty="0" smtClean="0">
                <a:latin typeface="Times New Roman" panose="02020603050405020304" pitchFamily="18" charset="0"/>
                <a:ea typeface="Times New Roman" panose="02020603050405020304" pitchFamily="18" charset="0"/>
              </a:rPr>
              <a:t>Диагональные </a:t>
            </a:r>
            <a:r>
              <a:rPr lang="ru-RU" sz="2000" dirty="0">
                <a:latin typeface="Times New Roman" panose="02020603050405020304" pitchFamily="18" charset="0"/>
                <a:ea typeface="Times New Roman" panose="02020603050405020304" pitchFamily="18" charset="0"/>
              </a:rPr>
              <a:t>– самые высокие и прыгучие игроки команды, как правило, атакуют с задней линии.</a:t>
            </a:r>
            <a:endParaRPr lang="ru-RU" dirty="0" smtClean="0">
              <a:effectLst/>
              <a:latin typeface="Times New Roman" panose="02020603050405020304" pitchFamily="18" charset="0"/>
              <a:ea typeface="Times New Roman" panose="02020603050405020304" pitchFamily="18" charset="0"/>
            </a:endParaRPr>
          </a:p>
          <a:p>
            <a:pPr algn="just">
              <a:lnSpc>
                <a:spcPts val="1470"/>
              </a:lnSpc>
              <a:spcAft>
                <a:spcPts val="0"/>
              </a:spcAft>
            </a:pPr>
            <a:endParaRPr lang="ru-RU" sz="2000" dirty="0" smtClean="0">
              <a:latin typeface="Times New Roman" panose="02020603050405020304" pitchFamily="18" charset="0"/>
              <a:ea typeface="Times New Roman" panose="02020603050405020304" pitchFamily="18" charset="0"/>
            </a:endParaRPr>
          </a:p>
          <a:p>
            <a:pPr algn="just">
              <a:lnSpc>
                <a:spcPts val="1470"/>
              </a:lnSpc>
              <a:spcAft>
                <a:spcPts val="0"/>
              </a:spcAft>
            </a:pPr>
            <a:r>
              <a:rPr lang="ru-RU" sz="2000" dirty="0" smtClean="0">
                <a:latin typeface="Times New Roman" panose="02020603050405020304" pitchFamily="18" charset="0"/>
                <a:ea typeface="Times New Roman" panose="02020603050405020304" pitchFamily="18" charset="0"/>
              </a:rPr>
              <a:t>Центральные </a:t>
            </a:r>
            <a:r>
              <a:rPr lang="ru-RU" sz="2000" dirty="0">
                <a:latin typeface="Times New Roman" panose="02020603050405020304" pitchFamily="18" charset="0"/>
                <a:ea typeface="Times New Roman" panose="02020603050405020304" pitchFamily="18" charset="0"/>
              </a:rPr>
              <a:t>блокирующие (нападающие первого темпа) – высокие игроки, блокирующие атаки соперника, атакуют из третьей зоны.</a:t>
            </a:r>
            <a:endParaRPr lang="ru-RU" dirty="0" smtClean="0">
              <a:effectLst/>
              <a:latin typeface="Times New Roman" panose="02020603050405020304" pitchFamily="18" charset="0"/>
              <a:ea typeface="Times New Roman" panose="02020603050405020304" pitchFamily="18" charset="0"/>
            </a:endParaRPr>
          </a:p>
          <a:p>
            <a:pPr algn="just">
              <a:lnSpc>
                <a:spcPts val="1470"/>
              </a:lnSpc>
              <a:spcAft>
                <a:spcPts val="0"/>
              </a:spcAft>
            </a:pPr>
            <a:endParaRPr lang="ru-RU" sz="2000" dirty="0" smtClean="0">
              <a:latin typeface="Times New Roman" panose="02020603050405020304" pitchFamily="18" charset="0"/>
              <a:ea typeface="Times New Roman" panose="02020603050405020304" pitchFamily="18" charset="0"/>
            </a:endParaRPr>
          </a:p>
          <a:p>
            <a:pPr algn="just">
              <a:lnSpc>
                <a:spcPts val="1470"/>
              </a:lnSpc>
              <a:spcAft>
                <a:spcPts val="0"/>
              </a:spcAft>
            </a:pPr>
            <a:r>
              <a:rPr lang="ru-RU" sz="2000" dirty="0" smtClean="0">
                <a:latin typeface="Times New Roman" panose="02020603050405020304" pitchFamily="18" charset="0"/>
                <a:ea typeface="Times New Roman" panose="02020603050405020304" pitchFamily="18" charset="0"/>
              </a:rPr>
              <a:t>Связующий </a:t>
            </a:r>
            <a:r>
              <a:rPr lang="ru-RU" sz="2000" dirty="0">
                <a:latin typeface="Times New Roman" panose="02020603050405020304" pitchFamily="18" charset="0"/>
                <a:ea typeface="Times New Roman" panose="02020603050405020304" pitchFamily="18" charset="0"/>
              </a:rPr>
              <a:t>– игрок, определяющий варианты атаки.</a:t>
            </a:r>
            <a:endParaRPr lang="ru-RU" dirty="0" smtClean="0">
              <a:effectLst/>
              <a:latin typeface="Times New Roman" panose="02020603050405020304" pitchFamily="18" charset="0"/>
              <a:ea typeface="Times New Roman" panose="02020603050405020304" pitchFamily="18" charset="0"/>
            </a:endParaRPr>
          </a:p>
          <a:p>
            <a:pPr algn="just">
              <a:lnSpc>
                <a:spcPts val="1470"/>
              </a:lnSpc>
              <a:spcAft>
                <a:spcPts val="0"/>
              </a:spcAft>
            </a:pPr>
            <a:endParaRPr lang="ru-RU" sz="2000" dirty="0" smtClean="0">
              <a:latin typeface="Times New Roman" panose="02020603050405020304" pitchFamily="18" charset="0"/>
              <a:ea typeface="Times New Roman" panose="02020603050405020304" pitchFamily="18" charset="0"/>
            </a:endParaRPr>
          </a:p>
          <a:p>
            <a:pPr algn="just">
              <a:lnSpc>
                <a:spcPts val="1470"/>
              </a:lnSpc>
              <a:spcAft>
                <a:spcPts val="0"/>
              </a:spcAft>
            </a:pPr>
            <a:r>
              <a:rPr lang="ru-RU" sz="2000" dirty="0" smtClean="0">
                <a:latin typeface="Times New Roman" panose="02020603050405020304" pitchFamily="18" charset="0"/>
                <a:ea typeface="Times New Roman" panose="02020603050405020304" pitchFamily="18" charset="0"/>
              </a:rPr>
              <a:t>Либеро </a:t>
            </a:r>
            <a:r>
              <a:rPr lang="ru-RU" sz="2000" dirty="0">
                <a:latin typeface="Times New Roman" panose="02020603050405020304" pitchFamily="18" charset="0"/>
                <a:ea typeface="Times New Roman" panose="02020603050405020304" pitchFamily="18" charset="0"/>
              </a:rPr>
              <a:t>— основной принимающий, рост обычно меньше 190 сантиметров.</a:t>
            </a:r>
            <a:endParaRPr lang="ru-RU" dirty="0">
              <a:effectLst/>
              <a:latin typeface="Times New Roman" panose="02020603050405020304" pitchFamily="18" charset="0"/>
              <a:ea typeface="Times New Roman" panose="02020603050405020304" pitchFamily="18" charset="0"/>
            </a:endParaRPr>
          </a:p>
        </p:txBody>
      </p:sp>
      <p:pic>
        <p:nvPicPr>
          <p:cNvPr id="8194" name="Picture 2" descr="https://kirov-portal.ru/upload/original/news/9ca/9cae9d3eca9a37129d06033079b07b4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9781" y="3247649"/>
            <a:ext cx="5131924" cy="34086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9144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32386" y="600863"/>
            <a:ext cx="10333703" cy="6050311"/>
          </a:xfrm>
          <a:prstGeom prst="rect">
            <a:avLst/>
          </a:prstGeom>
        </p:spPr>
        <p:txBody>
          <a:bodyPr wrap="square">
            <a:spAutoFit/>
          </a:bodyPr>
          <a:lstStyle/>
          <a:p>
            <a:pPr algn="just">
              <a:lnSpc>
                <a:spcPct val="107000"/>
              </a:lnSpc>
              <a:spcAft>
                <a:spcPts val="800"/>
              </a:spcAft>
            </a:pPr>
            <a:r>
              <a:rPr lang="ru-RU" sz="2400" i="1" u="sng" dirty="0">
                <a:latin typeface="Times New Roman" panose="02020603050405020304" pitchFamily="18" charset="0"/>
                <a:ea typeface="Calibri" panose="020F0502020204030204" pitchFamily="34" charset="0"/>
                <a:cs typeface="Times New Roman" panose="02020603050405020304" pitchFamily="18" charset="0"/>
              </a:rPr>
              <a:t>1. Главный судья</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07000"/>
              </a:lnSpc>
              <a:spcAft>
                <a:spcPts val="8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Этот человек приступает к своим обязанностям еще до начала игры. Перед приходом игроков и болельщиков главный судья вместе с другими судьями производят замеры площадки. Делается это для полного соответствия с предписанными нормами. Также производится целостность и исправность систем видеонаблюдения.</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В обязанности и полномочия главного судьи также входит:</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457200" algn="l"/>
              </a:tabLst>
            </a:pPr>
            <a:r>
              <a:rPr lang="ru-RU" sz="2400" dirty="0">
                <a:latin typeface="Times New Roman" panose="02020603050405020304" pitchFamily="18" charset="0"/>
                <a:ea typeface="Calibri" panose="020F0502020204030204" pitchFamily="34" charset="0"/>
                <a:cs typeface="Times New Roman" panose="02020603050405020304" pitchFamily="18" charset="0"/>
              </a:rPr>
              <a:t>проводить собрание судейской коллегии;</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457200" algn="l"/>
              </a:tabLst>
            </a:pPr>
            <a:r>
              <a:rPr lang="ru-RU" sz="2400" dirty="0">
                <a:latin typeface="Times New Roman" panose="02020603050405020304" pitchFamily="18" charset="0"/>
                <a:ea typeface="Calibri" panose="020F0502020204030204" pitchFamily="34" charset="0"/>
                <a:cs typeface="Times New Roman" panose="02020603050405020304" pitchFamily="18" charset="0"/>
              </a:rPr>
              <a:t>отстранять участников соревнований по весомым причинам;</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457200" algn="l"/>
              </a:tabLst>
            </a:pPr>
            <a:r>
              <a:rPr lang="ru-RU" sz="2400" dirty="0">
                <a:latin typeface="Times New Roman" panose="02020603050405020304" pitchFamily="18" charset="0"/>
                <a:ea typeface="Calibri" panose="020F0502020204030204" pitchFamily="34" charset="0"/>
                <a:cs typeface="Times New Roman" panose="02020603050405020304" pitchFamily="18" charset="0"/>
              </a:rPr>
              <a:t>следить за ходом игры и работой судей;</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457200" algn="l"/>
              </a:tabLst>
            </a:pPr>
            <a:r>
              <a:rPr lang="ru-RU" sz="2400" dirty="0">
                <a:latin typeface="Times New Roman" panose="02020603050405020304" pitchFamily="18" charset="0"/>
                <a:ea typeface="Calibri" panose="020F0502020204030204" pitchFamily="34" charset="0"/>
                <a:cs typeface="Times New Roman" panose="02020603050405020304" pitchFamily="18" charset="0"/>
              </a:rPr>
              <a:t>назначать судей для матчей;</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SzPts val="1000"/>
              <a:buFont typeface="Symbol" panose="05050102010706020507" pitchFamily="18" charset="2"/>
              <a:buChar char=""/>
              <a:tabLst>
                <a:tab pos="457200" algn="l"/>
              </a:tabLst>
            </a:pPr>
            <a:r>
              <a:rPr lang="ru-RU" sz="2400" dirty="0">
                <a:latin typeface="Times New Roman" panose="02020603050405020304" pitchFamily="18" charset="0"/>
                <a:ea typeface="Calibri" panose="020F0502020204030204" pitchFamily="34" charset="0"/>
                <a:cs typeface="Times New Roman" panose="02020603050405020304" pitchFamily="18" charset="0"/>
              </a:rPr>
              <a:t>оценивать профессионализм и квалификацию всех судей соревнований.</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Одним словом, главный судья является высшим звеном судейской коллегии.</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3666749" y="139198"/>
            <a:ext cx="5064976" cy="461665"/>
          </a:xfrm>
          <a:prstGeom prst="rect">
            <a:avLst/>
          </a:prstGeom>
          <a:noFill/>
        </p:spPr>
        <p:txBody>
          <a:bodyPr wrap="none" lIns="91440" tIns="45720" rIns="91440" bIns="45720">
            <a:spAutoFit/>
          </a:bodyPr>
          <a:lstStyle/>
          <a:p>
            <a:pPr algn="ctr"/>
            <a:r>
              <a:rPr lang="ru-RU" sz="2400" b="0"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Судьи в волейболе и их обязанности</a:t>
            </a:r>
            <a:endParaRPr lang="ru-RU" sz="2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8115652"/>
      </p:ext>
    </p:extLst>
  </p:cSld>
  <p:clrMapOvr>
    <a:masterClrMapping/>
  </p:clrMapOvr>
</p:sld>
</file>

<file path=ppt/theme/theme1.xml><?xml version="1.0" encoding="utf-8"?>
<a:theme xmlns:a="http://schemas.openxmlformats.org/drawingml/2006/main" name="Капля">
  <a:themeElements>
    <a:clrScheme name="Капля">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Капля">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апля">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Капля</Template>
  <TotalTime>42</TotalTime>
  <Words>1165</Words>
  <Application>Microsoft Office PowerPoint</Application>
  <PresentationFormat>Широкоэкранный</PresentationFormat>
  <Paragraphs>106</Paragraphs>
  <Slides>17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17</vt:i4>
      </vt:variant>
    </vt:vector>
  </HeadingPairs>
  <TitlesOfParts>
    <vt:vector size="23" baseType="lpstr">
      <vt:lpstr>Arial</vt:lpstr>
      <vt:lpstr>Calibri</vt:lpstr>
      <vt:lpstr>Symbol</vt:lpstr>
      <vt:lpstr>Times New Roman</vt:lpstr>
      <vt:lpstr>Tw Cen MT</vt:lpstr>
      <vt:lpstr>Капля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5</cp:revision>
  <dcterms:created xsi:type="dcterms:W3CDTF">2021-05-27T22:52:14Z</dcterms:created>
  <dcterms:modified xsi:type="dcterms:W3CDTF">2021-05-27T23:34:43Z</dcterms:modified>
</cp:coreProperties>
</file>