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4864EA-D7E8-4109-88C2-80201221BDC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AA6470-C58F-4A5B-AD81-CEC6E8B7EC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A6470-C58F-4A5B-AD81-CEC6E8B7ECD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gif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OTL\Desktop\&#1088;&#1086;&#1083;&#1080;&#1082;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836712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воспитательная работа в рамках реализации рабочей программы воспитания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err="1" smtClean="0"/>
              <a:t>Титанакова</a:t>
            </a:r>
            <a:r>
              <a:rPr lang="ru-RU" dirty="0" smtClean="0"/>
              <a:t> Надежда Константиновна</a:t>
            </a:r>
          </a:p>
          <a:p>
            <a:r>
              <a:rPr lang="ru-RU" dirty="0" smtClean="0"/>
              <a:t>Классный </a:t>
            </a:r>
            <a:r>
              <a:rPr lang="ru-RU" smtClean="0"/>
              <a:t>руководитель 8-1 </a:t>
            </a:r>
            <a:r>
              <a:rPr lang="ru-RU" dirty="0" smtClean="0"/>
              <a:t>класса</a:t>
            </a:r>
          </a:p>
          <a:p>
            <a:r>
              <a:rPr lang="ru-RU" dirty="0" smtClean="0"/>
              <a:t>БОУ г. Омска «Гимназия №26»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6" name="Содержимое 5" descr="воспитание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87623" y="1648190"/>
            <a:ext cx="6058187" cy="37970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Изменения в Федеральный закон</a:t>
            </a:r>
            <a:br>
              <a:rPr lang="ru-RU" dirty="0" smtClean="0"/>
            </a:br>
            <a:r>
              <a:rPr lang="ru-RU" dirty="0" smtClean="0"/>
              <a:t> "Об образовании в Российской Федерации« N 273-ФЗ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Формирование у обучающихся чувства патриотизма и гражданственности, уважения к памяти защитников Отечества и подвигам героев Отечества, к закону и правопорядку, человеку труда и старшему поколению, взаимного уважения, бережного отношения к культурному наследию и традициям многонационального народа Российской Федерации, к природе и окружающей среде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1. Участие в разработке инновационного продукта (учитывается % выполнения) – задание по разработке инновационного продукта уточняется на установочном семинаре:</a:t>
            </a:r>
          </a:p>
          <a:p>
            <a:r>
              <a:rPr lang="ru-RU" dirty="0" smtClean="0"/>
              <a:t>- разработка содержания модуля программы воспитания на принципах преемственности от начальной до старшей школы </a:t>
            </a:r>
          </a:p>
          <a:p>
            <a:r>
              <a:rPr lang="ru-RU" dirty="0" smtClean="0"/>
              <a:t>- разработка плана-сетки в соответствии с модулем программы воспитания</a:t>
            </a:r>
          </a:p>
          <a:p>
            <a:r>
              <a:rPr lang="ru-RU" dirty="0" smtClean="0"/>
              <a:t>- разработка раздела «Основные направления самоанализа воспитательной работы» в соответствии с модулем программы воспитания</a:t>
            </a:r>
          </a:p>
          <a:p>
            <a:r>
              <a:rPr lang="ru-RU" dirty="0" smtClean="0"/>
              <a:t>- получение грифа «РЕКОМЕНДОВАНО» модуля программы воспитания на РУМО по общему образованию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457200"/>
            <a:ext cx="8991600" cy="838200"/>
          </a:xfrm>
          <a:prstGeom prst="rect">
            <a:avLst/>
          </a:prstGeom>
        </p:spPr>
        <p:txBody>
          <a:bodyPr vert="horz" anchor="ctr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all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Рип инко «</a:t>
            </a:r>
            <a:r>
              <a:rPr kumimoji="0" lang="en-US" sz="3600" b="0" i="0" u="none" strike="noStrike" kern="1200" cap="all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Start up </a:t>
            </a:r>
            <a:r>
              <a:rPr kumimoji="0" lang="ru-RU" sz="3600" b="0" i="0" u="none" strike="noStrike" kern="1200" cap="all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общего образования»</a:t>
            </a: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Модули рабочей программы воспитания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55576" y="1340768"/>
            <a:ext cx="2952328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Инвариантные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148064" y="1340768"/>
            <a:ext cx="2952328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Вариативные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83568" y="2420888"/>
            <a:ext cx="3168352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Классное руководство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83568" y="3140968"/>
            <a:ext cx="3240360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Курсы внеурочной деятельности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83568" y="3861048"/>
            <a:ext cx="3240360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Школьный урок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3568" y="4581128"/>
            <a:ext cx="3240360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Самоуправление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83568" y="5301208"/>
            <a:ext cx="3240360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Профориентация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11560" y="6021288"/>
            <a:ext cx="3312368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с родителями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004048" y="5589240"/>
            <a:ext cx="2952328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Организация предметно-эстетической среды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004048" y="4581128"/>
            <a:ext cx="2952328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Экскурсии, экспедиции, походы</a:t>
            </a: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004048" y="3645024"/>
            <a:ext cx="2952328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Детские общественные объединения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04048" y="2636912"/>
            <a:ext cx="2952328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Ключевые общешкольные дела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" y="157708"/>
            <a:ext cx="9144000" cy="5143500"/>
          </a:xfrm>
          <a:prstGeom prst="rect">
            <a:avLst/>
          </a:prstGeom>
        </p:spPr>
      </p:pic>
      <p:pic>
        <p:nvPicPr>
          <p:cNvPr id="4" name="Содержимое 3" descr="PHOTO-2021-12-06-12-17-25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7298556" y="4394704"/>
            <a:ext cx="1845444" cy="24605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PHOTO-2021-12-07-21-18-1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44208" y="476672"/>
            <a:ext cx="2049391" cy="443711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Детское самоуправление</a:t>
            </a:r>
            <a:endParaRPr lang="ru-RU" dirty="0"/>
          </a:p>
        </p:txBody>
      </p:sp>
      <p:pic>
        <p:nvPicPr>
          <p:cNvPr id="6" name="Содержимое 5" descr="2b694433-6f95-47ca-8e02-3d2b0272661c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0" y="1268760"/>
            <a:ext cx="3923928" cy="2614930"/>
          </a:xfrm>
        </p:spPr>
      </p:pic>
      <p:pic>
        <p:nvPicPr>
          <p:cNvPr id="7" name="Рисунок 6" descr="PHOTO-2021-12-07-21-18-1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771800" y="3933056"/>
            <a:ext cx="5832648" cy="26939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HOTO-2021-12-07-21-18-18 (1)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63688" y="2132856"/>
            <a:ext cx="5328592" cy="3919218"/>
          </a:xfrm>
          <a:prstGeom prst="rect">
            <a:avLst/>
          </a:prstGeom>
        </p:spPr>
      </p:pic>
      <p:pic>
        <p:nvPicPr>
          <p:cNvPr id="5" name="Рисунок 4" descr="873e5620-72fa-4009-88c6-7117011b17f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3347864" cy="2332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PHOTO-2021-12-06-12-23-07 (1)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4725144"/>
            <a:ext cx="2843808" cy="213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PHOTO-2021-12-06-12-23-07 (2)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987824" y="4751766"/>
            <a:ext cx="2808312" cy="2106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PHOTO-2021-12-06-12-23-07 (3)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444208" y="4833156"/>
            <a:ext cx="2699792" cy="20248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PHOTO-2021-12-06-12-23-07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228184" y="0"/>
            <a:ext cx="2915816" cy="2186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PHOTO-2021-12-07-21-18-17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179512" y="2348880"/>
            <a:ext cx="2459765" cy="1844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PHOTO-2021-12-07-21-18-19 (1)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6084168" y="2276872"/>
            <a:ext cx="3240360" cy="2430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PHOTO-2021-12-07-21-18-18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3347864" y="0"/>
            <a:ext cx="2937370" cy="2204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 descr="IMG_6062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575228" y="2132856"/>
            <a:ext cx="1568772" cy="278892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Наша Гимназия в </a:t>
            </a:r>
            <a:r>
              <a:rPr lang="ru-RU" dirty="0" err="1" smtClean="0"/>
              <a:t>соцсетях</a:t>
            </a:r>
            <a:endParaRPr lang="ru-RU" dirty="0"/>
          </a:p>
        </p:txBody>
      </p:sp>
      <p:pic>
        <p:nvPicPr>
          <p:cNvPr id="6" name="Содержимое 5" descr="ubvy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7581900" y="0"/>
            <a:ext cx="1562100" cy="1562100"/>
          </a:xfrm>
        </p:spPr>
      </p:pic>
      <p:pic>
        <p:nvPicPr>
          <p:cNvPr id="21" name="Рисунок 20" descr="IMG_6056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796136" y="4581129"/>
            <a:ext cx="1280740" cy="2276871"/>
          </a:xfrm>
          <a:prstGeom prst="rect">
            <a:avLst/>
          </a:prstGeom>
        </p:spPr>
      </p:pic>
      <p:pic>
        <p:nvPicPr>
          <p:cNvPr id="22" name="Рисунок 21" descr="IMG_6057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707904" y="1124744"/>
            <a:ext cx="1712788" cy="3044956"/>
          </a:xfrm>
          <a:prstGeom prst="rect">
            <a:avLst/>
          </a:prstGeom>
        </p:spPr>
      </p:pic>
      <p:pic>
        <p:nvPicPr>
          <p:cNvPr id="23" name="Рисунок 22" descr="IMG_6058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995936" y="4149080"/>
            <a:ext cx="1523768" cy="2708920"/>
          </a:xfrm>
          <a:prstGeom prst="rect">
            <a:avLst/>
          </a:prstGeom>
        </p:spPr>
      </p:pic>
      <p:pic>
        <p:nvPicPr>
          <p:cNvPr id="24" name="Рисунок 23" descr="IMG_6059.PN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123728" y="4041687"/>
            <a:ext cx="1584176" cy="2816313"/>
          </a:xfrm>
          <a:prstGeom prst="rect">
            <a:avLst/>
          </a:prstGeom>
        </p:spPr>
      </p:pic>
      <p:pic>
        <p:nvPicPr>
          <p:cNvPr id="25" name="Рисунок 24" descr="IMG_6060.PN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2195736" y="1124744"/>
            <a:ext cx="1368152" cy="2432270"/>
          </a:xfrm>
          <a:prstGeom prst="rect">
            <a:avLst/>
          </a:prstGeom>
        </p:spPr>
      </p:pic>
      <p:pic>
        <p:nvPicPr>
          <p:cNvPr id="26" name="Рисунок 25" descr="IMG_6061.PN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323528" y="1556792"/>
            <a:ext cx="1645280" cy="2924943"/>
          </a:xfrm>
          <a:prstGeom prst="rect">
            <a:avLst/>
          </a:prstGeom>
        </p:spPr>
      </p:pic>
      <p:pic>
        <p:nvPicPr>
          <p:cNvPr id="28" name="Рисунок 27" descr="IMG_6063.PN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0" y="3429001"/>
            <a:ext cx="1928812" cy="3428999"/>
          </a:xfrm>
          <a:prstGeom prst="rect">
            <a:avLst/>
          </a:prstGeom>
        </p:spPr>
      </p:pic>
      <p:pic>
        <p:nvPicPr>
          <p:cNvPr id="29" name="Рисунок 28" descr="IMG_6064.PNG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7215187" y="3428999"/>
            <a:ext cx="1928813" cy="3429001"/>
          </a:xfrm>
          <a:prstGeom prst="rect">
            <a:avLst/>
          </a:prstGeom>
        </p:spPr>
      </p:pic>
      <p:pic>
        <p:nvPicPr>
          <p:cNvPr id="31" name="Рисунок 30" descr="IMG_6067.PNG"/>
          <p:cNvPicPr>
            <a:picLocks noChangeAspect="1"/>
          </p:cNvPicPr>
          <p:nvPr/>
        </p:nvPicPr>
        <p:blipFill>
          <a:blip r:embed="rId12" cstate="screen"/>
          <a:stretch>
            <a:fillRect/>
          </a:stretch>
        </p:blipFill>
        <p:spPr>
          <a:xfrm>
            <a:off x="5724128" y="1052736"/>
            <a:ext cx="1591275" cy="28289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олик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screen"/>
          <a:stretch>
            <a:fillRect/>
          </a:stretch>
        </p:blipFill>
        <p:spPr>
          <a:xfrm>
            <a:off x="867370" y="980728"/>
            <a:ext cx="6944989" cy="52087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</TotalTime>
  <Words>205</Words>
  <Application>Microsoft Office PowerPoint</Application>
  <PresentationFormat>Экран (4:3)</PresentationFormat>
  <Paragraphs>29</Paragraphs>
  <Slides>10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 воспитательная работа в рамках реализации рабочей программы воспитания</vt:lpstr>
      <vt:lpstr>Изменения в Федеральный закон  "Об образовании в Российской Федерации« N 273-ФЗ</vt:lpstr>
      <vt:lpstr>Слайд 3</vt:lpstr>
      <vt:lpstr>Модули рабочей программы воспитания</vt:lpstr>
      <vt:lpstr>Слайд 5</vt:lpstr>
      <vt:lpstr>Детское самоуправление</vt:lpstr>
      <vt:lpstr>Слайд 7</vt:lpstr>
      <vt:lpstr>Наша Гимназия в соцсетях</vt:lpstr>
      <vt:lpstr>Слайд 9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Практика воспитательной работы в рамках реализации рабочей программы воспитания</dc:title>
  <dc:creator>Денис Титанаков</dc:creator>
  <cp:lastModifiedBy>Денис Титанаков</cp:lastModifiedBy>
  <cp:revision>4</cp:revision>
  <dcterms:created xsi:type="dcterms:W3CDTF">2021-12-07T14:34:25Z</dcterms:created>
  <dcterms:modified xsi:type="dcterms:W3CDTF">2022-04-01T16:11:19Z</dcterms:modified>
</cp:coreProperties>
</file>